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1.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3.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6.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7.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1.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 id="2147483838" r:id="rId2"/>
    <p:sldMasterId id="2147483945" r:id="rId3"/>
    <p:sldMasterId id="2147484077" r:id="rId4"/>
    <p:sldMasterId id="2147484088" r:id="rId5"/>
    <p:sldMasterId id="2147484112" r:id="rId6"/>
    <p:sldMasterId id="2147484136" r:id="rId7"/>
    <p:sldMasterId id="2147484147" r:id="rId8"/>
    <p:sldMasterId id="2147484171" r:id="rId9"/>
    <p:sldMasterId id="2147484182" r:id="rId10"/>
    <p:sldMasterId id="2147484193" r:id="rId11"/>
    <p:sldMasterId id="2147484394" r:id="rId12"/>
    <p:sldMasterId id="2147484457" r:id="rId13"/>
    <p:sldMasterId id="2147484470" r:id="rId14"/>
    <p:sldMasterId id="2147484483" r:id="rId15"/>
    <p:sldMasterId id="2147484506" r:id="rId16"/>
    <p:sldMasterId id="2147484556" r:id="rId17"/>
    <p:sldMasterId id="2147484577" r:id="rId18"/>
    <p:sldMasterId id="2147484598" r:id="rId19"/>
    <p:sldMasterId id="2147484611" r:id="rId20"/>
    <p:sldMasterId id="2147484624" r:id="rId21"/>
    <p:sldMasterId id="2147484636" r:id="rId22"/>
    <p:sldMasterId id="2147484648" r:id="rId23"/>
  </p:sldMasterIdLst>
  <p:notesMasterIdLst>
    <p:notesMasterId r:id="rId85"/>
  </p:notesMasterIdLst>
  <p:sldIdLst>
    <p:sldId id="256" r:id="rId24"/>
    <p:sldId id="870" r:id="rId25"/>
    <p:sldId id="1006" r:id="rId26"/>
    <p:sldId id="754" r:id="rId27"/>
    <p:sldId id="1007" r:id="rId28"/>
    <p:sldId id="1008" r:id="rId29"/>
    <p:sldId id="933" r:id="rId30"/>
    <p:sldId id="1009" r:id="rId31"/>
    <p:sldId id="1010" r:id="rId32"/>
    <p:sldId id="1011" r:id="rId33"/>
    <p:sldId id="1012" r:id="rId34"/>
    <p:sldId id="1013" r:id="rId35"/>
    <p:sldId id="1014" r:id="rId36"/>
    <p:sldId id="1015" r:id="rId37"/>
    <p:sldId id="1016" r:id="rId38"/>
    <p:sldId id="1017" r:id="rId39"/>
    <p:sldId id="1018" r:id="rId40"/>
    <p:sldId id="1019" r:id="rId41"/>
    <p:sldId id="1021" r:id="rId42"/>
    <p:sldId id="1022" r:id="rId43"/>
    <p:sldId id="1023" r:id="rId44"/>
    <p:sldId id="1024" r:id="rId45"/>
    <p:sldId id="1025" r:id="rId46"/>
    <p:sldId id="1027" r:id="rId47"/>
    <p:sldId id="1026" r:id="rId48"/>
    <p:sldId id="1028" r:id="rId49"/>
    <p:sldId id="1029" r:id="rId50"/>
    <p:sldId id="878" r:id="rId51"/>
    <p:sldId id="879" r:id="rId52"/>
    <p:sldId id="880" r:id="rId53"/>
    <p:sldId id="881" r:id="rId54"/>
    <p:sldId id="885" r:id="rId55"/>
    <p:sldId id="1030" r:id="rId56"/>
    <p:sldId id="924" r:id="rId57"/>
    <p:sldId id="889" r:id="rId58"/>
    <p:sldId id="925" r:id="rId59"/>
    <p:sldId id="926" r:id="rId60"/>
    <p:sldId id="1031" r:id="rId61"/>
    <p:sldId id="1032" r:id="rId62"/>
    <p:sldId id="946" r:id="rId63"/>
    <p:sldId id="884" r:id="rId64"/>
    <p:sldId id="1033" r:id="rId65"/>
    <p:sldId id="913" r:id="rId66"/>
    <p:sldId id="915" r:id="rId67"/>
    <p:sldId id="1036" r:id="rId68"/>
    <p:sldId id="741" r:id="rId69"/>
    <p:sldId id="742" r:id="rId70"/>
    <p:sldId id="743" r:id="rId71"/>
    <p:sldId id="1037" r:id="rId72"/>
    <p:sldId id="1038" r:id="rId73"/>
    <p:sldId id="1039" r:id="rId74"/>
    <p:sldId id="1040" r:id="rId75"/>
    <p:sldId id="1041" r:id="rId76"/>
    <p:sldId id="1042" r:id="rId77"/>
    <p:sldId id="1043" r:id="rId78"/>
    <p:sldId id="1044" r:id="rId79"/>
    <p:sldId id="1045" r:id="rId80"/>
    <p:sldId id="1046" r:id="rId81"/>
    <p:sldId id="1047" r:id="rId82"/>
    <p:sldId id="1035" r:id="rId83"/>
    <p:sldId id="1034" r:id="rId84"/>
  </p:sldIdLst>
  <p:sldSz cx="9144000" cy="6858000" type="screen4x3"/>
  <p:notesSz cx="6858000" cy="9144000"/>
  <p:defaultTex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09" autoAdjust="0"/>
    <p:restoredTop sz="85965" autoAdjust="0"/>
  </p:normalViewPr>
  <p:slideViewPr>
    <p:cSldViewPr>
      <p:cViewPr varScale="1">
        <p:scale>
          <a:sx n="110" d="100"/>
          <a:sy n="110" d="100"/>
        </p:scale>
        <p:origin x="828" y="-28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21.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63" Type="http://schemas.openxmlformats.org/officeDocument/2006/relationships/slide" Target="slides/slide40.xml"/><Relationship Id="rId68" Type="http://schemas.openxmlformats.org/officeDocument/2006/relationships/slide" Target="slides/slide45.xml"/><Relationship Id="rId76" Type="http://schemas.openxmlformats.org/officeDocument/2006/relationships/slide" Target="slides/slide53.xml"/><Relationship Id="rId84" Type="http://schemas.openxmlformats.org/officeDocument/2006/relationships/slide" Target="slides/slide61.xml"/><Relationship Id="rId89"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slide" Target="slides/slide43.xml"/><Relationship Id="rId74" Type="http://schemas.openxmlformats.org/officeDocument/2006/relationships/slide" Target="slides/slide51.xml"/><Relationship Id="rId79" Type="http://schemas.openxmlformats.org/officeDocument/2006/relationships/slide" Target="slides/slide56.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0B37D-4CF2-4005-97A4-F39822E82032}" type="datetimeFigureOut">
              <a:rPr lang="en-US" smtClean="0"/>
              <a:t>9/30/2015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389054-84C6-409A-A23F-837E63F0F021}" type="slidenum">
              <a:rPr lang="en-US" smtClean="0"/>
              <a:t>‹#›</a:t>
            </a:fld>
            <a:endParaRPr lang="en-US"/>
          </a:p>
        </p:txBody>
      </p:sp>
    </p:spTree>
    <p:extLst>
      <p:ext uri="{BB962C8B-B14F-4D97-AF65-F5344CB8AC3E}">
        <p14:creationId xmlns:p14="http://schemas.microsoft.com/office/powerpoint/2010/main" val="3772324915"/>
      </p:ext>
    </p:extLst>
  </p:cSld>
  <p:clrMap bg1="lt1" tx1="dk1" bg2="lt2" tx2="dk2" accent1="accent1" accent2="accent2" accent3="accent3" accent4="accent4" accent5="accent5" accent6="accent6" hlink="hlink" folHlink="folHlink"/>
  <p:notesStyle>
    <a:lvl1pPr marL="0" algn="l" defTabSz="911796" rtl="0" eaLnBrk="1" latinLnBrk="0" hangingPunct="1">
      <a:defRPr sz="1200" kern="1200">
        <a:solidFill>
          <a:schemeClr val="tx1"/>
        </a:solidFill>
        <a:latin typeface="+mn-lt"/>
        <a:ea typeface="+mn-ea"/>
        <a:cs typeface="+mn-cs"/>
      </a:defRPr>
    </a:lvl1pPr>
    <a:lvl2pPr marL="455900" algn="l" defTabSz="911796" rtl="0" eaLnBrk="1" latinLnBrk="0" hangingPunct="1">
      <a:defRPr sz="1200" kern="1200">
        <a:solidFill>
          <a:schemeClr val="tx1"/>
        </a:solidFill>
        <a:latin typeface="+mn-lt"/>
        <a:ea typeface="+mn-ea"/>
        <a:cs typeface="+mn-cs"/>
      </a:defRPr>
    </a:lvl2pPr>
    <a:lvl3pPr marL="911796" algn="l" defTabSz="911796" rtl="0" eaLnBrk="1" latinLnBrk="0" hangingPunct="1">
      <a:defRPr sz="1200" kern="1200">
        <a:solidFill>
          <a:schemeClr val="tx1"/>
        </a:solidFill>
        <a:latin typeface="+mn-lt"/>
        <a:ea typeface="+mn-ea"/>
        <a:cs typeface="+mn-cs"/>
      </a:defRPr>
    </a:lvl3pPr>
    <a:lvl4pPr marL="1367688" algn="l" defTabSz="911796" rtl="0" eaLnBrk="1" latinLnBrk="0" hangingPunct="1">
      <a:defRPr sz="1200" kern="1200">
        <a:solidFill>
          <a:schemeClr val="tx1"/>
        </a:solidFill>
        <a:latin typeface="+mn-lt"/>
        <a:ea typeface="+mn-ea"/>
        <a:cs typeface="+mn-cs"/>
      </a:defRPr>
    </a:lvl4pPr>
    <a:lvl5pPr marL="1823588" algn="l" defTabSz="911796" rtl="0" eaLnBrk="1" latinLnBrk="0" hangingPunct="1">
      <a:defRPr sz="1200" kern="1200">
        <a:solidFill>
          <a:schemeClr val="tx1"/>
        </a:solidFill>
        <a:latin typeface="+mn-lt"/>
        <a:ea typeface="+mn-ea"/>
        <a:cs typeface="+mn-cs"/>
      </a:defRPr>
    </a:lvl5pPr>
    <a:lvl6pPr marL="2279489" algn="l" defTabSz="911796" rtl="0" eaLnBrk="1" latinLnBrk="0" hangingPunct="1">
      <a:defRPr sz="1200" kern="1200">
        <a:solidFill>
          <a:schemeClr val="tx1"/>
        </a:solidFill>
        <a:latin typeface="+mn-lt"/>
        <a:ea typeface="+mn-ea"/>
        <a:cs typeface="+mn-cs"/>
      </a:defRPr>
    </a:lvl6pPr>
    <a:lvl7pPr marL="2735382" algn="l" defTabSz="911796" rtl="0" eaLnBrk="1" latinLnBrk="0" hangingPunct="1">
      <a:defRPr sz="1200" kern="1200">
        <a:solidFill>
          <a:schemeClr val="tx1"/>
        </a:solidFill>
        <a:latin typeface="+mn-lt"/>
        <a:ea typeface="+mn-ea"/>
        <a:cs typeface="+mn-cs"/>
      </a:defRPr>
    </a:lvl7pPr>
    <a:lvl8pPr marL="3191282" algn="l" defTabSz="911796" rtl="0" eaLnBrk="1" latinLnBrk="0" hangingPunct="1">
      <a:defRPr sz="1200" kern="1200">
        <a:solidFill>
          <a:schemeClr val="tx1"/>
        </a:solidFill>
        <a:latin typeface="+mn-lt"/>
        <a:ea typeface="+mn-ea"/>
        <a:cs typeface="+mn-cs"/>
      </a:defRPr>
    </a:lvl8pPr>
    <a:lvl9pPr marL="3647178" algn="l" defTabSz="9117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spcBef>
                <a:spcPct val="0"/>
              </a:spcBef>
            </a:pPr>
            <a:r>
              <a:rPr lang="en-US" altLang="en-US" smtClean="0"/>
              <a:t>Expanding from Eric Xing’s list</a:t>
            </a:r>
          </a:p>
          <a:p>
            <a:pPr defTabSz="928688" eaLnBrk="1" hangingPunct="1">
              <a:spcBef>
                <a:spcPct val="0"/>
              </a:spcBef>
            </a:pPr>
            <a:endParaRPr lang="en-US" altLang="en-US" smtClean="0"/>
          </a:p>
          <a:p>
            <a:pPr defTabSz="928688" eaLnBrk="1" hangingPunct="1">
              <a:spcBef>
                <a:spcPct val="0"/>
              </a:spcBef>
            </a:pPr>
            <a:r>
              <a:rPr lang="en-US" altLang="en-US" smtClean="0"/>
              <a:t>Pros and cons of both machineries; Let’s take the best of both worlds, as the main theme of this talk.</a:t>
            </a:r>
          </a:p>
          <a:p>
            <a:pPr defTabSz="928688" eaLnBrk="1" hangingPunct="1">
              <a:spcBef>
                <a:spcPct val="0"/>
              </a:spcBef>
            </a:pPr>
            <a:endParaRPr lang="en-US" altLang="en-US" smtClean="0"/>
          </a:p>
          <a:p>
            <a:pPr defTabSz="928688" eaLnBrk="1" hangingPunct="1">
              <a:spcBef>
                <a:spcPct val="0"/>
              </a:spcBef>
            </a:pPr>
            <a:r>
              <a:rPr lang="en-US" altLang="en-US" smtClean="0"/>
              <a:t>For “learning algorithms”: </a:t>
            </a:r>
            <a:r>
              <a:rPr lang="en-US" altLang="en-US" smtClean="0">
                <a:solidFill>
                  <a:srgbClr val="7030A0"/>
                </a:solidFill>
              </a:rPr>
              <a:t>A major focus of open research, many algorithms, &amp; more to come </a:t>
            </a:r>
            <a:r>
              <a:rPr lang="en-US" altLang="en-US" smtClean="0">
                <a:solidFill>
                  <a:srgbClr val="7030A0"/>
                </a:solidFill>
                <a:sym typeface="Wingdings" panose="05000000000000000000" pitchFamily="2" charset="2"/>
              </a:rPr>
              <a:t> this includes back-prop (hot in graphical models now).</a:t>
            </a:r>
            <a:endParaRPr lang="en-US" altLang="en-US" smtClean="0"/>
          </a:p>
          <a:p>
            <a:pPr defTabSz="928688" eaLnBrk="1" hangingPunct="1">
              <a:spcBef>
                <a:spcPct val="0"/>
              </a:spcBef>
            </a:pPr>
            <a:endParaRPr lang="en-US" altLang="en-US"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FC573093-0FF2-468B-BF47-7EC3B0F40BA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14568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11796" eaLnBrk="1" fontAlgn="auto" hangingPunct="1">
              <a:spcBef>
                <a:spcPts val="0"/>
              </a:spcBef>
              <a:spcAft>
                <a:spcPts val="0"/>
              </a:spcAft>
              <a:defRPr/>
            </a:pPr>
            <a:r>
              <a:rPr lang="en-US" dirty="0" smtClean="0"/>
              <a:t>Alternative Kluge 2 for inference problem</a:t>
            </a:r>
          </a:p>
          <a:p>
            <a:pPr defTabSz="911796" eaLnBrk="1" fontAlgn="auto" hangingPunct="1">
              <a:spcBef>
                <a:spcPts val="0"/>
              </a:spcBef>
              <a:spcAft>
                <a:spcPts val="0"/>
              </a:spcAft>
              <a:defRPr/>
            </a:pPr>
            <a:r>
              <a:rPr lang="en-US" dirty="0" smtClean="0"/>
              <a:t>If no Kluge 1 but kluge 2  </a:t>
            </a:r>
            <a:r>
              <a:rPr lang="en-US" dirty="0" smtClean="0">
                <a:sym typeface="Wingdings" panose="05000000000000000000" pitchFamily="2" charset="2"/>
              </a:rPr>
              <a:t> RNN</a:t>
            </a:r>
            <a:endParaRPr lang="en-US" dirty="0" smtClean="0"/>
          </a:p>
          <a:p>
            <a:pPr defTabSz="911796" eaLnBrk="1" fontAlgn="auto" hangingPunct="1">
              <a:spcBef>
                <a:spcPts val="0"/>
              </a:spcBef>
              <a:spcAft>
                <a:spcPts val="0"/>
              </a:spcAft>
              <a:defRPr/>
            </a:pPr>
            <a:endParaRPr lang="en-US" dirty="0" smtClean="0"/>
          </a:p>
          <a:p>
            <a:pPr defTabSz="911796" eaLnBrk="1" fontAlgn="auto" hangingPunct="1">
              <a:spcBef>
                <a:spcPts val="0"/>
              </a:spcBef>
              <a:spcAft>
                <a:spcPts val="0"/>
              </a:spcAft>
              <a:defRPr/>
            </a:pPr>
            <a:r>
              <a:rPr lang="en-US" dirty="0" smtClean="0"/>
              <a:t>Due to frustrations of both industry and academic.  </a:t>
            </a:r>
          </a:p>
          <a:p>
            <a:pPr defTabSz="911796" eaLnBrk="1" fontAlgn="auto" hangingPunct="1">
              <a:spcBef>
                <a:spcPts val="0"/>
              </a:spcBef>
              <a:spcAft>
                <a:spcPts val="0"/>
              </a:spcAft>
              <a:defRPr/>
            </a:pPr>
            <a:endParaRPr lang="en-US" dirty="0" smtClean="0"/>
          </a:p>
          <a:p>
            <a:pPr defTabSz="911796" eaLnBrk="1" fontAlgn="auto" hangingPunct="1">
              <a:spcBef>
                <a:spcPts val="0"/>
              </a:spcBef>
              <a:spcAft>
                <a:spcPts val="0"/>
              </a:spcAft>
              <a:defRPr/>
            </a:pPr>
            <a:r>
              <a:rPr lang="en-US" dirty="0" smtClean="0"/>
              <a:t>Overcoming limitations of DBN/DNN:</a:t>
            </a:r>
          </a:p>
          <a:p>
            <a:pPr marL="232943" indent="-232943" defTabSz="911796" eaLnBrk="1" fontAlgn="auto" hangingPunct="1">
              <a:spcBef>
                <a:spcPts val="0"/>
              </a:spcBef>
              <a:spcAft>
                <a:spcPts val="0"/>
              </a:spcAft>
              <a:buFontTx/>
              <a:buAutoNum type="arabicPeriod"/>
              <a:defRPr/>
            </a:pPr>
            <a:r>
              <a:rPr lang="en-US" dirty="0" smtClean="0"/>
              <a:t>RNN: Reminiscent of RNN with thin frames vs. DNN with thick frames (see Google’s paper on LSTM-RNN using single frames)</a:t>
            </a:r>
          </a:p>
          <a:p>
            <a:pPr marL="232943" indent="-232943" defTabSz="911796" eaLnBrk="1" fontAlgn="auto" hangingPunct="1">
              <a:spcBef>
                <a:spcPts val="0"/>
              </a:spcBef>
              <a:spcAft>
                <a:spcPts val="0"/>
              </a:spcAft>
              <a:buFontTx/>
              <a:buAutoNum type="arabicPeriod"/>
              <a:defRPr/>
            </a:pPr>
            <a:r>
              <a:rPr lang="en-US" dirty="0" smtClean="0"/>
              <a:t>Mixed generative/discriminative</a:t>
            </a:r>
          </a:p>
          <a:p>
            <a:pPr marL="232943" indent="-232943" defTabSz="911796" eaLnBrk="1" fontAlgn="auto" hangingPunct="1">
              <a:spcBef>
                <a:spcPts val="0"/>
              </a:spcBef>
              <a:spcAft>
                <a:spcPts val="0"/>
              </a:spcAft>
              <a:buFontTx/>
              <a:buAutoNum type="arabicPeriod"/>
              <a:defRPr/>
            </a:pPr>
            <a:r>
              <a:rPr lang="en-US" dirty="0" smtClean="0"/>
              <a:t>No need for DBN pre-training when large training data are available</a:t>
            </a:r>
            <a:endParaRPr lang="en-US" dirty="0"/>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BD2F9535-EAD7-431A-BE74-2A75257AAEF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414061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Several in the audience attended and gave invited talks at workshop (“deep speech recognition” is born; inroad of Deep learning into ASR)</a:t>
            </a:r>
          </a:p>
          <a:p>
            <a:pPr eaLnBrk="1" hangingPunct="1">
              <a:spcBef>
                <a:spcPct val="0"/>
              </a:spcBef>
            </a:pPr>
            <a:endParaRPr lang="en-US" altLang="en-US" smtClean="0"/>
          </a:p>
          <a:p>
            <a:pPr eaLnBrk="1" hangingPunct="1">
              <a:spcBef>
                <a:spcPct val="0"/>
              </a:spcBef>
            </a:pPr>
            <a:r>
              <a:rPr lang="en-US" altLang="en-US" smtClean="0"/>
              <a:t>In planning this workshop, GH and I were looking at who to invite.</a:t>
            </a:r>
          </a:p>
          <a:p>
            <a:pPr eaLnBrk="1" hangingPunct="1">
              <a:spcBef>
                <a:spcPct val="0"/>
              </a:spcBef>
            </a:pPr>
            <a:endParaRPr lang="en-US" altLang="en-US" smtClean="0"/>
          </a:p>
          <a:p>
            <a:pPr eaLnBrk="1" hangingPunct="1">
              <a:spcBef>
                <a:spcPct val="0"/>
              </a:spcBef>
            </a:pPr>
            <a:r>
              <a:rPr lang="en-US" altLang="en-US" smtClean="0"/>
              <a:t>Remember a very well-known person (nameless now) in all NN, deep generative model, and ASR, declined (something like “give me one week to think whether it is worth my time to travel to Whistler”); one week later, answer is “no”. Other invitees who declined --- “crazy idea of using waveform for ASR, like using photons for image recognition” (now we have a good paper at Interspeech-2014, Hermann Ney’s group, on this “crazy idea”)  </a:t>
            </a:r>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5DB43F96-78B2-4525-BBEB-2731021F711E}"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8738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53389054-84C6-409A-A23F-837E63F0F02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2857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review</a:t>
            </a:r>
            <a:r>
              <a:rPr lang="en-US" baseline="0" dirty="0" smtClean="0"/>
              <a:t> the record-breaking performance of the DNN technology</a:t>
            </a:r>
          </a:p>
          <a:p>
            <a:endParaRPr lang="en-US" baseline="0" dirty="0" smtClean="0"/>
          </a:p>
          <a:p>
            <a:r>
              <a:rPr lang="en-US" baseline="0" dirty="0" smtClean="0"/>
              <a:t>TIMIT--- earlier experiment 2009-2010; 7700 test tokens; remember most of them</a:t>
            </a:r>
          </a:p>
          <a:p>
            <a:r>
              <a:rPr lang="en-US" baseline="0" dirty="0" smtClean="0"/>
              <a:t>10%</a:t>
            </a:r>
          </a:p>
          <a:p>
            <a:r>
              <a:rPr lang="en-US" baseline="0" dirty="0" smtClean="0"/>
              <a:t>20%</a:t>
            </a:r>
          </a:p>
          <a:p>
            <a:r>
              <a:rPr lang="en-US" baseline="0" dirty="0" smtClean="0"/>
              <a:t>30%</a:t>
            </a:r>
          </a:p>
          <a:p>
            <a:r>
              <a:rPr lang="en-US" baseline="0" dirty="0" smtClean="0"/>
              <a:t>With 3 orders of magnitude increase of the training size.</a:t>
            </a:r>
          </a:p>
          <a:p>
            <a:r>
              <a:rPr lang="en-US" baseline="0" dirty="0" smtClean="0"/>
              <a:t>Opposite to other technologies; smaller tasks harder rather than easier (need to regularize more)</a:t>
            </a:r>
          </a:p>
          <a:p>
            <a:endParaRPr lang="en-US" baseline="0" dirty="0" smtClean="0"/>
          </a:p>
          <a:p>
            <a:r>
              <a:rPr lang="en-US" baseline="0" dirty="0" smtClean="0"/>
              <a:t>This set of results, coming from MSR, really excited the entire speech </a:t>
            </a:r>
            <a:r>
              <a:rPr lang="en-US" baseline="0" dirty="0" err="1" smtClean="0"/>
              <a:t>recog</a:t>
            </a:r>
            <a:r>
              <a:rPr lang="en-US" baseline="0" dirty="0" smtClean="0"/>
              <a:t> research community and industry.</a:t>
            </a:r>
            <a:endParaRPr lang="en-US" dirty="0"/>
          </a:p>
        </p:txBody>
      </p:sp>
      <p:sp>
        <p:nvSpPr>
          <p:cNvPr id="4" name="Slide Number Placeholder 3"/>
          <p:cNvSpPr>
            <a:spLocks noGrp="1"/>
          </p:cNvSpPr>
          <p:nvPr>
            <p:ph type="sldNum" sz="quarter" idx="10"/>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53389054-84C6-409A-A23F-837E63F0F02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438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10"/>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5B3B70EA-41B9-4A40-9FB7-C42F1E808E4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8476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RNN-LSTM:</a:t>
            </a:r>
            <a:r>
              <a:rPr lang="en-US" baseline="0" dirty="0" smtClean="0"/>
              <a:t> harder for GPU; glad to see CPU-cluster alternative (requiring new alg.)</a:t>
            </a:r>
          </a:p>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032418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575491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35678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28801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052328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Arden House, NY, 1988; TDNN beating HMM; second year; reverse by BBN</a:t>
            </a:r>
          </a:p>
          <a:p>
            <a:r>
              <a:rPr lang="en-US" dirty="0"/>
              <a:t>Many very influential NN researchers left NN to pursue graphical modeling (M Jordon, e.g.; also hinton on generative models) amusing piece of history</a:t>
            </a:r>
          </a:p>
          <a:p>
            <a:r>
              <a:rPr lang="en-US" dirty="0"/>
              <a:t>1994 NN and drop out to pursue deep generative DBN while others pursuing NN; 2009 returning to NN...</a:t>
            </a:r>
          </a:p>
          <a:p>
            <a:pPr lvl="0"/>
            <a:r>
              <a:rPr lang="en-US" dirty="0"/>
              <a:t>With Hinton; on RBM/DBN/DNN</a:t>
            </a:r>
          </a:p>
          <a:p>
            <a:pPr lvl="0"/>
            <a:r>
              <a:rPr lang="en-US" dirty="0"/>
              <a:t>With Dong, remove DBN pre-training with larger data; patent filed.</a:t>
            </a:r>
          </a:p>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02341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716215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431194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109542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spcBef>
                <a:spcPct val="0"/>
              </a:spcBef>
            </a:pPr>
            <a:r>
              <a:rPr lang="en-US" altLang="en-US" smtClean="0"/>
              <a:t>Expanding from Eric Xing’s list</a:t>
            </a:r>
          </a:p>
          <a:p>
            <a:pPr defTabSz="928688" eaLnBrk="1" hangingPunct="1">
              <a:spcBef>
                <a:spcPct val="0"/>
              </a:spcBef>
            </a:pPr>
            <a:endParaRPr lang="en-US" altLang="en-US" smtClean="0"/>
          </a:p>
          <a:p>
            <a:pPr defTabSz="928688" eaLnBrk="1" hangingPunct="1">
              <a:spcBef>
                <a:spcPct val="0"/>
              </a:spcBef>
            </a:pPr>
            <a:r>
              <a:rPr lang="en-US" altLang="en-US" smtClean="0"/>
              <a:t>Pros and cons of both machineries; Let’s take the best of both worlds, as the main theme of this talk.</a:t>
            </a:r>
          </a:p>
          <a:p>
            <a:pPr defTabSz="928688" eaLnBrk="1" hangingPunct="1">
              <a:spcBef>
                <a:spcPct val="0"/>
              </a:spcBef>
            </a:pPr>
            <a:endParaRPr lang="en-US" altLang="en-US" smtClean="0"/>
          </a:p>
          <a:p>
            <a:pPr defTabSz="928688" eaLnBrk="1" hangingPunct="1">
              <a:spcBef>
                <a:spcPct val="0"/>
              </a:spcBef>
            </a:pPr>
            <a:r>
              <a:rPr lang="en-US" altLang="en-US" smtClean="0"/>
              <a:t>For “learning algorithms”: </a:t>
            </a:r>
            <a:r>
              <a:rPr lang="en-US" altLang="en-US" smtClean="0">
                <a:solidFill>
                  <a:srgbClr val="7030A0"/>
                </a:solidFill>
              </a:rPr>
              <a:t>A major focus of open research, many algorithms, &amp; more to come </a:t>
            </a:r>
            <a:r>
              <a:rPr lang="en-US" altLang="en-US" smtClean="0">
                <a:solidFill>
                  <a:srgbClr val="7030A0"/>
                </a:solidFill>
                <a:sym typeface="Wingdings" panose="05000000000000000000" pitchFamily="2" charset="2"/>
              </a:rPr>
              <a:t> this includes back-prop (hot in graphical models now).</a:t>
            </a:r>
            <a:endParaRPr lang="en-US" altLang="en-US" smtClean="0"/>
          </a:p>
          <a:p>
            <a:pPr defTabSz="928688" eaLnBrk="1" hangingPunct="1">
              <a:spcBef>
                <a:spcPct val="0"/>
              </a:spcBef>
            </a:pPr>
            <a:endParaRPr lang="en-US" altLang="en-US" smtClean="0"/>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FC573093-0FF2-468B-BF47-7EC3B0F40BA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67600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07350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Many subtleties; boxes in image need to align with phrases in the sentence description of the corresponding caption</a:t>
            </a:r>
          </a:p>
        </p:txBody>
      </p:sp>
      <p:sp>
        <p:nvSpPr>
          <p:cNvPr id="210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192DE223-79AB-45CF-AEA4-2A81F66DA34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5512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58259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963676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371505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Parameterizations: HDM ---</a:t>
            </a:r>
            <a:r>
              <a:rPr lang="en-US" baseline="0" dirty="0" smtClean="0"/>
              <a:t> sparse matrix designed to produce critical damped dynamic behavior with parsimonious set of HYPER-parameters, not learned. We now know how to learn them via </a:t>
            </a:r>
            <a:r>
              <a:rPr lang="en-US" baseline="0" dirty="0" err="1" smtClean="0"/>
              <a:t>BackProp</a:t>
            </a:r>
            <a:r>
              <a:rPr lang="en-US" baseline="0" dirty="0" smtClean="0"/>
              <a:t> discriminatively.</a:t>
            </a:r>
            <a:endParaRPr lang="en-US" dirty="0" smtClean="0"/>
          </a:p>
          <a:p>
            <a:endParaRPr lang="en-US" dirty="0" smtClean="0"/>
          </a:p>
          <a:p>
            <a:r>
              <a:rPr lang="en-US" dirty="0" smtClean="0"/>
              <a:t>Mark Liberman emailed:</a:t>
            </a:r>
            <a:r>
              <a:rPr lang="en-US" baseline="0" dirty="0" smtClean="0"/>
              <a:t> </a:t>
            </a:r>
          </a:p>
          <a:p>
            <a:r>
              <a:rPr lang="en-US" baseline="0" dirty="0" smtClean="0"/>
              <a:t>“… </a:t>
            </a:r>
            <a:r>
              <a:rPr lang="en-US" dirty="0"/>
              <a:t>wondered whether there are any real-world problems for which the recurrent neural nets (which can be seen as non-linear autoregressive models) do a better job than (piecewise) linear AR models do. That last question is what led us to your 2007 paper -- it seems clear that the same sort of approach could be used in pitch tracking, which seems like a simpler sort of problem”</a:t>
            </a:r>
          </a:p>
          <a:p>
            <a:endParaRPr lang="en-US" dirty="0"/>
          </a:p>
          <a:p>
            <a:r>
              <a:rPr lang="en-US" b="1" dirty="0" smtClean="0"/>
              <a:t>----------</a:t>
            </a:r>
          </a:p>
          <a:p>
            <a:r>
              <a:rPr lang="en-US" b="1" dirty="0" smtClean="0"/>
              <a:t>From</a:t>
            </a:r>
            <a:r>
              <a:rPr lang="en-US" b="1" dirty="0"/>
              <a:t>:</a:t>
            </a:r>
            <a:r>
              <a:rPr lang="en-US" dirty="0"/>
              <a:t> Mark Liberman [mailto:markyliberman@gmail.com] </a:t>
            </a:r>
            <a:br>
              <a:rPr lang="en-US" dirty="0"/>
            </a:br>
            <a:r>
              <a:rPr lang="en-US" b="1" dirty="0"/>
              <a:t>Sent:</a:t>
            </a:r>
            <a:r>
              <a:rPr lang="en-US" dirty="0"/>
              <a:t> Tuesday, January 29, 2013 4:44 PM</a:t>
            </a:r>
            <a:br>
              <a:rPr lang="en-US" dirty="0"/>
            </a:br>
            <a:r>
              <a:rPr lang="en-US" b="1" dirty="0"/>
              <a:t>To:</a:t>
            </a:r>
            <a:r>
              <a:rPr lang="en-US" dirty="0"/>
              <a:t> Li Deng</a:t>
            </a:r>
            <a:br>
              <a:rPr lang="en-US" dirty="0"/>
            </a:br>
            <a:r>
              <a:rPr lang="en-US" b="1" dirty="0"/>
              <a:t>Cc:</a:t>
            </a:r>
            <a:r>
              <a:rPr lang="en-US" dirty="0"/>
              <a:t> Mark Hasegawa-Johnson (jhasegaw@gmail.com); Douglas O'Shaughnessy; Alex </a:t>
            </a:r>
            <a:r>
              <a:rPr lang="en-US" dirty="0" smtClean="0"/>
              <a:t>Acero</a:t>
            </a:r>
            <a:endParaRPr lang="en-US" baseline="0" dirty="0" smtClean="0"/>
          </a:p>
          <a:p>
            <a:r>
              <a:rPr lang="en-US" baseline="0" dirty="0" smtClean="0"/>
              <a:t>----------</a:t>
            </a:r>
          </a:p>
          <a:p>
            <a:pPr lvl="0"/>
            <a:r>
              <a:rPr lang="en-GB" dirty="0" smtClean="0"/>
              <a:t>GH: Inference </a:t>
            </a:r>
            <a:r>
              <a:rPr lang="en-GB" dirty="0"/>
              <a:t>is difficult in directed models of time series if they are non-linear and they use distributed representations.</a:t>
            </a:r>
            <a:endParaRPr lang="en-US" dirty="0"/>
          </a:p>
          <a:p>
            <a:pPr lvl="0"/>
            <a:r>
              <a:rPr lang="en-GB" dirty="0"/>
              <a:t>So people tend to avoid distributed representations and use exponentially weaker methods (HMM’s)  that are based on the idea that each visible frame of data has a single hidden </a:t>
            </a:r>
            <a:r>
              <a:rPr lang="en-GB" dirty="0" smtClean="0"/>
              <a:t>cause.</a:t>
            </a:r>
            <a:r>
              <a:rPr lang="en-GB" baseline="0" dirty="0" smtClean="0"/>
              <a:t> </a:t>
            </a:r>
            <a:r>
              <a:rPr lang="en-GB" dirty="0" smtClean="0"/>
              <a:t>During </a:t>
            </a:r>
            <a:r>
              <a:rPr lang="en-GB" dirty="0"/>
              <a:t>generation from an HMM, each frame comes from one hidden state of the HMM</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53389054-84C6-409A-A23F-837E63F0F02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93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To show the un-popularity of NN, I show this historical report written, sponsored by the Predecessor of I-ARPA.</a:t>
            </a:r>
          </a:p>
          <a:p>
            <a:pPr>
              <a:spcBef>
                <a:spcPct val="0"/>
              </a:spcBef>
            </a:pPr>
            <a:endParaRPr lang="en-US" altLang="en-US" smtClean="0"/>
          </a:p>
          <a:p>
            <a:pPr>
              <a:spcBef>
                <a:spcPct val="0"/>
              </a:spcBef>
            </a:pPr>
            <a:r>
              <a:rPr lang="en-US" altLang="en-US" smtClean="0"/>
              <a:t>After 4 days of close-door meetings, this 20+ page report was written, where in the ML section, nowhere neural nets were mentioned. Rather, graphical models and CRFs are at a higher priority </a:t>
            </a:r>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2373C047-C1B1-4D72-8230-907DAE14AC8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47279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Parameterizations: HDM ---</a:t>
            </a:r>
            <a:r>
              <a:rPr lang="en-US" baseline="0" dirty="0" smtClean="0"/>
              <a:t> sparse matrix designed to produce critical damped dynamic behavior with parsimonious set of HYPER-parameters, not learned. We now know how to learn them via </a:t>
            </a:r>
            <a:r>
              <a:rPr lang="en-US" baseline="0" dirty="0" err="1" smtClean="0"/>
              <a:t>BackProp</a:t>
            </a:r>
            <a:r>
              <a:rPr lang="en-US" baseline="0" dirty="0" smtClean="0"/>
              <a:t> discriminatively.</a:t>
            </a:r>
            <a:endParaRPr lang="en-US" dirty="0" smtClean="0"/>
          </a:p>
          <a:p>
            <a:endParaRPr lang="en-US" dirty="0" smtClean="0"/>
          </a:p>
          <a:p>
            <a:r>
              <a:rPr lang="en-US" dirty="0" smtClean="0"/>
              <a:t>Mark Liberman emailed:</a:t>
            </a:r>
            <a:r>
              <a:rPr lang="en-US" baseline="0" dirty="0" smtClean="0"/>
              <a:t> </a:t>
            </a:r>
          </a:p>
          <a:p>
            <a:r>
              <a:rPr lang="en-US" baseline="0" dirty="0" smtClean="0"/>
              <a:t>“… </a:t>
            </a:r>
            <a:r>
              <a:rPr lang="en-US" dirty="0"/>
              <a:t>wondered whether there are any real-world problems for which the recurrent neural nets (which can be seen as non-linear autoregressive models) do a better job than (piecewise) linear AR models do. That last question is what led us to your 2007 paper -- it seems clear that the same sort of approach could be used in pitch tracking, which seems like a simpler sort of problem”</a:t>
            </a:r>
          </a:p>
          <a:p>
            <a:endParaRPr lang="en-US" dirty="0"/>
          </a:p>
          <a:p>
            <a:r>
              <a:rPr lang="en-US" b="1" dirty="0" smtClean="0"/>
              <a:t>----------</a:t>
            </a:r>
          </a:p>
          <a:p>
            <a:r>
              <a:rPr lang="en-US" b="1" dirty="0" smtClean="0"/>
              <a:t>From</a:t>
            </a:r>
            <a:r>
              <a:rPr lang="en-US" b="1" dirty="0"/>
              <a:t>:</a:t>
            </a:r>
            <a:r>
              <a:rPr lang="en-US" dirty="0"/>
              <a:t> Mark Liberman [mailto:markyliberman@gmail.com] </a:t>
            </a:r>
            <a:br>
              <a:rPr lang="en-US" dirty="0"/>
            </a:br>
            <a:r>
              <a:rPr lang="en-US" b="1" dirty="0"/>
              <a:t>Sent:</a:t>
            </a:r>
            <a:r>
              <a:rPr lang="en-US" dirty="0"/>
              <a:t> Tuesday, January 29, 2013 4:44 PM</a:t>
            </a:r>
            <a:br>
              <a:rPr lang="en-US" dirty="0"/>
            </a:br>
            <a:r>
              <a:rPr lang="en-US" b="1" dirty="0"/>
              <a:t>To:</a:t>
            </a:r>
            <a:r>
              <a:rPr lang="en-US" dirty="0"/>
              <a:t> Li Deng</a:t>
            </a:r>
            <a:br>
              <a:rPr lang="en-US" dirty="0"/>
            </a:br>
            <a:r>
              <a:rPr lang="en-US" b="1" dirty="0"/>
              <a:t>Cc:</a:t>
            </a:r>
            <a:r>
              <a:rPr lang="en-US" dirty="0"/>
              <a:t> Mark Hasegawa-Johnson (jhasegaw@gmail.com); Douglas O'Shaughnessy; Alex </a:t>
            </a:r>
            <a:r>
              <a:rPr lang="en-US" dirty="0" smtClean="0"/>
              <a:t>Acero</a:t>
            </a:r>
            <a:endParaRPr lang="en-US" baseline="0" dirty="0" smtClean="0"/>
          </a:p>
          <a:p>
            <a:r>
              <a:rPr lang="en-US" baseline="0" dirty="0" smtClean="0"/>
              <a:t>----------</a:t>
            </a:r>
          </a:p>
          <a:p>
            <a:pPr lvl="0"/>
            <a:r>
              <a:rPr lang="en-GB" dirty="0" smtClean="0"/>
              <a:t>GH: Inference </a:t>
            </a:r>
            <a:r>
              <a:rPr lang="en-GB" dirty="0"/>
              <a:t>is difficult in directed models of time series if they are non-linear and they use distributed representations.</a:t>
            </a:r>
            <a:endParaRPr lang="en-US" dirty="0"/>
          </a:p>
          <a:p>
            <a:pPr lvl="0"/>
            <a:r>
              <a:rPr lang="en-GB" dirty="0"/>
              <a:t>So people tend to avoid distributed representations and use exponentially weaker methods (HMM’s)  that are based on the idea that each visible frame of data has a single hidden </a:t>
            </a:r>
            <a:r>
              <a:rPr lang="en-GB" dirty="0" smtClean="0"/>
              <a:t>cause.</a:t>
            </a:r>
            <a:r>
              <a:rPr lang="en-GB" baseline="0" dirty="0" smtClean="0"/>
              <a:t> </a:t>
            </a:r>
            <a:r>
              <a:rPr lang="en-GB" dirty="0" smtClean="0"/>
              <a:t>During </a:t>
            </a:r>
            <a:r>
              <a:rPr lang="en-GB" dirty="0"/>
              <a:t>generation from an HMM, each frame comes from one hidden state of the HMM</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53389054-84C6-409A-A23F-837E63F0F02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582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FFEEE58B-6D8F-4E87-A440-B37DE3F995B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1208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Two versions of the HDM, one deterministic (backprop for learning), the other statistical (EM and EKF for learning). Both making lots of “reasonable” assumptions.</a:t>
            </a:r>
          </a:p>
          <a:p>
            <a:pPr>
              <a:spcBef>
                <a:spcPct val="0"/>
              </a:spcBef>
            </a:pPr>
            <a:endParaRPr lang="en-US" altLang="en-US" smtClean="0"/>
          </a:p>
          <a:p>
            <a:pPr>
              <a:spcBef>
                <a:spcPct val="0"/>
              </a:spcBef>
            </a:pPr>
            <a:r>
              <a:rPr lang="en-US" altLang="en-US" smtClean="0"/>
              <a:t>Nonlinear mappings here are done by a shallow NN in both versions,  believing they are universal approximators.</a:t>
            </a:r>
          </a:p>
          <a:p>
            <a:pPr>
              <a:spcBef>
                <a:spcPct val="0"/>
              </a:spcBef>
            </a:pPr>
            <a:endParaRPr lang="en-US" altLang="en-US" smtClean="0"/>
          </a:p>
          <a:p>
            <a:pPr>
              <a:spcBef>
                <a:spcPct val="0"/>
              </a:spcBef>
            </a:pPr>
            <a:endParaRPr lang="en-US" altLang="en-US" smtClean="0"/>
          </a:p>
          <a:p>
            <a:pPr>
              <a:spcBef>
                <a:spcPct val="0"/>
              </a:spcBef>
            </a:pPr>
            <a:r>
              <a:rPr lang="en-US" altLang="en-US" smtClean="0"/>
              <a:t>Evaluated on Switchboard task -</a:t>
            </a:r>
            <a:r>
              <a:rPr lang="en-US" altLang="en-US" smtClean="0">
                <a:sym typeface="Wingdings" panose="05000000000000000000" pitchFamily="2" charset="2"/>
              </a:rPr>
              <a:t> very minor improvements, to our disappointment. We now understand why and you will during Part II in discussing RNN vs. HDM. but nevertheless this is a step stone to DNN</a:t>
            </a:r>
          </a:p>
          <a:p>
            <a:pPr>
              <a:spcBef>
                <a:spcPct val="0"/>
              </a:spcBef>
            </a:pPr>
            <a:endParaRPr lang="en-US" altLang="en-US" smtClean="0">
              <a:sym typeface="Wingdings" panose="05000000000000000000" pitchFamily="2" charset="2"/>
            </a:endParaRPr>
          </a:p>
          <a:p>
            <a:pPr>
              <a:spcBef>
                <a:spcPct val="0"/>
              </a:spcBef>
            </a:pPr>
            <a:r>
              <a:rPr lang="en-US" altLang="en-US" smtClean="0"/>
              <a:t>Note in both Bridle/deng models: local, not distributed, representations of linguistic outputs are used, much like GMM-HMM. (Hinton in 2009 asked me to show state of the art gmm-hmm system. Mlf files. “Crazy idea to use so many GMMs for each label”. Not the case in DNN: weights are inherently shared across all classes to represent them jointly. This is called distributed representations. </a:t>
            </a:r>
            <a:br>
              <a:rPr lang="en-US" altLang="en-US" smtClean="0"/>
            </a:br>
            <a:r>
              <a:rPr lang="en-US" altLang="en-US" smtClean="0"/>
              <a:t/>
            </a:r>
            <a:br>
              <a:rPr lang="en-US" altLang="en-US" smtClean="0"/>
            </a:br>
            <a:r>
              <a:rPr lang="en-US" altLang="en-US" smtClean="0"/>
              <a:t>Now back to deep generative models. Despite the use of NN and back-prop and despite the ability to incorporate problem constraints,  the representations are not distributed. </a:t>
            </a:r>
            <a:br>
              <a:rPr lang="en-US" altLang="en-US" smtClean="0"/>
            </a:br>
            <a:endParaRPr lang="en-US" altLang="en-US" smtClean="0"/>
          </a:p>
          <a:p>
            <a:pPr>
              <a:spcBef>
                <a:spcPct val="0"/>
              </a:spcBef>
            </a:pPr>
            <a:endParaRPr lang="en-US" altLang="en-US" smtClean="0"/>
          </a:p>
          <a:p>
            <a:pPr>
              <a:spcBef>
                <a:spcPct val="0"/>
              </a:spcBef>
            </a:pPr>
            <a:endParaRPr lang="en-US" altLang="en-US" smtClean="0"/>
          </a:p>
          <a:p>
            <a:pPr>
              <a:spcBef>
                <a:spcPct val="0"/>
              </a:spcBef>
            </a:pPr>
            <a:endParaRPr lang="en-US" altLang="en-US" smtClean="0"/>
          </a:p>
          <a:p>
            <a:pPr>
              <a:spcBef>
                <a:spcPct val="0"/>
              </a:spcBef>
            </a:pPr>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4A93AF7E-5CB0-4108-89DA-06C4280B702C}"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75841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a:p>
            <a:pPr eaLnBrk="1" hangingPunct="1">
              <a:spcBef>
                <a:spcPct val="0"/>
              </a:spcBef>
            </a:pPr>
            <a:r>
              <a:rPr lang="en-US" altLang="en-US" smtClean="0"/>
              <a:t>Crazy idea of variational Bayes for learning such intractable deep generative model: </a:t>
            </a:r>
          </a:p>
          <a:p>
            <a:pPr eaLnBrk="1" hangingPunct="1">
              <a:spcBef>
                <a:spcPct val="0"/>
              </a:spcBef>
            </a:pPr>
            <a:r>
              <a:rPr lang="en-US" altLang="en-US" smtClean="0"/>
              <a:t>During E step, assume factorization of posterior probabilities --- destroying essential dynamics and hoping M step can recover the errors.</a:t>
            </a:r>
          </a:p>
          <a:p>
            <a:pPr eaLnBrk="1" hangingPunct="1">
              <a:spcBef>
                <a:spcPct val="0"/>
              </a:spcBef>
            </a:pPr>
            <a:endParaRPr lang="en-US" altLang="en-US" smtClean="0"/>
          </a:p>
          <a:p>
            <a:pPr eaLnBrk="1" hangingPunct="1">
              <a:spcBef>
                <a:spcPct val="0"/>
              </a:spcBef>
            </a:pPr>
            <a:endParaRPr lang="en-US" altLang="en-US" smtClean="0"/>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fld id="{1046E43E-EE6F-47F7-B37F-79527A226F45}" type="slidenum">
              <a:rPr lang="en-US" altLang="en-US" smtClean="0">
                <a:solidFill>
                  <a:prstClr val="black"/>
                </a:solidFill>
              </a:rPr>
              <a:pPr defTabSz="911225" fontAlgn="base">
                <a:spcBef>
                  <a:spcPct val="0"/>
                </a:spcBef>
                <a:spcAft>
                  <a:spcPct val="0"/>
                </a:spcAft>
              </a:pPr>
              <a:t>12</a:t>
            </a:fld>
            <a:endParaRPr lang="en-US" altLang="en-US" smtClean="0">
              <a:solidFill>
                <a:prstClr val="black"/>
              </a:solidFill>
            </a:endParaRPr>
          </a:p>
        </p:txBody>
      </p:sp>
    </p:spTree>
    <p:extLst>
      <p:ext uri="{BB962C8B-B14F-4D97-AF65-F5344CB8AC3E}">
        <p14:creationId xmlns:p14="http://schemas.microsoft.com/office/powerpoint/2010/main" val="134162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90513" indent="-290513" eaLnBrk="1" hangingPunct="1">
              <a:spcBef>
                <a:spcPct val="0"/>
              </a:spcBef>
              <a:buFontTx/>
              <a:buChar char="•"/>
            </a:pPr>
            <a:r>
              <a:rPr lang="en-US" altLang="en-US" smtClean="0"/>
              <a:t>So only need simplification of this deep generative model to solve “remaining” engineering problem</a:t>
            </a:r>
          </a:p>
          <a:p>
            <a:pPr marL="290513" indent="-290513" eaLnBrk="1" hangingPunct="1">
              <a:spcBef>
                <a:spcPct val="0"/>
              </a:spcBef>
              <a:buFontTx/>
              <a:buChar char="•"/>
            </a:pPr>
            <a:r>
              <a:rPr lang="en-US" altLang="en-US" smtClean="0"/>
              <a:t>Not as good for inference of top-layer, symbolic sequences (i.e. ASR)</a:t>
            </a:r>
          </a:p>
          <a:p>
            <a:pPr marL="290513" indent="-290513" eaLnBrk="1" hangingPunct="1">
              <a:spcBef>
                <a:spcPct val="0"/>
              </a:spcBef>
              <a:buFontTx/>
              <a:buChar char="•"/>
            </a:pPr>
            <a:r>
              <a:rPr lang="en-US" altLang="en-US" smtClean="0"/>
              <a:t>Jelinek gave good advice on why and how to simplify.</a:t>
            </a:r>
          </a:p>
          <a:p>
            <a:pPr marL="290513" indent="-290513" eaLnBrk="1" hangingPunct="1">
              <a:spcBef>
                <a:spcPct val="0"/>
              </a:spcBef>
              <a:buFontTx/>
              <a:buChar char="•"/>
            </a:pPr>
            <a:endParaRPr lang="en-US" altLang="en-US" smtClean="0"/>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fld id="{FAB605C3-3A60-4D28-A96B-4A715F00D478}" type="slidenum">
              <a:rPr lang="en-US" altLang="en-US" smtClean="0">
                <a:solidFill>
                  <a:prstClr val="black"/>
                </a:solidFill>
              </a:rPr>
              <a:pPr defTabSz="911225" fontAlgn="base">
                <a:spcBef>
                  <a:spcPct val="0"/>
                </a:spcBef>
                <a:spcAft>
                  <a:spcPct val="0"/>
                </a:spcAft>
              </a:pPr>
              <a:t>13</a:t>
            </a:fld>
            <a:endParaRPr lang="en-US" altLang="en-US" smtClean="0">
              <a:solidFill>
                <a:prstClr val="black"/>
              </a:solidFill>
            </a:endParaRPr>
          </a:p>
        </p:txBody>
      </p:sp>
    </p:spTree>
    <p:extLst>
      <p:ext uri="{BB962C8B-B14F-4D97-AF65-F5344CB8AC3E}">
        <p14:creationId xmlns:p14="http://schemas.microsoft.com/office/powerpoint/2010/main" val="358207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In the mean time, there was parallel development of deep generative models in ML/NIPS community. NN is very unpopular; papers automatically rejected.</a:t>
            </a:r>
          </a:p>
          <a:p>
            <a:pPr eaLnBrk="1" hangingPunct="1">
              <a:spcBef>
                <a:spcPct val="0"/>
              </a:spcBef>
            </a:pPr>
            <a:endParaRPr lang="en-US" altLang="en-US" smtClean="0"/>
          </a:p>
          <a:p>
            <a:pPr eaLnBrk="1" hangingPunct="1">
              <a:spcBef>
                <a:spcPct val="0"/>
              </a:spcBef>
            </a:pPr>
            <a:r>
              <a:rPr lang="en-US" altLang="en-US" smtClean="0"/>
              <a:t>APSIPA tutorial on DBN for image generation, HM picked it up quickly and helped create one of the first deep-learning based speech synthesizer</a:t>
            </a:r>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fld id="{805F1CE0-87FA-4513-BD23-64879D0B455D}" type="slidenum">
              <a:rPr lang="en-US" altLang="en-US" smtClean="0">
                <a:solidFill>
                  <a:prstClr val="black"/>
                </a:solidFill>
              </a:rPr>
              <a:pPr defTabSz="911225" fontAlgn="base">
                <a:spcBef>
                  <a:spcPct val="0"/>
                </a:spcBef>
                <a:spcAft>
                  <a:spcPct val="0"/>
                </a:spcAft>
              </a:pPr>
              <a:t>14</a:t>
            </a:fld>
            <a:endParaRPr lang="en-US" altLang="en-US" smtClean="0">
              <a:solidFill>
                <a:prstClr val="black"/>
              </a:solidFill>
            </a:endParaRPr>
          </a:p>
        </p:txBody>
      </p:sp>
    </p:spTree>
    <p:extLst>
      <p:ext uri="{BB962C8B-B14F-4D97-AF65-F5344CB8AC3E}">
        <p14:creationId xmlns:p14="http://schemas.microsoft.com/office/powerpoint/2010/main" val="2107696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This is a simplified model, hoping to speed up decoding</a:t>
            </a:r>
          </a:p>
          <a:p>
            <a:pPr eaLnBrk="1" hangingPunct="1">
              <a:spcBef>
                <a:spcPct val="0"/>
              </a:spcBef>
            </a:pPr>
            <a:endParaRPr lang="en-US" altLang="en-US" smtClean="0"/>
          </a:p>
          <a:p>
            <a:pPr eaLnBrk="1" hangingPunct="1">
              <a:spcBef>
                <a:spcPct val="0"/>
              </a:spcBef>
            </a:pPr>
            <a:r>
              <a:rPr lang="en-US" altLang="en-US" smtClean="0"/>
              <a:t>Fred Jelinek idea at JHU (on Nbest 1001)</a:t>
            </a:r>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fld id="{E0FE76B9-589D-43F1-96D4-2910BAC2C38F}" type="slidenum">
              <a:rPr lang="en-US" altLang="en-US" smtClean="0">
                <a:solidFill>
                  <a:prstClr val="black"/>
                </a:solidFill>
              </a:rPr>
              <a:pPr defTabSz="911225" fontAlgn="base">
                <a:spcBef>
                  <a:spcPct val="0"/>
                </a:spcBef>
                <a:spcAft>
                  <a:spcPct val="0"/>
                </a:spcAft>
              </a:pPr>
              <a:t>16</a:t>
            </a:fld>
            <a:endParaRPr lang="en-US" altLang="en-US" smtClean="0">
              <a:solidFill>
                <a:prstClr val="black"/>
              </a:solidFill>
            </a:endParaRPr>
          </a:p>
        </p:txBody>
      </p:sp>
    </p:spTree>
    <p:extLst>
      <p:ext uri="{BB962C8B-B14F-4D97-AF65-F5344CB8AC3E}">
        <p14:creationId xmlns:p14="http://schemas.microsoft.com/office/powerpoint/2010/main" val="218841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t>9/30/2015</a:t>
            </a:fld>
            <a:endParaRPr lang="en-US" dirty="0"/>
          </a:p>
        </p:txBody>
      </p:sp>
      <p:sp>
        <p:nvSpPr>
          <p:cNvPr id="5" name="Footer Placeholder 4"/>
          <p:cNvSpPr>
            <a:spLocks noGrp="1"/>
          </p:cNvSpPr>
          <p:nvPr>
            <p:ph type="ftr" sz="quarter" idx="11"/>
          </p:nvPr>
        </p:nvSpPr>
        <p:spPr/>
        <p:txBody>
          <a:bodyPr/>
          <a:lstStyle/>
          <a:p>
            <a:r>
              <a:rPr lang="en-US" smtClean="0"/>
              <a:t>Dong Yu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035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t>9/30/2015</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1059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866524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3174742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50131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79020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01405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043025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7986805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9/30/2015</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715728"/>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13796638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020638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t>9/30/2015</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264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18396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054766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860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5837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7101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4411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9519831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38758652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8018078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8720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412" indent="0" algn="l">
              <a:buNone/>
              <a:defRPr sz="3600" b="1" i="0">
                <a:solidFill>
                  <a:schemeClr val="tx2">
                    <a:shade val="30000"/>
                    <a:satMod val="150000"/>
                  </a:schemeClr>
                </a:solidFill>
              </a:defRPr>
            </a:lvl1pPr>
            <a:lvl2pPr marL="456875" indent="0" algn="ctr">
              <a:buNone/>
            </a:lvl2pPr>
            <a:lvl3pPr marL="913748" indent="0" algn="ctr">
              <a:buNone/>
            </a:lvl3pPr>
            <a:lvl4pPr marL="1370621" indent="0" algn="ctr">
              <a:buNone/>
            </a:lvl4pPr>
            <a:lvl5pPr marL="1827495" indent="0" algn="ctr">
              <a:buNone/>
            </a:lvl5pPr>
            <a:lvl6pPr marL="2284370" indent="0" algn="ctr">
              <a:buNone/>
            </a:lvl6pPr>
            <a:lvl7pPr marL="2741243" indent="0" algn="ctr">
              <a:buNone/>
            </a:lvl7pPr>
            <a:lvl8pPr marL="3198118" indent="0" algn="ctr">
              <a:buNone/>
            </a:lvl8pPr>
            <a:lvl9pPr marL="3654992"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p>
            <a:fld id="{632A96CE-1141-499A-B334-A804A1FCCDA8}" type="datetime1">
              <a:rPr lang="en-US" smtClean="0">
                <a:solidFill>
                  <a:srgbClr val="C8C8B1">
                    <a:shade val="50000"/>
                    <a:satMod val="200000"/>
                  </a:srgbClr>
                </a:solidFill>
              </a:rPr>
              <a:pPr/>
              <a:t>9/30/2015</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p>
            <a:pPr algn="ctr" defTabSz="913748"/>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p>
            <a:pPr algn="ctr" defTabSz="913748"/>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882"/>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397761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1500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78011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87065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622602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88120281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16875133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27492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5681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2769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9/30/2015</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2720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0143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77579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9136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98446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5484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72782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96420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232F2-7A40-444A-8694-D6C1B4E70974}" type="datetimeFigureOut">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E0F228-7E7E-41D1-999C-DD0BA1D6D18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23562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lvl1pPr>
          </a:lstStyle>
          <a:p>
            <a:pPr>
              <a:defRPr/>
            </a:pPr>
            <a:fld id="{05E55BC7-AE25-4EC6-ACF1-B1932F70D258}" type="datetime1">
              <a:rPr lang="en-US"/>
              <a:pPr>
                <a:defRPr/>
              </a:pPr>
              <a:t>9/30/2015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3111213-770D-4B5B-A614-2658192D5EE3}" type="slidenum">
              <a:rPr lang="en-US"/>
              <a:pPr>
                <a:defRPr/>
              </a:pPr>
              <a:t>‹#›</a:t>
            </a:fld>
            <a:endParaRPr lang="en-US" dirty="0"/>
          </a:p>
        </p:txBody>
      </p:sp>
    </p:spTree>
    <p:extLst>
      <p:ext uri="{BB962C8B-B14F-4D97-AF65-F5344CB8AC3E}">
        <p14:creationId xmlns:p14="http://schemas.microsoft.com/office/powerpoint/2010/main" val="223970180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017DF57-5755-47F9-AC52-5FDF45E468DD}" type="datetime1">
              <a:rPr lang="en-US"/>
              <a:pPr>
                <a:defRPr/>
              </a:pPr>
              <a:t>9/30/2015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8D93B2C-C734-4E8B-999B-D153845DC7D9}" type="slidenum">
              <a:rPr lang="en-US"/>
              <a:pPr>
                <a:defRPr/>
              </a:pPr>
              <a:t>‹#›</a:t>
            </a:fld>
            <a:endParaRPr lang="en-US"/>
          </a:p>
        </p:txBody>
      </p:sp>
    </p:spTree>
    <p:extLst>
      <p:ext uri="{BB962C8B-B14F-4D97-AF65-F5344CB8AC3E}">
        <p14:creationId xmlns:p14="http://schemas.microsoft.com/office/powerpoint/2010/main" val="103372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74"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C9526015-1B51-4461-B9A2-16E0ADA5F045}"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p>
            <a:pPr algn="ctr" defTabSz="913748"/>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p>
            <a:pPr algn="ctr" defTabSz="913748"/>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4853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cxnSp>
        <p:nvCxnSpPr>
          <p:cNvPr id="4" name="Straight Connector 3"/>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4250735-A443-44F5-BD70-35C3E4FCD63C}" type="datetime1">
              <a:rPr lang="en-US"/>
              <a:pPr>
                <a:defRPr/>
              </a:pPr>
              <a:t>9/30/2015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9CD1921-C599-42F3-A65A-62F17F204348}" type="slidenum">
              <a:rPr lang="en-US"/>
              <a:pPr>
                <a:defRPr/>
              </a:pPr>
              <a:t>‹#›</a:t>
            </a:fld>
            <a:endParaRPr lang="en-US"/>
          </a:p>
        </p:txBody>
      </p:sp>
    </p:spTree>
    <p:extLst>
      <p:ext uri="{BB962C8B-B14F-4D97-AF65-F5344CB8AC3E}">
        <p14:creationId xmlns:p14="http://schemas.microsoft.com/office/powerpoint/2010/main" val="42235534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1371600"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lstStyle>
          <a:p>
            <a:pPr>
              <a:defRPr/>
            </a:pPr>
            <a:fld id="{E13CCB00-5AC7-4777-B2C1-75CAEDA7E177}" type="datetime1">
              <a:rPr lang="en-US"/>
              <a:pPr>
                <a:defRPr/>
              </a:pPr>
              <a:t>9/30/2015</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3048B03-C5C7-4D6F-ADC2-009E09B70EF0}" type="slidenum">
              <a:rPr lang="en-US"/>
              <a:pPr>
                <a:defRPr/>
              </a:pPr>
              <a:t>‹#›</a:t>
            </a:fld>
            <a:endParaRPr lang="en-US"/>
          </a:p>
        </p:txBody>
      </p:sp>
    </p:spTree>
    <p:extLst>
      <p:ext uri="{BB962C8B-B14F-4D97-AF65-F5344CB8AC3E}">
        <p14:creationId xmlns:p14="http://schemas.microsoft.com/office/powerpoint/2010/main" val="12480831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89892A1C-0103-4F37-89BD-29C760F984AD}" type="datetime1">
              <a:rPr lang="en-US"/>
              <a:pPr>
                <a:defRPr/>
              </a:pPr>
              <a:t>9/30/2015</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D28D5E79-7D00-4151-AF76-A96D3979F83A}" type="slidenum">
              <a:rPr lang="en-US"/>
              <a:pPr>
                <a:defRPr/>
              </a:pPr>
              <a:t>‹#›</a:t>
            </a:fld>
            <a:endParaRPr lang="en-US"/>
          </a:p>
        </p:txBody>
      </p:sp>
    </p:spTree>
    <p:extLst>
      <p:ext uri="{BB962C8B-B14F-4D97-AF65-F5344CB8AC3E}">
        <p14:creationId xmlns:p14="http://schemas.microsoft.com/office/powerpoint/2010/main" val="22390247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D8D3AC10-093B-41D4-A7FF-D819EC5113EA}" type="datetime1">
              <a:rPr lang="en-US"/>
              <a:pPr>
                <a:defRPr/>
              </a:pPr>
              <a:t>9/30/2015</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F7B2418F-0D79-478D-B33B-E267202D5DAB}" type="slidenum">
              <a:rPr lang="en-US"/>
              <a:pPr>
                <a:defRPr/>
              </a:pPr>
              <a:t>‹#›</a:t>
            </a:fld>
            <a:endParaRPr lang="en-US"/>
          </a:p>
        </p:txBody>
      </p:sp>
    </p:spTree>
    <p:extLst>
      <p:ext uri="{BB962C8B-B14F-4D97-AF65-F5344CB8AC3E}">
        <p14:creationId xmlns:p14="http://schemas.microsoft.com/office/powerpoint/2010/main" val="14332018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3B67E62-D6E1-4DC2-84EF-0D4B609220F9}" type="datetime1">
              <a:rPr lang="en-US"/>
              <a:pPr>
                <a:defRPr/>
              </a:pPr>
              <a:t>9/30/2015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21A013F5-2AF6-42A0-B85C-8699E5FEFEFD}" type="slidenum">
              <a:rPr lang="en-US"/>
              <a:pPr>
                <a:defRPr/>
              </a:pPr>
              <a:t>‹#›</a:t>
            </a:fld>
            <a:endParaRPr lang="en-US"/>
          </a:p>
        </p:txBody>
      </p:sp>
    </p:spTree>
    <p:extLst>
      <p:ext uri="{BB962C8B-B14F-4D97-AF65-F5344CB8AC3E}">
        <p14:creationId xmlns:p14="http://schemas.microsoft.com/office/powerpoint/2010/main" val="36690885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8327B1A4-B77C-425B-AE0F-96E7EC75A954}" type="datetime1">
              <a:rPr lang="en-US"/>
              <a:pPr>
                <a:defRPr/>
              </a:pPr>
              <a:t>9/30/2015</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A9FA45F-621E-4115-B938-D6243AC8CC4A}" type="slidenum">
              <a:rPr lang="en-US"/>
              <a:pPr>
                <a:defRPr/>
              </a:pPr>
              <a:t>‹#›</a:t>
            </a:fld>
            <a:endParaRPr lang="en-US"/>
          </a:p>
        </p:txBody>
      </p:sp>
    </p:spTree>
    <p:extLst>
      <p:ext uri="{BB962C8B-B14F-4D97-AF65-F5344CB8AC3E}">
        <p14:creationId xmlns:p14="http://schemas.microsoft.com/office/powerpoint/2010/main" val="12154979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pPr lvl="0"/>
            <a:endParaRPr lang="en-US" noProof="0"/>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F734FF1-6FF6-49D7-898D-7014388E6525}" type="datetime1">
              <a:rPr lang="en-US"/>
              <a:pPr>
                <a:defRPr/>
              </a:pPr>
              <a:t>9/30/2015</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F018653-C24D-4C0B-A97C-8A3DC83EA690}" type="slidenum">
              <a:rPr lang="en-US"/>
              <a:pPr>
                <a:defRPr/>
              </a:pPr>
              <a:t>‹#›</a:t>
            </a:fld>
            <a:endParaRPr lang="en-US"/>
          </a:p>
        </p:txBody>
      </p:sp>
    </p:spTree>
    <p:extLst>
      <p:ext uri="{BB962C8B-B14F-4D97-AF65-F5344CB8AC3E}">
        <p14:creationId xmlns:p14="http://schemas.microsoft.com/office/powerpoint/2010/main" val="42115583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D4AB91F-BFF5-4604-A96A-72C52CDD6B39}" type="datetime1">
              <a:rPr lang="en-US"/>
              <a:pPr>
                <a:defRPr/>
              </a:pPr>
              <a:t>9/30/2015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E89FF6-711C-4034-ABF8-CB3AB1B9B1BC}" type="slidenum">
              <a:rPr lang="en-US"/>
              <a:pPr>
                <a:defRPr/>
              </a:pPr>
              <a:t>‹#›</a:t>
            </a:fld>
            <a:endParaRPr lang="en-US"/>
          </a:p>
        </p:txBody>
      </p:sp>
    </p:spTree>
    <p:extLst>
      <p:ext uri="{BB962C8B-B14F-4D97-AF65-F5344CB8AC3E}">
        <p14:creationId xmlns:p14="http://schemas.microsoft.com/office/powerpoint/2010/main" val="29726903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4" name="Straight Connector 3"/>
          <p:cNvCxnSpPr/>
          <p:nvPr userDrawn="1"/>
        </p:nvCxnSpPr>
        <p:spPr>
          <a:xfrm>
            <a:off x="6858000" y="304800"/>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BB4E328-EFAF-44E2-91CE-051254011DD0}" type="datetime1">
              <a:rPr lang="en-US"/>
              <a:pPr>
                <a:defRPr/>
              </a:pPr>
              <a:t>9/30/2015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42A558E-57D8-4BBE-BE2F-C16BF7B234A8}" type="slidenum">
              <a:rPr lang="en-US"/>
              <a:pPr>
                <a:defRPr/>
              </a:pPr>
              <a:t>‹#›</a:t>
            </a:fld>
            <a:endParaRPr lang="en-US"/>
          </a:p>
        </p:txBody>
      </p:sp>
    </p:spTree>
    <p:extLst>
      <p:ext uri="{BB962C8B-B14F-4D97-AF65-F5344CB8AC3E}">
        <p14:creationId xmlns:p14="http://schemas.microsoft.com/office/powerpoint/2010/main" val="54954394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98425" y="6356350"/>
            <a:ext cx="1108075" cy="300038"/>
          </a:xfrm>
          <a:prstGeom prst="rect">
            <a:avLst/>
          </a:prstGeom>
          <a:noFill/>
        </p:spPr>
        <p:txBody>
          <a:bodyPr wrap="none">
            <a:spAutoFit/>
          </a:bodyPr>
          <a:lstStyle/>
          <a:p>
            <a:pPr defTabSz="685739">
              <a:defRPr/>
            </a:pPr>
            <a:r>
              <a:rPr lang="en-US" sz="1350" dirty="0">
                <a:solidFill>
                  <a:srgbClr val="E7E6E6">
                    <a:lumMod val="90000"/>
                  </a:srgbClr>
                </a:solidFill>
              </a:rPr>
              <a:t>EARLY DRAFT</a:t>
            </a:r>
          </a:p>
        </p:txBody>
      </p:sp>
      <p:sp>
        <p:nvSpPr>
          <p:cNvPr id="5" name="TextBox 4"/>
          <p:cNvSpPr txBox="1"/>
          <p:nvPr userDrawn="1"/>
        </p:nvSpPr>
        <p:spPr>
          <a:xfrm>
            <a:off x="7985125" y="6356350"/>
            <a:ext cx="1108075" cy="300038"/>
          </a:xfrm>
          <a:prstGeom prst="rect">
            <a:avLst/>
          </a:prstGeom>
          <a:noFill/>
        </p:spPr>
        <p:txBody>
          <a:bodyPr wrap="none">
            <a:spAutoFit/>
          </a:bodyPr>
          <a:lstStyle/>
          <a:p>
            <a:pPr defTabSz="685739">
              <a:defRPr/>
            </a:pPr>
            <a:r>
              <a:rPr lang="en-US" sz="1350" dirty="0">
                <a:solidFill>
                  <a:srgbClr val="E7E6E6">
                    <a:lumMod val="90000"/>
                  </a:srgbClr>
                </a:solidFill>
              </a:rPr>
              <a:t>EARLY DRAFT</a:t>
            </a: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6" name="Date Placeholder 8"/>
          <p:cNvSpPr>
            <a:spLocks noGrp="1"/>
          </p:cNvSpPr>
          <p:nvPr>
            <p:ph type="dt" sz="half" idx="10"/>
          </p:nvPr>
        </p:nvSpPr>
        <p:spPr/>
        <p:txBody>
          <a:bodyPr/>
          <a:lstStyle>
            <a:lvl1pPr>
              <a:defRPr/>
            </a:lvl1pPr>
          </a:lstStyle>
          <a:p>
            <a:pPr>
              <a:defRPr/>
            </a:pPr>
            <a:fld id="{082289F2-6258-4834-9163-0CEF6ECF1273}" type="datetime1">
              <a:rPr lang="en-US"/>
              <a:pPr>
                <a:defRPr/>
              </a:pPr>
              <a:t>9/30/2015</a:t>
            </a:fld>
            <a:endParaRPr lang="en-US"/>
          </a:p>
        </p:txBody>
      </p:sp>
      <p:sp>
        <p:nvSpPr>
          <p:cNvPr id="7" name="Footer Placeholder 9"/>
          <p:cNvSpPr>
            <a:spLocks noGrp="1"/>
          </p:cNvSpPr>
          <p:nvPr>
            <p:ph type="ftr" sz="quarter" idx="11"/>
          </p:nvPr>
        </p:nvSpPr>
        <p:spPr/>
        <p:txBody>
          <a:bodyPr/>
          <a:lstStyle>
            <a:lvl1pPr>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5C30ED60-AA5D-4A38-A546-7CAD37B8B728}" type="slidenum">
              <a:rPr lang="en-US"/>
              <a:pPr>
                <a:defRPr/>
              </a:pPr>
              <a:t>‹#›</a:t>
            </a:fld>
            <a:endParaRPr lang="en-US"/>
          </a:p>
        </p:txBody>
      </p:sp>
    </p:spTree>
    <p:extLst>
      <p:ext uri="{BB962C8B-B14F-4D97-AF65-F5344CB8AC3E}">
        <p14:creationId xmlns:p14="http://schemas.microsoft.com/office/powerpoint/2010/main" val="3119597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p>
            <a:fld id="{3B73A02B-7DBA-4DBB-8C78-9CE668B2EA60}"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9948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086FFF-19B9-44D3-994F-45259CF622DF}" type="datetime1">
              <a:rPr lang="en-US" smtClean="0">
                <a:solidFill>
                  <a:prstClr val="black">
                    <a:tint val="75000"/>
                  </a:prstClr>
                </a:solidFill>
              </a:rPr>
              <a:pPr/>
              <a:t>9/30/2015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2411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79A260-9A91-4D30-A016-269A94876C8A}" type="datetime1">
              <a:rPr lang="en-US" smtClean="0">
                <a:solidFill>
                  <a:prstClr val="black">
                    <a:tint val="75000"/>
                  </a:prstClr>
                </a:solidFill>
              </a:rPr>
              <a:pPr/>
              <a:t>9/30/2015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209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1E96DD-E077-4CC7-9406-3AAC14CF0D4A}"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8997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0CCEA9-14AA-4414-AB16-4EAF4286A02A}" type="datetime1">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94199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138CF6-445D-4081-BC02-57E16985279C}" type="datetime1">
              <a:rPr lang="en-US" smtClean="0">
                <a:solidFill>
                  <a:prstClr val="black">
                    <a:tint val="75000"/>
                  </a:prstClr>
                </a:solidFill>
              </a:rPr>
              <a:pPr/>
              <a:t>9/30/2015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43518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316670-59C2-4E1B-ADC5-76600EBCBFDE}" type="datetime1">
              <a:rPr lang="en-US" smtClean="0">
                <a:solidFill>
                  <a:prstClr val="black">
                    <a:tint val="75000"/>
                  </a:prstClr>
                </a:solidFill>
              </a:rPr>
              <a:pPr/>
              <a:t>9/30/2015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506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5C77C0-D56E-429F-BCD8-AADDF6B3AEE1}" type="datetime1">
              <a:rPr lang="en-US" smtClean="0">
                <a:solidFill>
                  <a:prstClr val="black">
                    <a:tint val="75000"/>
                  </a:prstClr>
                </a:solidFill>
              </a:rPr>
              <a:pPr/>
              <a:t>9/30/2015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561011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75D74F-30B9-43BB-B3F3-57A99DC49517}" type="datetime1">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775813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846BCD-2F26-454D-B192-56B922ADDD70}" type="datetime1">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175870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323DB3-15F5-4F8F-BB5F-93C2C4D2240E}"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838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63"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63"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912" indent="-274125">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912" indent="-274125">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023BED5-5831-4923-A0AF-9B944097DFEA}"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24394020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E7CD58-5222-4DEA-9CE0-F42E79856CFC}"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62201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97928" y="6356350"/>
            <a:ext cx="1108060" cy="300082"/>
          </a:xfrm>
          <a:prstGeom prst="rect">
            <a:avLst/>
          </a:prstGeom>
          <a:noFill/>
        </p:spPr>
        <p:txBody>
          <a:bodyPr wrap="none" rtlCol="0">
            <a:spAutoFit/>
          </a:bodyPr>
          <a:lstStyle/>
          <a:p>
            <a:pPr defTabSz="685739"/>
            <a:r>
              <a:rPr lang="en-US" sz="1350" dirty="0" smtClean="0">
                <a:solidFill>
                  <a:srgbClr val="E7E6E6">
                    <a:lumMod val="90000"/>
                  </a:srgbClr>
                </a:solidFill>
              </a:rPr>
              <a:t>EARLY DRAFT</a:t>
            </a:r>
            <a:endParaRPr lang="en-US" sz="1350" dirty="0">
              <a:solidFill>
                <a:srgbClr val="E7E6E6">
                  <a:lumMod val="90000"/>
                </a:srgbClr>
              </a:solidFill>
            </a:endParaRPr>
          </a:p>
        </p:txBody>
      </p:sp>
      <p:sp>
        <p:nvSpPr>
          <p:cNvPr id="8" name="TextBox 7"/>
          <p:cNvSpPr txBox="1"/>
          <p:nvPr userDrawn="1"/>
        </p:nvSpPr>
        <p:spPr>
          <a:xfrm>
            <a:off x="7984628" y="6356350"/>
            <a:ext cx="1108060" cy="300082"/>
          </a:xfrm>
          <a:prstGeom prst="rect">
            <a:avLst/>
          </a:prstGeom>
          <a:noFill/>
        </p:spPr>
        <p:txBody>
          <a:bodyPr wrap="none" rtlCol="0">
            <a:spAutoFit/>
          </a:bodyPr>
          <a:lstStyle/>
          <a:p>
            <a:pPr defTabSz="685739"/>
            <a:r>
              <a:rPr lang="en-US" sz="1350" dirty="0" smtClean="0">
                <a:solidFill>
                  <a:srgbClr val="E7E6E6">
                    <a:lumMod val="90000"/>
                  </a:srgbClr>
                </a:solidFill>
              </a:rPr>
              <a:t>EARLY DRAFT</a:t>
            </a:r>
            <a:endParaRPr lang="en-US" sz="1350" dirty="0">
              <a:solidFill>
                <a:srgbClr val="E7E6E6">
                  <a:lumMod val="90000"/>
                </a:srgbClr>
              </a:solidFill>
            </a:endParaRPr>
          </a:p>
        </p:txBody>
      </p:sp>
      <p:sp>
        <p:nvSpPr>
          <p:cNvPr id="9" name="Date Placeholder 8"/>
          <p:cNvSpPr>
            <a:spLocks noGrp="1"/>
          </p:cNvSpPr>
          <p:nvPr>
            <p:ph type="dt" sz="half" idx="10"/>
          </p:nvPr>
        </p:nvSpPr>
        <p:spPr/>
        <p:txBody>
          <a:bodyPr/>
          <a:lstStyle/>
          <a:p>
            <a:fld id="{02F99DC2-6782-4C28-966A-BE6F961103E7}" type="datetime1">
              <a:rPr lang="en-US" smtClean="0">
                <a:solidFill>
                  <a:prstClr val="black">
                    <a:tint val="75000"/>
                  </a:prstClr>
                </a:solidFill>
              </a:rPr>
              <a:pPr/>
              <a:t>9/30/2015</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E027AF04-8F79-4288-89CB-9BD4CB2006E3}" type="slidenum">
              <a:rPr lang="en-US" smtClean="0">
                <a:solidFill>
                  <a:prstClr val="black">
                    <a:tint val="75000"/>
                  </a:prstClr>
                </a:solidFill>
              </a:rPr>
              <a:pPr/>
              <a:t>‹#›</a:t>
            </a:fld>
            <a:endParaRPr lang="en-US">
              <a:solidFill>
                <a:prstClr val="black">
                  <a:tint val="75000"/>
                </a:prstClr>
              </a:solidFill>
            </a:endParaRPr>
          </a:p>
        </p:txBody>
      </p:sp>
      <p:sp>
        <p:nvSpPr>
          <p:cNvPr id="12" name="Title 1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9941224"/>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6BED6C-5FDC-4A59-A127-843B74D46C50}" type="datetime1">
              <a:rPr lang="en-US" smtClean="0">
                <a:solidFill>
                  <a:prstClr val="black">
                    <a:tint val="75000"/>
                  </a:prstClr>
                </a:solidFill>
              </a:rPr>
              <a:pPr/>
              <a:t>9/30/2015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54924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FE8D31-72B5-4922-BB2E-D687DD95AAF8}" type="datetime1">
              <a:rPr lang="en-US" smtClean="0">
                <a:solidFill>
                  <a:prstClr val="black">
                    <a:tint val="75000"/>
                  </a:prstClr>
                </a:solidFill>
              </a:rPr>
              <a:pPr/>
              <a:t>9/30/2015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36317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0B62BE-7DB6-4731-93DC-AC103BE6FBB1}"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39645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5F002A-2464-4E12-86A5-FC9D27B2D3A5}" type="datetime1">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90942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4DB75E-75D3-4397-9B28-FD9C9BBB556F}" type="datetime1">
              <a:rPr lang="en-US" smtClean="0">
                <a:solidFill>
                  <a:prstClr val="black">
                    <a:tint val="75000"/>
                  </a:prstClr>
                </a:solidFill>
              </a:rPr>
              <a:pPr/>
              <a:t>9/30/2015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97153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285627-C3CD-4174-817E-43715F910FAB}" type="datetime1">
              <a:rPr lang="en-US" smtClean="0">
                <a:solidFill>
                  <a:prstClr val="black">
                    <a:tint val="75000"/>
                  </a:prstClr>
                </a:solidFill>
              </a:rPr>
              <a:pPr/>
              <a:t>9/30/2015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8980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CDA40-803A-4C19-B767-296456F5D1AB}" type="datetime1">
              <a:rPr lang="en-US" smtClean="0">
                <a:solidFill>
                  <a:prstClr val="black">
                    <a:tint val="75000"/>
                  </a:prstClr>
                </a:solidFill>
              </a:rPr>
              <a:pPr/>
              <a:t>9/30/2015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203310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5FBD97-0E16-4AB4-A2E6-0B52FB6E5C05}" type="datetime1">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2930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p>
            <a:fld id="{FE8C4BE9-B3BC-44DD-B77F-1A7914EF3C07}"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611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BB8CCF-3780-41D4-8141-FB7F0D893B2A}" type="datetime1">
              <a:rPr lang="en-US" smtClean="0">
                <a:solidFill>
                  <a:prstClr val="black">
                    <a:tint val="75000"/>
                  </a:prstClr>
                </a:solidFill>
              </a:rPr>
              <a:pPr/>
              <a:t>9/30/2015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441129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730B77-0A86-41D3-AFFE-B3B417104AA4}"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91214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011E7A-5A27-42FF-B643-FFBAD96A18BA}"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909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fld id="{BB3C5297-2848-484F-B003-96B3AFE99436}" type="datetime1">
              <a:rPr lang="en-US" smtClean="0">
                <a:solidFill>
                  <a:prstClr val="black">
                    <a:tint val="75000"/>
                  </a:prstClr>
                </a:solidFill>
              </a:rPr>
              <a:pPr/>
              <a:t>9/30/2015</a:t>
            </a:fld>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4992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pic>
        <p:nvPicPr>
          <p:cNvPr id="1030" name="Picture 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930"/>
            <a:ext cx="3746500" cy="1280494"/>
          </a:xfrm>
          <a:prstGeom prst="rect">
            <a:avLst/>
          </a:prstGeom>
          <a:gradFill>
            <a:gsLst>
              <a:gs pos="0">
                <a:schemeClr val="accent1">
                  <a:tint val="66000"/>
                  <a:satMod val="160000"/>
                </a:schemeClr>
              </a:gs>
              <a:gs pos="47000">
                <a:schemeClr val="accent1">
                  <a:tint val="44500"/>
                  <a:satMod val="160000"/>
                </a:schemeClr>
              </a:gs>
              <a:gs pos="100000">
                <a:schemeClr val="accent1">
                  <a:tint val="23500"/>
                  <a:satMod val="160000"/>
                </a:schemeClr>
              </a:gs>
            </a:gsLst>
            <a:lin ang="5400000" scaled="0"/>
          </a:gradFill>
          <a:ln>
            <a:noFill/>
          </a:ln>
          <a:extLst/>
        </p:spPr>
      </p:pic>
      <p:sp>
        <p:nvSpPr>
          <p:cNvPr id="11" name="Title 1"/>
          <p:cNvSpPr>
            <a:spLocks noGrp="1"/>
          </p:cNvSpPr>
          <p:nvPr>
            <p:ph type="title"/>
          </p:nvPr>
        </p:nvSpPr>
        <p:spPr>
          <a:xfrm>
            <a:off x="201931" y="1643063"/>
            <a:ext cx="7394337" cy="2697988"/>
          </a:xfrm>
          <a:noFill/>
        </p:spPr>
        <p:txBody>
          <a:bodyPr tIns="78456" bIns="78456" anchor="t" anchorCtr="0"/>
          <a:lstStyle>
            <a:lvl1pPr>
              <a:defRPr sz="5166" spc="-72" baseline="0">
                <a:solidFill>
                  <a:schemeClr val="tx1"/>
                </a:solidFill>
              </a:defRPr>
            </a:lvl1pPr>
          </a:lstStyle>
          <a:p>
            <a:endParaRPr lang="en-US" dirty="0"/>
          </a:p>
        </p:txBody>
      </p:sp>
      <p:sp>
        <p:nvSpPr>
          <p:cNvPr id="12" name="Text Placeholder 4"/>
          <p:cNvSpPr>
            <a:spLocks noGrp="1"/>
          </p:cNvSpPr>
          <p:nvPr>
            <p:ph type="body" sz="quarter" idx="12" hasCustomPrompt="1"/>
          </p:nvPr>
        </p:nvSpPr>
        <p:spPr>
          <a:xfrm>
            <a:off x="201930" y="4333979"/>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622239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6891788" cy="464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524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2"/>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254135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Video title</a:t>
            </a:r>
            <a:endParaRPr lang="en-US" dirty="0"/>
          </a:p>
        </p:txBody>
      </p:sp>
    </p:spTree>
    <p:extLst>
      <p:ext uri="{BB962C8B-B14F-4D97-AF65-F5344CB8AC3E}">
        <p14:creationId xmlns:p14="http://schemas.microsoft.com/office/powerpoint/2010/main" val="142668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3"/>
            <a:ext cx="8740143" cy="1796217"/>
          </a:xfrm>
          <a:noFill/>
        </p:spPr>
        <p:txBody>
          <a:bodyPr tIns="78456" bIns="78456" anchor="t" anchorCtr="0"/>
          <a:lstStyle>
            <a:lvl1pPr>
              <a:defRPr sz="6333" spc="-72"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33162537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2"/>
                    </a:gs>
                    <a:gs pos="99000">
                      <a:schemeClr val="tx2"/>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userDrawn="1"/>
        </p:nvGrpSpPr>
        <p:grpSpPr>
          <a:xfrm>
            <a:off x="56083" y="6271404"/>
            <a:ext cx="2414989" cy="562374"/>
            <a:chOff x="67299" y="6689496"/>
            <a:chExt cx="2897986" cy="599865"/>
          </a:xfrm>
        </p:grpSpPr>
        <p:sp>
          <p:nvSpPr>
            <p:cNvPr id="18" name="TextBox 17"/>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21275705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2" name="Date Placeholder 1"/>
          <p:cNvSpPr>
            <a:spLocks noGrp="1"/>
          </p:cNvSpPr>
          <p:nvPr>
            <p:ph type="dt" sz="half" idx="10"/>
          </p:nvPr>
        </p:nvSpPr>
        <p:spPr/>
        <p:txBody>
          <a:bodyPr/>
          <a:lstStyle/>
          <a:p>
            <a:fld id="{BCA299A9-98C7-4D0A-B31E-FC7C953B2B05}"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Tree>
    <p:extLst>
      <p:ext uri="{BB962C8B-B14F-4D97-AF65-F5344CB8AC3E}">
        <p14:creationId xmlns:p14="http://schemas.microsoft.com/office/powerpoint/2010/main" val="132879358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1"/>
                    </a:gs>
                    <a:gs pos="99000">
                      <a:schemeClr val="tx1"/>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6501134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1929" y="1190735"/>
            <a:ext cx="8740143" cy="1623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1" name="TextBox 20"/>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2"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2015847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3" cy="1623012"/>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3" name="TextBox 22"/>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6585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4" name="TextBox 23"/>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5418734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776836"/>
          </a:xfrm>
        </p:spPr>
        <p:txBody>
          <a:bodyPr wrap="square">
            <a:spAutoFit/>
          </a:bodyPr>
          <a:lstStyle>
            <a:lvl1pPr marL="0" indent="0">
              <a:spcBef>
                <a:spcPts val="875"/>
              </a:spcBef>
              <a:buClr>
                <a:schemeClr val="tx1"/>
              </a:buClr>
              <a:buFont typeface="Wingdings" pitchFamily="2" charset="2"/>
              <a:buNone/>
              <a:defRPr sz="2583"/>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6"/>
            <a:ext cx="4033911" cy="1776836"/>
          </a:xfrm>
        </p:spPr>
        <p:txBody>
          <a:bodyPr wrap="square">
            <a:spAutoFit/>
          </a:bodyPr>
          <a:lstStyle>
            <a:lvl1pPr marL="0" indent="0">
              <a:spcBef>
                <a:spcPts val="875"/>
              </a:spcBef>
              <a:buClr>
                <a:schemeClr val="tx1"/>
              </a:buClr>
              <a:buFont typeface="Wingdings" pitchFamily="2" charset="2"/>
              <a:buNone/>
              <a:defRPr sz="2583"/>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4" name="TextBox 23"/>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4339303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946113"/>
          </a:xfrm>
        </p:spPr>
        <p:txBody>
          <a:bodyPr wrap="square">
            <a:spAutoFit/>
          </a:bodyPr>
          <a:lstStyle>
            <a:lvl1pPr marL="205438" indent="-205438">
              <a:spcBef>
                <a:spcPts val="875"/>
              </a:spcBef>
              <a:buClr>
                <a:schemeClr val="tx2"/>
              </a:buClr>
              <a:buFont typeface="Arial" pitchFamily="34" charset="0"/>
              <a:buChar char="•"/>
              <a:defRPr sz="2583">
                <a:gradFill>
                  <a:gsLst>
                    <a:gs pos="1250">
                      <a:schemeClr val="tx2"/>
                    </a:gs>
                    <a:gs pos="99000">
                      <a:schemeClr val="tx2"/>
                    </a:gs>
                  </a:gsLst>
                  <a:lin ang="5400000" scaled="0"/>
                </a:gradFill>
              </a:defRPr>
            </a:lvl1pPr>
            <a:lvl2pPr marL="379768" indent="-166727">
              <a:defRPr sz="1750"/>
            </a:lvl2pPr>
            <a:lvl3pPr marL="500183" indent="-120415">
              <a:tabLst/>
              <a:defRPr sz="1750"/>
            </a:lvl3pPr>
            <a:lvl4pPr marL="629860" indent="-129677">
              <a:defRPr/>
            </a:lvl4pPr>
            <a:lvl5pPr marL="750274" indent="-1204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1946113"/>
          </a:xfrm>
        </p:spPr>
        <p:txBody>
          <a:bodyPr wrap="square">
            <a:spAutoFit/>
          </a:bodyPr>
          <a:lstStyle>
            <a:lvl1pPr marL="205438" indent="-205438">
              <a:spcBef>
                <a:spcPts val="875"/>
              </a:spcBef>
              <a:buClr>
                <a:schemeClr val="tx2"/>
              </a:buClr>
              <a:buFont typeface="Arial" pitchFamily="34" charset="0"/>
              <a:buChar char="•"/>
              <a:defRPr sz="2583">
                <a:gradFill>
                  <a:gsLst>
                    <a:gs pos="1250">
                      <a:schemeClr val="tx2"/>
                    </a:gs>
                    <a:gs pos="99000">
                      <a:schemeClr val="tx2"/>
                    </a:gs>
                  </a:gsLst>
                  <a:lin ang="5400000" scaled="0"/>
                </a:gradFill>
              </a:defRPr>
            </a:lvl1pPr>
            <a:lvl2pPr marL="379768" indent="-166727">
              <a:defRPr sz="1750"/>
            </a:lvl2pPr>
            <a:lvl3pPr marL="500183" indent="-120415">
              <a:tabLst/>
              <a:defRPr sz="1750"/>
            </a:lvl3pPr>
            <a:lvl4pPr marL="629860" indent="-129677">
              <a:defRPr/>
            </a:lvl4pPr>
            <a:lvl5pPr marL="750274" indent="-1204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3" name="TextBox 22"/>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9383479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595668"/>
            <a:ext cx="9144000" cy="126233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17" name="TextBox 16"/>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1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91674089"/>
      </p:ext>
    </p:extLst>
  </p:cSld>
  <p:clrMapOvr>
    <a:masterClrMapping/>
  </p:clrMapOvr>
  <p:transition>
    <p:fade/>
  </p:transition>
  <p:timing>
    <p:tnLst>
      <p:par>
        <p:cTn id="1" dur="indefinite" restart="never" nodeType="tmRoot"/>
      </p:par>
    </p:tnLst>
  </p:timing>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p:cNvGrpSpPr/>
          <p:nvPr userDrawn="1"/>
        </p:nvGrpSpPr>
        <p:grpSpPr>
          <a:xfrm>
            <a:off x="0" y="5595668"/>
            <a:ext cx="9144000" cy="1262333"/>
            <a:chOff x="0" y="5890113"/>
            <a:chExt cx="12436475" cy="1104412"/>
          </a:xfrm>
        </p:grpSpPr>
        <p:sp>
          <p:nvSpPr>
            <p:cNvPr id="7" name="Rectangle 6"/>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15" name="TextBox 14"/>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05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userDrawn="1"/>
        </p:nvGrpSpPr>
        <p:grpSpPr>
          <a:xfrm>
            <a:off x="56083" y="6271404"/>
            <a:ext cx="2414989" cy="562374"/>
            <a:chOff x="67299" y="6689496"/>
            <a:chExt cx="2897986" cy="599865"/>
          </a:xfrm>
        </p:grpSpPr>
        <p:sp>
          <p:nvSpPr>
            <p:cNvPr id="12" name="TextBox 11"/>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1279301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44927" y="6307414"/>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438" y="6277571"/>
            <a:ext cx="444500" cy="50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70126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434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88"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53A92C5-FEE9-4EDD-B183-C07F0DA88B5E}"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21487702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73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6879" y="3571875"/>
            <a:ext cx="453819" cy="514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Box 4"/>
          <p:cNvSpPr txBox="1"/>
          <p:nvPr userDrawn="1"/>
        </p:nvSpPr>
        <p:spPr>
          <a:xfrm>
            <a:off x="912274" y="3641057"/>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spTree>
    <p:extLst>
      <p:ext uri="{BB962C8B-B14F-4D97-AF65-F5344CB8AC3E}">
        <p14:creationId xmlns:p14="http://schemas.microsoft.com/office/powerpoint/2010/main" val="37562087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3" cy="1771706"/>
          </a:xfrm>
          <a:prstGeom prst="rect">
            <a:avLst/>
          </a:prstGeom>
        </p:spPr>
        <p:txBody>
          <a:bodyPr/>
          <a:lstStyle>
            <a:lvl1pPr marL="207708" indent="-207708">
              <a:buClr>
                <a:schemeClr val="tx1"/>
              </a:buClr>
              <a:buSzPct val="90000"/>
              <a:buFont typeface="Arial" pitchFamily="34" charset="0"/>
              <a:buChar char="•"/>
              <a:defRPr sz="258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08606" indent="-200899">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16315" indent="-20770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79757" indent="-163443">
              <a:buClr>
                <a:schemeClr val="tx1"/>
              </a:buClr>
              <a:buSzPct val="90000"/>
              <a:buFont typeface="Arial" pitchFamily="34" charset="0"/>
              <a:buChar char="•"/>
              <a:defRPr sz="17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43200" indent="-163443">
              <a:buClr>
                <a:schemeClr val="tx1"/>
              </a:buClr>
              <a:buSzPct val="90000"/>
              <a:buFont typeface="Arial" pitchFamily="34" charset="0"/>
              <a:buChar char="•"/>
              <a:defRPr sz="141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33382" tIns="66691" rIns="133382" bIns="66691" anchor="b" anchorCtr="0">
            <a:noAutofit/>
          </a:bodyPr>
          <a:lstStyle>
            <a:lvl1pPr algn="r">
              <a:buFont typeface="Arial" pitchFamily="34" charset="0"/>
              <a:buNone/>
              <a:defRPr sz="266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22260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Cover Slide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9447" y="5538052"/>
            <a:ext cx="2376049" cy="1165518"/>
          </a:xfrm>
          <a:prstGeom prst="rect">
            <a:avLst/>
          </a:prstGeom>
        </p:spPr>
      </p:pic>
      <p:sp>
        <p:nvSpPr>
          <p:cNvPr id="7" name="Title 1"/>
          <p:cNvSpPr>
            <a:spLocks noGrp="1"/>
          </p:cNvSpPr>
          <p:nvPr>
            <p:ph type="title" hasCustomPrompt="1"/>
          </p:nvPr>
        </p:nvSpPr>
        <p:spPr>
          <a:xfrm>
            <a:off x="201978" y="3881554"/>
            <a:ext cx="6050820" cy="1793104"/>
          </a:xfrm>
          <a:noFill/>
        </p:spPr>
        <p:txBody>
          <a:bodyPr lIns="125529" tIns="78456" rIns="125529" bIns="78456" anchor="t" anchorCtr="0"/>
          <a:lstStyle>
            <a:lvl1pPr>
              <a:defRPr sz="4250" spc="-7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307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7724"/>
            <a:ext cx="3175000" cy="213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952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2"/>
                    </a:gs>
                    <a:gs pos="99000">
                      <a:schemeClr val="tx2"/>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64417" y="6178027"/>
            <a:ext cx="2279583" cy="67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6149396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4"/>
            <a:ext cx="2710348" cy="690695"/>
          </a:xfrm>
          <a:prstGeom prst="rect">
            <a:avLst/>
          </a:prstGeom>
        </p:spPr>
      </p:pic>
    </p:spTree>
    <p:extLst>
      <p:ext uri="{BB962C8B-B14F-4D97-AF65-F5344CB8AC3E}">
        <p14:creationId xmlns:p14="http://schemas.microsoft.com/office/powerpoint/2010/main" val="37812224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defTabSz="911796">
              <a:defRPr/>
            </a:lvl1pPr>
          </a:lstStyle>
          <a:p>
            <a:pPr>
              <a:defRPr/>
            </a:pPr>
            <a:fld id="{D60075BA-F1C8-4652-A012-81FD1129E225}" type="datetime1">
              <a:rPr lang="en-US"/>
              <a:pPr>
                <a:defRPr/>
              </a:pPr>
              <a:t>9/30/2015</a:t>
            </a:fld>
            <a:endParaRPr lang="en-US"/>
          </a:p>
        </p:txBody>
      </p:sp>
      <p:sp>
        <p:nvSpPr>
          <p:cNvPr id="5" name="Footer Placeholder 4"/>
          <p:cNvSpPr>
            <a:spLocks noGrp="1"/>
          </p:cNvSpPr>
          <p:nvPr>
            <p:ph type="ftr" sz="quarter" idx="11"/>
          </p:nvPr>
        </p:nvSpPr>
        <p:spPr/>
        <p:txBody>
          <a:bodyPr/>
          <a:lstStyle>
            <a:lvl1pPr defTabSz="911796">
              <a:defRPr/>
            </a:lvl1pPr>
          </a:lstStyle>
          <a:p>
            <a:pPr>
              <a:defRPr/>
            </a:pPr>
            <a:endParaRPr lang="en-US"/>
          </a:p>
        </p:txBody>
      </p:sp>
      <p:sp>
        <p:nvSpPr>
          <p:cNvPr id="6" name="Slide Number Placeholder 5"/>
          <p:cNvSpPr>
            <a:spLocks noGrp="1"/>
          </p:cNvSpPr>
          <p:nvPr>
            <p:ph type="sldNum" sz="quarter" idx="12"/>
          </p:nvPr>
        </p:nvSpPr>
        <p:spPr/>
        <p:txBody>
          <a:bodyPr/>
          <a:lstStyle>
            <a:lvl1pPr defTabSz="911796">
              <a:defRPr/>
            </a:lvl1pPr>
          </a:lstStyle>
          <a:p>
            <a:pPr>
              <a:defRPr/>
            </a:pPr>
            <a:fld id="{B2CF1F8A-D823-41ED-AF1D-CEACDB1B3F24}" type="slidenum">
              <a:rPr lang="en-US"/>
              <a:pPr>
                <a:defRPr/>
              </a:pPr>
              <a:t>‹#›</a:t>
            </a:fld>
            <a:endParaRPr lang="en-US"/>
          </a:p>
        </p:txBody>
      </p:sp>
    </p:spTree>
    <p:extLst>
      <p:ext uri="{BB962C8B-B14F-4D97-AF65-F5344CB8AC3E}">
        <p14:creationId xmlns:p14="http://schemas.microsoft.com/office/powerpoint/2010/main" val="369895190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1796">
              <a:defRPr/>
            </a:lvl1pPr>
          </a:lstStyle>
          <a:p>
            <a:pPr>
              <a:defRPr/>
            </a:pPr>
            <a:fld id="{9CF81401-F82E-46E7-A114-DF64386E0C55}" type="datetime1">
              <a:rPr lang="en-US"/>
              <a:pPr>
                <a:defRPr/>
              </a:pPr>
              <a:t>9/30/2015</a:t>
            </a:fld>
            <a:endParaRPr lang="en-US"/>
          </a:p>
        </p:txBody>
      </p:sp>
      <p:sp>
        <p:nvSpPr>
          <p:cNvPr id="5" name="Footer Placeholder 4"/>
          <p:cNvSpPr>
            <a:spLocks noGrp="1"/>
          </p:cNvSpPr>
          <p:nvPr>
            <p:ph type="ftr" sz="quarter" idx="11"/>
          </p:nvPr>
        </p:nvSpPr>
        <p:spPr/>
        <p:txBody>
          <a:bodyPr/>
          <a:lstStyle>
            <a:lvl1pPr defTabSz="911796">
              <a:defRPr/>
            </a:lvl1pPr>
          </a:lstStyle>
          <a:p>
            <a:pPr>
              <a:defRPr/>
            </a:pPr>
            <a:endParaRPr lang="en-US"/>
          </a:p>
        </p:txBody>
      </p:sp>
      <p:sp>
        <p:nvSpPr>
          <p:cNvPr id="6" name="Slide Number Placeholder 5"/>
          <p:cNvSpPr>
            <a:spLocks noGrp="1"/>
          </p:cNvSpPr>
          <p:nvPr>
            <p:ph type="sldNum" sz="quarter" idx="12"/>
          </p:nvPr>
        </p:nvSpPr>
        <p:spPr/>
        <p:txBody>
          <a:bodyPr/>
          <a:lstStyle>
            <a:lvl1pPr defTabSz="911796">
              <a:defRPr/>
            </a:lvl1pPr>
          </a:lstStyle>
          <a:p>
            <a:pPr>
              <a:defRPr/>
            </a:pPr>
            <a:fld id="{ED59D8C3-5FF2-444D-9CAE-365A249DD68E}" type="slidenum">
              <a:rPr lang="en-US"/>
              <a:pPr>
                <a:defRPr/>
              </a:pPr>
              <a:t>‹#›</a:t>
            </a:fld>
            <a:endParaRPr lang="en-US"/>
          </a:p>
        </p:txBody>
      </p:sp>
    </p:spTree>
    <p:extLst>
      <p:ext uri="{BB962C8B-B14F-4D97-AF65-F5344CB8AC3E}">
        <p14:creationId xmlns:p14="http://schemas.microsoft.com/office/powerpoint/2010/main" val="30765800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defTabSz="911796">
              <a:defRPr/>
            </a:lvl1pPr>
          </a:lstStyle>
          <a:p>
            <a:pPr>
              <a:defRPr/>
            </a:pPr>
            <a:fld id="{14D3DF75-45F2-44BB-A1B2-259448CAEA61}" type="datetime1">
              <a:rPr lang="en-US"/>
              <a:pPr>
                <a:defRPr/>
              </a:pPr>
              <a:t>9/30/2015</a:t>
            </a:fld>
            <a:endParaRPr lang="en-US"/>
          </a:p>
        </p:txBody>
      </p:sp>
      <p:sp>
        <p:nvSpPr>
          <p:cNvPr id="5" name="Footer Placeholder 4"/>
          <p:cNvSpPr>
            <a:spLocks noGrp="1"/>
          </p:cNvSpPr>
          <p:nvPr>
            <p:ph type="ftr" sz="quarter" idx="11"/>
          </p:nvPr>
        </p:nvSpPr>
        <p:spPr/>
        <p:txBody>
          <a:bodyPr/>
          <a:lstStyle>
            <a:lvl1pPr defTabSz="911796">
              <a:defRPr/>
            </a:lvl1pPr>
          </a:lstStyle>
          <a:p>
            <a:pPr>
              <a:defRPr/>
            </a:pPr>
            <a:endParaRPr lang="en-US"/>
          </a:p>
        </p:txBody>
      </p:sp>
      <p:sp>
        <p:nvSpPr>
          <p:cNvPr id="6" name="Slide Number Placeholder 5"/>
          <p:cNvSpPr>
            <a:spLocks noGrp="1"/>
          </p:cNvSpPr>
          <p:nvPr>
            <p:ph type="sldNum" sz="quarter" idx="12"/>
          </p:nvPr>
        </p:nvSpPr>
        <p:spPr/>
        <p:txBody>
          <a:bodyPr/>
          <a:lstStyle>
            <a:lvl1pPr defTabSz="911796">
              <a:defRPr/>
            </a:lvl1pPr>
          </a:lstStyle>
          <a:p>
            <a:pPr>
              <a:defRPr/>
            </a:pPr>
            <a:fld id="{CEA0BEFF-5E80-42E3-8CEE-176E131D0AFF}" type="slidenum">
              <a:rPr lang="en-US"/>
              <a:pPr>
                <a:defRPr/>
              </a:pPr>
              <a:t>‹#›</a:t>
            </a:fld>
            <a:endParaRPr lang="en-US"/>
          </a:p>
        </p:txBody>
      </p:sp>
    </p:spTree>
    <p:extLst>
      <p:ext uri="{BB962C8B-B14F-4D97-AF65-F5344CB8AC3E}">
        <p14:creationId xmlns:p14="http://schemas.microsoft.com/office/powerpoint/2010/main" val="6569271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defTabSz="911796">
              <a:defRPr/>
            </a:lvl1pPr>
          </a:lstStyle>
          <a:p>
            <a:pPr>
              <a:defRPr/>
            </a:pPr>
            <a:fld id="{50720AA6-6D10-4466-8D5E-062297CDC41A}" type="datetime1">
              <a:rPr lang="en-US"/>
              <a:pPr>
                <a:defRPr/>
              </a:pPr>
              <a:t>9/30/2015</a:t>
            </a:fld>
            <a:endParaRPr lang="en-US"/>
          </a:p>
        </p:txBody>
      </p:sp>
      <p:sp>
        <p:nvSpPr>
          <p:cNvPr id="6" name="Footer Placeholder 5"/>
          <p:cNvSpPr>
            <a:spLocks noGrp="1"/>
          </p:cNvSpPr>
          <p:nvPr>
            <p:ph type="ftr" sz="quarter" idx="11"/>
          </p:nvPr>
        </p:nvSpPr>
        <p:spPr/>
        <p:txBody>
          <a:bodyPr/>
          <a:lstStyle>
            <a:lvl1pPr defTabSz="911796">
              <a:defRPr/>
            </a:lvl1pPr>
          </a:lstStyle>
          <a:p>
            <a:pPr>
              <a:defRPr/>
            </a:pPr>
            <a:endParaRPr lang="en-US"/>
          </a:p>
        </p:txBody>
      </p:sp>
      <p:sp>
        <p:nvSpPr>
          <p:cNvPr id="7" name="Slide Number Placeholder 6"/>
          <p:cNvSpPr>
            <a:spLocks noGrp="1"/>
          </p:cNvSpPr>
          <p:nvPr>
            <p:ph type="sldNum" sz="quarter" idx="12"/>
          </p:nvPr>
        </p:nvSpPr>
        <p:spPr/>
        <p:txBody>
          <a:bodyPr/>
          <a:lstStyle>
            <a:lvl1pPr defTabSz="911796">
              <a:defRPr/>
            </a:lvl1pPr>
          </a:lstStyle>
          <a:p>
            <a:pPr>
              <a:defRPr/>
            </a:pPr>
            <a:fld id="{6E11857C-79DD-4D81-9FF7-E1FBBA7663AE}" type="slidenum">
              <a:rPr lang="en-US"/>
              <a:pPr>
                <a:defRPr/>
              </a:pPr>
              <a:t>‹#›</a:t>
            </a:fld>
            <a:endParaRPr lang="en-US"/>
          </a:p>
        </p:txBody>
      </p:sp>
    </p:spTree>
    <p:extLst>
      <p:ext uri="{BB962C8B-B14F-4D97-AF65-F5344CB8AC3E}">
        <p14:creationId xmlns:p14="http://schemas.microsoft.com/office/powerpoint/2010/main" val="293642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t>9/30/2015</a:t>
            </a:fld>
            <a:endParaRPr lang="en-US" dirty="0"/>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533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19FF8A0-D669-4ADC-ACBA-3CF3262CE3FE}"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375" tIns="274125" rIns="91375" bIns="45688" rtlCol="0" anchor="t">
            <a:normAutofit/>
          </a:bodyPr>
          <a:lstStyle/>
          <a:p>
            <a:pPr indent="-283262" defTabSz="913748">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375" tIns="274125"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2611178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defTabSz="911796">
              <a:defRPr/>
            </a:lvl1pPr>
          </a:lstStyle>
          <a:p>
            <a:pPr>
              <a:defRPr/>
            </a:pPr>
            <a:fld id="{017A31DC-7550-4EA6-8418-BA547C4E6A76}" type="datetime1">
              <a:rPr lang="en-US"/>
              <a:pPr>
                <a:defRPr/>
              </a:pPr>
              <a:t>9/30/2015</a:t>
            </a:fld>
            <a:endParaRPr lang="en-US"/>
          </a:p>
        </p:txBody>
      </p:sp>
      <p:sp>
        <p:nvSpPr>
          <p:cNvPr id="8" name="Footer Placeholder 7"/>
          <p:cNvSpPr>
            <a:spLocks noGrp="1"/>
          </p:cNvSpPr>
          <p:nvPr>
            <p:ph type="ftr" sz="quarter" idx="11"/>
          </p:nvPr>
        </p:nvSpPr>
        <p:spPr/>
        <p:txBody>
          <a:bodyPr/>
          <a:lstStyle>
            <a:lvl1pPr defTabSz="911796">
              <a:defRPr/>
            </a:lvl1pPr>
          </a:lstStyle>
          <a:p>
            <a:pPr>
              <a:defRPr/>
            </a:pPr>
            <a:endParaRPr lang="en-US"/>
          </a:p>
        </p:txBody>
      </p:sp>
      <p:sp>
        <p:nvSpPr>
          <p:cNvPr id="9" name="Slide Number Placeholder 8"/>
          <p:cNvSpPr>
            <a:spLocks noGrp="1"/>
          </p:cNvSpPr>
          <p:nvPr>
            <p:ph type="sldNum" sz="quarter" idx="12"/>
          </p:nvPr>
        </p:nvSpPr>
        <p:spPr/>
        <p:txBody>
          <a:bodyPr/>
          <a:lstStyle>
            <a:lvl1pPr defTabSz="911796">
              <a:defRPr/>
            </a:lvl1pPr>
          </a:lstStyle>
          <a:p>
            <a:pPr>
              <a:defRPr/>
            </a:pPr>
            <a:fld id="{0C9A6627-2F78-4EA3-8586-A38E9C92FF59}" type="slidenum">
              <a:rPr lang="en-US"/>
              <a:pPr>
                <a:defRPr/>
              </a:pPr>
              <a:t>‹#›</a:t>
            </a:fld>
            <a:endParaRPr lang="en-US"/>
          </a:p>
        </p:txBody>
      </p:sp>
    </p:spTree>
    <p:extLst>
      <p:ext uri="{BB962C8B-B14F-4D97-AF65-F5344CB8AC3E}">
        <p14:creationId xmlns:p14="http://schemas.microsoft.com/office/powerpoint/2010/main" val="285160817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1796">
              <a:defRPr/>
            </a:lvl1pPr>
          </a:lstStyle>
          <a:p>
            <a:pPr>
              <a:defRPr/>
            </a:pPr>
            <a:fld id="{BEAA1B2C-11B2-43B8-88B2-37B8163D0D9E}" type="datetime1">
              <a:rPr lang="en-US"/>
              <a:pPr>
                <a:defRPr/>
              </a:pPr>
              <a:t>9/30/2015</a:t>
            </a:fld>
            <a:endParaRPr lang="en-US"/>
          </a:p>
        </p:txBody>
      </p:sp>
      <p:sp>
        <p:nvSpPr>
          <p:cNvPr id="4" name="Footer Placeholder 3"/>
          <p:cNvSpPr>
            <a:spLocks noGrp="1"/>
          </p:cNvSpPr>
          <p:nvPr>
            <p:ph type="ftr" sz="quarter" idx="11"/>
          </p:nvPr>
        </p:nvSpPr>
        <p:spPr/>
        <p:txBody>
          <a:bodyPr/>
          <a:lstStyle>
            <a:lvl1pPr defTabSz="911796">
              <a:defRPr/>
            </a:lvl1pPr>
          </a:lstStyle>
          <a:p>
            <a:pPr>
              <a:defRPr/>
            </a:pPr>
            <a:endParaRPr lang="en-US"/>
          </a:p>
        </p:txBody>
      </p:sp>
      <p:sp>
        <p:nvSpPr>
          <p:cNvPr id="5" name="Slide Number Placeholder 4"/>
          <p:cNvSpPr>
            <a:spLocks noGrp="1"/>
          </p:cNvSpPr>
          <p:nvPr>
            <p:ph type="sldNum" sz="quarter" idx="12"/>
          </p:nvPr>
        </p:nvSpPr>
        <p:spPr/>
        <p:txBody>
          <a:bodyPr/>
          <a:lstStyle>
            <a:lvl1pPr defTabSz="911796">
              <a:defRPr/>
            </a:lvl1pPr>
          </a:lstStyle>
          <a:p>
            <a:pPr>
              <a:defRPr/>
            </a:pPr>
            <a:fld id="{A93CE426-D76E-4C5B-95EF-FFF638CE225E}" type="slidenum">
              <a:rPr lang="en-US"/>
              <a:pPr>
                <a:defRPr/>
              </a:pPr>
              <a:t>‹#›</a:t>
            </a:fld>
            <a:endParaRPr lang="en-US"/>
          </a:p>
        </p:txBody>
      </p:sp>
    </p:spTree>
    <p:extLst>
      <p:ext uri="{BB962C8B-B14F-4D97-AF65-F5344CB8AC3E}">
        <p14:creationId xmlns:p14="http://schemas.microsoft.com/office/powerpoint/2010/main" val="266989906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1796">
              <a:defRPr/>
            </a:lvl1pPr>
          </a:lstStyle>
          <a:p>
            <a:pPr>
              <a:defRPr/>
            </a:pPr>
            <a:fld id="{382ED8BB-74EC-43D4-A50B-4AF580F78A15}" type="datetime1">
              <a:rPr lang="en-US"/>
              <a:pPr>
                <a:defRPr/>
              </a:pPr>
              <a:t>9/30/2015</a:t>
            </a:fld>
            <a:endParaRPr lang="en-US"/>
          </a:p>
        </p:txBody>
      </p:sp>
      <p:sp>
        <p:nvSpPr>
          <p:cNvPr id="3" name="Footer Placeholder 2"/>
          <p:cNvSpPr>
            <a:spLocks noGrp="1"/>
          </p:cNvSpPr>
          <p:nvPr>
            <p:ph type="ftr" sz="quarter" idx="11"/>
          </p:nvPr>
        </p:nvSpPr>
        <p:spPr/>
        <p:txBody>
          <a:bodyPr/>
          <a:lstStyle>
            <a:lvl1pPr defTabSz="911796">
              <a:defRPr/>
            </a:lvl1pPr>
          </a:lstStyle>
          <a:p>
            <a:pPr>
              <a:defRPr/>
            </a:pPr>
            <a:endParaRPr lang="en-US"/>
          </a:p>
        </p:txBody>
      </p:sp>
      <p:sp>
        <p:nvSpPr>
          <p:cNvPr id="4" name="Slide Number Placeholder 3"/>
          <p:cNvSpPr>
            <a:spLocks noGrp="1"/>
          </p:cNvSpPr>
          <p:nvPr>
            <p:ph type="sldNum" sz="quarter" idx="12"/>
          </p:nvPr>
        </p:nvSpPr>
        <p:spPr/>
        <p:txBody>
          <a:bodyPr/>
          <a:lstStyle>
            <a:lvl1pPr defTabSz="911796">
              <a:defRPr/>
            </a:lvl1pPr>
          </a:lstStyle>
          <a:p>
            <a:pPr>
              <a:defRPr/>
            </a:pPr>
            <a:fld id="{848C71FA-6605-4811-8DFA-5FE0F1DB327C}" type="slidenum">
              <a:rPr lang="en-US"/>
              <a:pPr>
                <a:defRPr/>
              </a:pPr>
              <a:t>‹#›</a:t>
            </a:fld>
            <a:endParaRPr lang="en-US"/>
          </a:p>
        </p:txBody>
      </p:sp>
    </p:spTree>
    <p:extLst>
      <p:ext uri="{BB962C8B-B14F-4D97-AF65-F5344CB8AC3E}">
        <p14:creationId xmlns:p14="http://schemas.microsoft.com/office/powerpoint/2010/main" val="16256497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defTabSz="911796">
              <a:defRPr/>
            </a:lvl1pPr>
          </a:lstStyle>
          <a:p>
            <a:pPr>
              <a:defRPr/>
            </a:pPr>
            <a:fld id="{02B316CB-5438-4F99-9320-E31C8A71A3A2}" type="datetime1">
              <a:rPr lang="en-US"/>
              <a:pPr>
                <a:defRPr/>
              </a:pPr>
              <a:t>9/30/2015</a:t>
            </a:fld>
            <a:endParaRPr lang="en-US"/>
          </a:p>
        </p:txBody>
      </p:sp>
      <p:sp>
        <p:nvSpPr>
          <p:cNvPr id="6" name="Footer Placeholder 5"/>
          <p:cNvSpPr>
            <a:spLocks noGrp="1"/>
          </p:cNvSpPr>
          <p:nvPr>
            <p:ph type="ftr" sz="quarter" idx="11"/>
          </p:nvPr>
        </p:nvSpPr>
        <p:spPr/>
        <p:txBody>
          <a:bodyPr/>
          <a:lstStyle>
            <a:lvl1pPr defTabSz="911796">
              <a:defRPr/>
            </a:lvl1pPr>
          </a:lstStyle>
          <a:p>
            <a:pPr>
              <a:defRPr/>
            </a:pPr>
            <a:endParaRPr lang="en-US"/>
          </a:p>
        </p:txBody>
      </p:sp>
      <p:sp>
        <p:nvSpPr>
          <p:cNvPr id="7" name="Slide Number Placeholder 6"/>
          <p:cNvSpPr>
            <a:spLocks noGrp="1"/>
          </p:cNvSpPr>
          <p:nvPr>
            <p:ph type="sldNum" sz="quarter" idx="12"/>
          </p:nvPr>
        </p:nvSpPr>
        <p:spPr/>
        <p:txBody>
          <a:bodyPr/>
          <a:lstStyle>
            <a:lvl1pPr defTabSz="911796">
              <a:defRPr/>
            </a:lvl1pPr>
          </a:lstStyle>
          <a:p>
            <a:pPr>
              <a:defRPr/>
            </a:pPr>
            <a:fld id="{A73546C3-CA4D-4E67-BED5-5ACF6D755484}" type="slidenum">
              <a:rPr lang="en-US"/>
              <a:pPr>
                <a:defRPr/>
              </a:pPr>
              <a:t>‹#›</a:t>
            </a:fld>
            <a:endParaRPr lang="en-US"/>
          </a:p>
        </p:txBody>
      </p:sp>
    </p:spTree>
    <p:extLst>
      <p:ext uri="{BB962C8B-B14F-4D97-AF65-F5344CB8AC3E}">
        <p14:creationId xmlns:p14="http://schemas.microsoft.com/office/powerpoint/2010/main" val="16190724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defTabSz="911796">
              <a:defRPr/>
            </a:lvl1pPr>
          </a:lstStyle>
          <a:p>
            <a:pPr>
              <a:defRPr/>
            </a:pPr>
            <a:fld id="{B411002B-FDAA-4C05-9FAD-189FAFBCFDBE}" type="datetime1">
              <a:rPr lang="en-US"/>
              <a:pPr>
                <a:defRPr/>
              </a:pPr>
              <a:t>9/30/2015</a:t>
            </a:fld>
            <a:endParaRPr lang="en-US"/>
          </a:p>
        </p:txBody>
      </p:sp>
      <p:sp>
        <p:nvSpPr>
          <p:cNvPr id="6" name="Footer Placeholder 5"/>
          <p:cNvSpPr>
            <a:spLocks noGrp="1"/>
          </p:cNvSpPr>
          <p:nvPr>
            <p:ph type="ftr" sz="quarter" idx="11"/>
          </p:nvPr>
        </p:nvSpPr>
        <p:spPr/>
        <p:txBody>
          <a:bodyPr/>
          <a:lstStyle>
            <a:lvl1pPr defTabSz="911796">
              <a:defRPr/>
            </a:lvl1pPr>
          </a:lstStyle>
          <a:p>
            <a:pPr>
              <a:defRPr/>
            </a:pPr>
            <a:endParaRPr lang="en-US"/>
          </a:p>
        </p:txBody>
      </p:sp>
      <p:sp>
        <p:nvSpPr>
          <p:cNvPr id="7" name="Slide Number Placeholder 6"/>
          <p:cNvSpPr>
            <a:spLocks noGrp="1"/>
          </p:cNvSpPr>
          <p:nvPr>
            <p:ph type="sldNum" sz="quarter" idx="12"/>
          </p:nvPr>
        </p:nvSpPr>
        <p:spPr/>
        <p:txBody>
          <a:bodyPr/>
          <a:lstStyle>
            <a:lvl1pPr defTabSz="911796">
              <a:defRPr/>
            </a:lvl1pPr>
          </a:lstStyle>
          <a:p>
            <a:pPr>
              <a:defRPr/>
            </a:pPr>
            <a:fld id="{EFFA2BCD-C5CA-434A-BF43-A1AA5854FAC7}" type="slidenum">
              <a:rPr lang="en-US"/>
              <a:pPr>
                <a:defRPr/>
              </a:pPr>
              <a:t>‹#›</a:t>
            </a:fld>
            <a:endParaRPr lang="en-US"/>
          </a:p>
        </p:txBody>
      </p:sp>
    </p:spTree>
    <p:extLst>
      <p:ext uri="{BB962C8B-B14F-4D97-AF65-F5344CB8AC3E}">
        <p14:creationId xmlns:p14="http://schemas.microsoft.com/office/powerpoint/2010/main" val="42253473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1796">
              <a:defRPr/>
            </a:lvl1pPr>
          </a:lstStyle>
          <a:p>
            <a:pPr>
              <a:defRPr/>
            </a:pPr>
            <a:fld id="{720936A2-EFCB-4F42-8FB8-1A250505709D}" type="datetime1">
              <a:rPr lang="en-US"/>
              <a:pPr>
                <a:defRPr/>
              </a:pPr>
              <a:t>9/30/2015</a:t>
            </a:fld>
            <a:endParaRPr lang="en-US"/>
          </a:p>
        </p:txBody>
      </p:sp>
      <p:sp>
        <p:nvSpPr>
          <p:cNvPr id="5" name="Footer Placeholder 4"/>
          <p:cNvSpPr>
            <a:spLocks noGrp="1"/>
          </p:cNvSpPr>
          <p:nvPr>
            <p:ph type="ftr" sz="quarter" idx="11"/>
          </p:nvPr>
        </p:nvSpPr>
        <p:spPr/>
        <p:txBody>
          <a:bodyPr/>
          <a:lstStyle>
            <a:lvl1pPr defTabSz="911796">
              <a:defRPr/>
            </a:lvl1pPr>
          </a:lstStyle>
          <a:p>
            <a:pPr>
              <a:defRPr/>
            </a:pPr>
            <a:endParaRPr lang="en-US"/>
          </a:p>
        </p:txBody>
      </p:sp>
      <p:sp>
        <p:nvSpPr>
          <p:cNvPr id="6" name="Slide Number Placeholder 5"/>
          <p:cNvSpPr>
            <a:spLocks noGrp="1"/>
          </p:cNvSpPr>
          <p:nvPr>
            <p:ph type="sldNum" sz="quarter" idx="12"/>
          </p:nvPr>
        </p:nvSpPr>
        <p:spPr/>
        <p:txBody>
          <a:bodyPr/>
          <a:lstStyle>
            <a:lvl1pPr defTabSz="911796">
              <a:defRPr/>
            </a:lvl1pPr>
          </a:lstStyle>
          <a:p>
            <a:pPr>
              <a:defRPr/>
            </a:pPr>
            <a:fld id="{EA4CFE46-6B8F-447B-9946-84BD2DEB9E55}" type="slidenum">
              <a:rPr lang="en-US"/>
              <a:pPr>
                <a:defRPr/>
              </a:pPr>
              <a:t>‹#›</a:t>
            </a:fld>
            <a:endParaRPr lang="en-US"/>
          </a:p>
        </p:txBody>
      </p:sp>
    </p:spTree>
    <p:extLst>
      <p:ext uri="{BB962C8B-B14F-4D97-AF65-F5344CB8AC3E}">
        <p14:creationId xmlns:p14="http://schemas.microsoft.com/office/powerpoint/2010/main" val="33620916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1796">
              <a:defRPr/>
            </a:lvl1pPr>
          </a:lstStyle>
          <a:p>
            <a:pPr>
              <a:defRPr/>
            </a:pPr>
            <a:fld id="{CDEB0C70-C2AC-4B09-9E98-BC2ED7A5E67F}" type="datetime1">
              <a:rPr lang="en-US"/>
              <a:pPr>
                <a:defRPr/>
              </a:pPr>
              <a:t>9/30/2015</a:t>
            </a:fld>
            <a:endParaRPr lang="en-US"/>
          </a:p>
        </p:txBody>
      </p:sp>
      <p:sp>
        <p:nvSpPr>
          <p:cNvPr id="5" name="Footer Placeholder 4"/>
          <p:cNvSpPr>
            <a:spLocks noGrp="1"/>
          </p:cNvSpPr>
          <p:nvPr>
            <p:ph type="ftr" sz="quarter" idx="11"/>
          </p:nvPr>
        </p:nvSpPr>
        <p:spPr/>
        <p:txBody>
          <a:bodyPr/>
          <a:lstStyle>
            <a:lvl1pPr defTabSz="911796">
              <a:defRPr/>
            </a:lvl1pPr>
          </a:lstStyle>
          <a:p>
            <a:pPr>
              <a:defRPr/>
            </a:pPr>
            <a:endParaRPr lang="en-US"/>
          </a:p>
        </p:txBody>
      </p:sp>
      <p:sp>
        <p:nvSpPr>
          <p:cNvPr id="6" name="Slide Number Placeholder 5"/>
          <p:cNvSpPr>
            <a:spLocks noGrp="1"/>
          </p:cNvSpPr>
          <p:nvPr>
            <p:ph type="sldNum" sz="quarter" idx="12"/>
          </p:nvPr>
        </p:nvSpPr>
        <p:spPr/>
        <p:txBody>
          <a:bodyPr/>
          <a:lstStyle>
            <a:lvl1pPr defTabSz="911796">
              <a:defRPr/>
            </a:lvl1pPr>
          </a:lstStyle>
          <a:p>
            <a:pPr>
              <a:defRPr/>
            </a:pPr>
            <a:fld id="{B5FF4996-FD95-492E-958E-4B8D72A4781F}" type="slidenum">
              <a:rPr lang="en-US"/>
              <a:pPr>
                <a:defRPr/>
              </a:pPr>
              <a:t>‹#›</a:t>
            </a:fld>
            <a:endParaRPr lang="en-US"/>
          </a:p>
        </p:txBody>
      </p:sp>
    </p:spTree>
    <p:extLst>
      <p:ext uri="{BB962C8B-B14F-4D97-AF65-F5344CB8AC3E}">
        <p14:creationId xmlns:p14="http://schemas.microsoft.com/office/powerpoint/2010/main" val="95096686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201931" y="1643063"/>
            <a:ext cx="7394337" cy="2697988"/>
          </a:xfrm>
          <a:noFill/>
        </p:spPr>
        <p:txBody>
          <a:bodyPr tIns="78456" bIns="78456" anchor="t" anchorCtr="0"/>
          <a:lstStyle>
            <a:lvl1pPr>
              <a:defRPr sz="5166" spc="-72" baseline="0">
                <a:solidFill>
                  <a:schemeClr val="tx1"/>
                </a:solidFill>
              </a:defRPr>
            </a:lvl1pPr>
          </a:lstStyle>
          <a:p>
            <a:endParaRPr lang="en-US" dirty="0"/>
          </a:p>
        </p:txBody>
      </p:sp>
      <p:sp>
        <p:nvSpPr>
          <p:cNvPr id="12" name="Text Placeholder 4"/>
          <p:cNvSpPr>
            <a:spLocks noGrp="1"/>
          </p:cNvSpPr>
          <p:nvPr>
            <p:ph type="body" sz="quarter" idx="12" hasCustomPrompt="1"/>
          </p:nvPr>
        </p:nvSpPr>
        <p:spPr>
          <a:xfrm>
            <a:off x="201930" y="4333979"/>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279383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557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2"/>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1519528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C480618-1F9A-451D-A5C7-0D8851479594}"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2437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Video title</a:t>
            </a:r>
            <a:endParaRPr lang="en-US" dirty="0"/>
          </a:p>
        </p:txBody>
      </p:sp>
    </p:spTree>
    <p:extLst>
      <p:ext uri="{BB962C8B-B14F-4D97-AF65-F5344CB8AC3E}">
        <p14:creationId xmlns:p14="http://schemas.microsoft.com/office/powerpoint/2010/main" val="1930830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3"/>
            <a:ext cx="8740143" cy="1796217"/>
          </a:xfrm>
          <a:noFill/>
        </p:spPr>
        <p:txBody>
          <a:bodyPr tIns="78456" bIns="78456" anchor="t" anchorCtr="0"/>
          <a:lstStyle>
            <a:lvl1pPr>
              <a:defRPr sz="6333" spc="-72"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40350311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2"/>
                    </a:gs>
                    <a:gs pos="99000">
                      <a:schemeClr val="tx2"/>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7"/>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33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pic>
        <p:nvPicPr>
          <p:cNvPr id="307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14" name="TextBox 13"/>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58060795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Content Placeholder 6"/>
          <p:cNvSpPr>
            <a:spLocks noGrp="1"/>
          </p:cNvSpPr>
          <p:nvPr>
            <p:ph sz="quarter" idx="10"/>
          </p:nvPr>
        </p:nvSpPr>
        <p:spPr>
          <a:xfrm>
            <a:off x="201929" y="1190735"/>
            <a:ext cx="8740143" cy="1740865"/>
          </a:xfrm>
        </p:spPr>
        <p:txBody>
          <a:bodyPr/>
          <a:lstStyle>
            <a:lvl1pPr>
              <a:defRPr sz="2667"/>
            </a:lvl1pPr>
            <a:lvl2pPr>
              <a:defRPr sz="2333"/>
            </a:lvl2pPr>
            <a:lvl3pPr>
              <a:defRPr sz="2000"/>
            </a:lvl3pPr>
            <a:lvl4pPr>
              <a:defRPr sz="1500"/>
            </a:lvl4pPr>
            <a:lvl5pPr>
              <a:defRPr sz="13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2" name="TextBox 21"/>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4" name="TextBox 23"/>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300988516"/>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3" name="TextBox 22"/>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6" name="TextBox 25"/>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03748191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44927" y="6307414"/>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438" y="6277571"/>
            <a:ext cx="444500" cy="50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418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9963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972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6879" y="3571875"/>
            <a:ext cx="453819" cy="514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Box 4"/>
          <p:cNvSpPr txBox="1"/>
          <p:nvPr userDrawn="1"/>
        </p:nvSpPr>
        <p:spPr>
          <a:xfrm>
            <a:off x="912274" y="3641057"/>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spTree>
    <p:extLst>
      <p:ext uri="{BB962C8B-B14F-4D97-AF65-F5344CB8AC3E}">
        <p14:creationId xmlns:p14="http://schemas.microsoft.com/office/powerpoint/2010/main" val="3930588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3" cy="1771706"/>
          </a:xfrm>
          <a:prstGeom prst="rect">
            <a:avLst/>
          </a:prstGeom>
        </p:spPr>
        <p:txBody>
          <a:bodyPr/>
          <a:lstStyle>
            <a:lvl1pPr marL="207708" indent="-207708">
              <a:buClr>
                <a:schemeClr val="tx1"/>
              </a:buClr>
              <a:buSzPct val="90000"/>
              <a:buFont typeface="Arial" pitchFamily="34" charset="0"/>
              <a:buChar char="•"/>
              <a:defRPr sz="258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08606" indent="-200899">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16315" indent="-20770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79757" indent="-163443">
              <a:buClr>
                <a:schemeClr val="tx1"/>
              </a:buClr>
              <a:buSzPct val="90000"/>
              <a:buFont typeface="Arial" pitchFamily="34" charset="0"/>
              <a:buChar char="•"/>
              <a:defRPr sz="17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43200" indent="-163443">
              <a:buClr>
                <a:schemeClr val="tx1"/>
              </a:buClr>
              <a:buSzPct val="90000"/>
              <a:buFont typeface="Arial" pitchFamily="34" charset="0"/>
              <a:buChar char="•"/>
              <a:defRPr sz="141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33382" tIns="66691" rIns="133382" bIns="66691" anchor="b" anchorCtr="0">
            <a:noAutofit/>
          </a:bodyPr>
          <a:lstStyle>
            <a:lvl1pPr algn="r">
              <a:buFont typeface="Arial" pitchFamily="34" charset="0"/>
              <a:buNone/>
              <a:defRPr sz="266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46426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86299FF-E12A-43FD-958C-CC004B354C85}" type="datetime1">
              <a:rPr lang="en-US" smtClean="0">
                <a:solidFill>
                  <a:srgbClr val="C8C8B1">
                    <a:shade val="50000"/>
                    <a:satMod val="200000"/>
                  </a:srgbClr>
                </a:solidFill>
              </a:rPr>
              <a:pPr/>
              <a:t>9/30/2015</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7901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Cover Slide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9447" y="5538052"/>
            <a:ext cx="2376049" cy="1165518"/>
          </a:xfrm>
          <a:prstGeom prst="rect">
            <a:avLst/>
          </a:prstGeom>
        </p:spPr>
      </p:pic>
      <p:sp>
        <p:nvSpPr>
          <p:cNvPr id="7" name="Title 1"/>
          <p:cNvSpPr>
            <a:spLocks noGrp="1"/>
          </p:cNvSpPr>
          <p:nvPr>
            <p:ph type="title" hasCustomPrompt="1"/>
          </p:nvPr>
        </p:nvSpPr>
        <p:spPr>
          <a:xfrm>
            <a:off x="201978" y="3881554"/>
            <a:ext cx="6050820" cy="1793104"/>
          </a:xfrm>
          <a:noFill/>
        </p:spPr>
        <p:txBody>
          <a:bodyPr lIns="125529" tIns="78456" rIns="125529" bIns="78456" anchor="t" anchorCtr="0"/>
          <a:lstStyle>
            <a:lvl1pPr>
              <a:defRPr sz="4250" spc="-72"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895273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4"/>
            <a:ext cx="2710348" cy="690695"/>
          </a:xfrm>
          <a:prstGeom prst="rect">
            <a:avLst/>
          </a:prstGeom>
        </p:spPr>
      </p:pic>
    </p:spTree>
    <p:extLst>
      <p:ext uri="{BB962C8B-B14F-4D97-AF65-F5344CB8AC3E}">
        <p14:creationId xmlns:p14="http://schemas.microsoft.com/office/powerpoint/2010/main" val="1262578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595668"/>
            <a:ext cx="9144000" cy="126233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0" name="TextBox 19"/>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1" name="TextBox 20"/>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623841880"/>
      </p:ext>
    </p:extLst>
  </p:cSld>
  <p:clrMapOvr>
    <a:masterClrMapping/>
  </p:clrMapOvr>
  <p:transition>
    <p:fade/>
  </p:transition>
  <p:timing>
    <p:tnLst>
      <p:par>
        <p:cTn id="1" dur="indefinite" restart="never" nodeType="tmRoot"/>
      </p:par>
    </p:tnLst>
  </p:timing>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3" cy="1623012"/>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1" name="TextBox 20"/>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4" name="TextBox 23"/>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97605163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1"/>
                    </a:gs>
                    <a:gs pos="99000">
                      <a:schemeClr val="tx1"/>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19" name="TextBox 18"/>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1" name="TextBox 20"/>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3142886924"/>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394297"/>
            <a:ext cx="4668903" cy="1450721"/>
          </a:xfrm>
        </p:spPr>
        <p:txBody>
          <a:bodyPr/>
          <a:lstStyle>
            <a:lvl1pPr marL="187779" indent="-187779">
              <a:spcBef>
                <a:spcPts val="800"/>
              </a:spcBef>
              <a:buClr>
                <a:schemeClr val="tx2"/>
              </a:buClr>
              <a:buFont typeface="Wingdings" panose="05000000000000000000" pitchFamily="2" charset="2"/>
              <a:buChar char="§"/>
              <a:defRPr sz="2353">
                <a:gradFill>
                  <a:gsLst>
                    <a:gs pos="5109">
                      <a:schemeClr val="tx2"/>
                    </a:gs>
                    <a:gs pos="100000">
                      <a:schemeClr val="tx2"/>
                    </a:gs>
                  </a:gsLst>
                  <a:lin ang="5400000" scaled="0"/>
                </a:gradFill>
              </a:defRPr>
            </a:lvl1pPr>
            <a:lvl2pPr marL="347123" indent="-152396">
              <a:defRPr sz="1568"/>
            </a:lvl2pPr>
            <a:lvl3pPr marL="457188" indent="-110063">
              <a:tabLst/>
              <a:defRPr sz="1307"/>
            </a:lvl3pPr>
            <a:lvl4pPr marL="575716" indent="-118529">
              <a:defRPr/>
            </a:lvl4pPr>
            <a:lvl5pPr marL="685780" indent="-11006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45476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201931" y="1643063"/>
            <a:ext cx="7394337" cy="2697988"/>
          </a:xfrm>
          <a:noFill/>
        </p:spPr>
        <p:txBody>
          <a:bodyPr tIns="78456" bIns="78456" anchor="t" anchorCtr="0"/>
          <a:lstStyle>
            <a:lvl1pPr>
              <a:defRPr sz="5166" spc="-72" baseline="0">
                <a:solidFill>
                  <a:schemeClr val="tx1"/>
                </a:solidFill>
              </a:defRPr>
            </a:lvl1pPr>
          </a:lstStyle>
          <a:p>
            <a:endParaRPr lang="en-US" dirty="0"/>
          </a:p>
        </p:txBody>
      </p:sp>
      <p:sp>
        <p:nvSpPr>
          <p:cNvPr id="12" name="Text Placeholder 4"/>
          <p:cNvSpPr>
            <a:spLocks noGrp="1"/>
          </p:cNvSpPr>
          <p:nvPr>
            <p:ph type="body" sz="quarter" idx="12" hasCustomPrompt="1"/>
          </p:nvPr>
        </p:nvSpPr>
        <p:spPr>
          <a:xfrm>
            <a:off x="201930" y="4333979"/>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264210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192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2"/>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4126200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Video title</a:t>
            </a:r>
            <a:endParaRPr lang="en-US" dirty="0"/>
          </a:p>
        </p:txBody>
      </p:sp>
    </p:spTree>
    <p:extLst>
      <p:ext uri="{BB962C8B-B14F-4D97-AF65-F5344CB8AC3E}">
        <p14:creationId xmlns:p14="http://schemas.microsoft.com/office/powerpoint/2010/main" val="3596953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5"/>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5"/>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9/30/2015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31229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3"/>
            <a:ext cx="8740143" cy="1796217"/>
          </a:xfrm>
          <a:noFill/>
        </p:spPr>
        <p:txBody>
          <a:bodyPr tIns="78456" bIns="78456" anchor="t" anchorCtr="0"/>
          <a:lstStyle>
            <a:lvl1pPr>
              <a:defRPr sz="6333" spc="-72"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12882490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2"/>
                    </a:gs>
                    <a:gs pos="99000">
                      <a:schemeClr val="tx2"/>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7"/>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33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pic>
        <p:nvPicPr>
          <p:cNvPr id="307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14" name="TextBox 13"/>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641085380"/>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Content Placeholder 6"/>
          <p:cNvSpPr>
            <a:spLocks noGrp="1"/>
          </p:cNvSpPr>
          <p:nvPr>
            <p:ph sz="quarter" idx="10"/>
          </p:nvPr>
        </p:nvSpPr>
        <p:spPr>
          <a:xfrm>
            <a:off x="201929" y="1190735"/>
            <a:ext cx="8740143" cy="1740865"/>
          </a:xfrm>
        </p:spPr>
        <p:txBody>
          <a:bodyPr/>
          <a:lstStyle>
            <a:lvl1pPr>
              <a:defRPr sz="2667"/>
            </a:lvl1pPr>
            <a:lvl2pPr>
              <a:defRPr sz="2333"/>
            </a:lvl2pPr>
            <a:lvl3pPr>
              <a:defRPr sz="2000"/>
            </a:lvl3pPr>
            <a:lvl4pPr>
              <a:defRPr sz="1500"/>
            </a:lvl4pPr>
            <a:lvl5pPr>
              <a:defRPr sz="13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2" name="TextBox 21"/>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4" name="TextBox 23"/>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316428998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3" name="TextBox 22"/>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6" name="TextBox 25"/>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3839721939"/>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44927" y="6307414"/>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438" y="6277571"/>
            <a:ext cx="444500" cy="50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1473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043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4141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6879" y="3571875"/>
            <a:ext cx="453819" cy="514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Box 4"/>
          <p:cNvSpPr txBox="1"/>
          <p:nvPr userDrawn="1"/>
        </p:nvSpPr>
        <p:spPr>
          <a:xfrm>
            <a:off x="912274" y="3641057"/>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spTree>
    <p:extLst>
      <p:ext uri="{BB962C8B-B14F-4D97-AF65-F5344CB8AC3E}">
        <p14:creationId xmlns:p14="http://schemas.microsoft.com/office/powerpoint/2010/main" val="7035180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3" cy="1771706"/>
          </a:xfrm>
          <a:prstGeom prst="rect">
            <a:avLst/>
          </a:prstGeom>
        </p:spPr>
        <p:txBody>
          <a:bodyPr/>
          <a:lstStyle>
            <a:lvl1pPr marL="207708" indent="-207708">
              <a:buClr>
                <a:schemeClr val="tx1"/>
              </a:buClr>
              <a:buSzPct val="90000"/>
              <a:buFont typeface="Arial" pitchFamily="34" charset="0"/>
              <a:buChar char="•"/>
              <a:defRPr sz="258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08606" indent="-200899">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16315" indent="-20770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79757" indent="-163443">
              <a:buClr>
                <a:schemeClr val="tx1"/>
              </a:buClr>
              <a:buSzPct val="90000"/>
              <a:buFont typeface="Arial" pitchFamily="34" charset="0"/>
              <a:buChar char="•"/>
              <a:defRPr sz="17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43200" indent="-163443">
              <a:buClr>
                <a:schemeClr val="tx1"/>
              </a:buClr>
              <a:buSzPct val="90000"/>
              <a:buFont typeface="Arial" pitchFamily="34" charset="0"/>
              <a:buChar char="•"/>
              <a:defRPr sz="141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33382" tIns="66691" rIns="133382" bIns="66691" anchor="b" anchorCtr="0">
            <a:noAutofit/>
          </a:bodyPr>
          <a:lstStyle>
            <a:lvl1pPr algn="r">
              <a:buFont typeface="Arial" pitchFamily="34" charset="0"/>
              <a:buNone/>
              <a:defRPr sz="266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2465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over Slide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9447" y="5538052"/>
            <a:ext cx="2376049" cy="1165518"/>
          </a:xfrm>
          <a:prstGeom prst="rect">
            <a:avLst/>
          </a:prstGeom>
        </p:spPr>
      </p:pic>
      <p:sp>
        <p:nvSpPr>
          <p:cNvPr id="7" name="Title 1"/>
          <p:cNvSpPr>
            <a:spLocks noGrp="1"/>
          </p:cNvSpPr>
          <p:nvPr>
            <p:ph type="title" hasCustomPrompt="1"/>
          </p:nvPr>
        </p:nvSpPr>
        <p:spPr>
          <a:xfrm>
            <a:off x="201978" y="3881554"/>
            <a:ext cx="6050820" cy="1793104"/>
          </a:xfrm>
          <a:noFill/>
        </p:spPr>
        <p:txBody>
          <a:bodyPr lIns="125529" tIns="78456" rIns="125529" bIns="78456" anchor="t" anchorCtr="0"/>
          <a:lstStyle>
            <a:lvl1pPr>
              <a:defRPr sz="4250" spc="-72"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4146390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4779411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4"/>
            <a:ext cx="2710348" cy="690695"/>
          </a:xfrm>
          <a:prstGeom prst="rect">
            <a:avLst/>
          </a:prstGeom>
        </p:spPr>
      </p:pic>
    </p:spTree>
    <p:extLst>
      <p:ext uri="{BB962C8B-B14F-4D97-AF65-F5344CB8AC3E}">
        <p14:creationId xmlns:p14="http://schemas.microsoft.com/office/powerpoint/2010/main" val="29925384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595668"/>
            <a:ext cx="9144000" cy="126233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0" name="TextBox 19"/>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1" name="TextBox 20"/>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1893379745"/>
      </p:ext>
    </p:extLst>
  </p:cSld>
  <p:clrMapOvr>
    <a:masterClrMapping/>
  </p:clrMapOvr>
  <p:transition>
    <p:fade/>
  </p:transition>
  <p:timing>
    <p:tnLst>
      <p:par>
        <p:cTn id="1" dur="indefinite" restart="never" nodeType="tmRoot"/>
      </p:par>
    </p:tnLst>
  </p:timing>
  <p:hf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3" cy="1623012"/>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21" name="TextBox 20"/>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4" name="TextBox 23"/>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2077290995"/>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1"/>
                    </a:gs>
                    <a:gs pos="99000">
                      <a:schemeClr val="tx1"/>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083" y="6271402"/>
            <a:ext cx="391063" cy="44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userDrawn="1"/>
        </p:nvSpPr>
        <p:spPr>
          <a:xfrm>
            <a:off x="2159000" y="6238337"/>
            <a:ext cx="4572000" cy="502573"/>
          </a:xfrm>
          <a:prstGeom prst="rect">
            <a:avLst/>
          </a:prstGeom>
        </p:spPr>
        <p:txBody>
          <a:bodyPr>
            <a:spAutoFit/>
          </a:bodyPr>
          <a:lstStyle/>
          <a:p>
            <a:pPr algn="ctr" defTabSz="666884"/>
            <a:r>
              <a:rPr lang="en-US" sz="1333" dirty="0" smtClean="0">
                <a:solidFill>
                  <a:srgbClr val="FFFFFF">
                    <a:lumMod val="85000"/>
                  </a:srgbClr>
                </a:solidFill>
              </a:rPr>
              <a:t>Towards Human-Quality Image Captioning: Deep Semantic Learning of Text and Images</a:t>
            </a:r>
            <a:endParaRPr lang="en-US" sz="1333" dirty="0">
              <a:solidFill>
                <a:srgbClr val="FFFFFF">
                  <a:lumMod val="85000"/>
                </a:srgbClr>
              </a:solidFill>
            </a:endParaRPr>
          </a:p>
        </p:txBody>
      </p:sp>
      <p:sp>
        <p:nvSpPr>
          <p:cNvPr id="19" name="TextBox 18"/>
          <p:cNvSpPr txBox="1"/>
          <p:nvPr userDrawn="1"/>
        </p:nvSpPr>
        <p:spPr>
          <a:xfrm>
            <a:off x="6722833" y="6373251"/>
            <a:ext cx="517770" cy="430824"/>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333" smtClean="0">
                <a:solidFill>
                  <a:srgbClr val="FFFFFF">
                    <a:lumMod val="85000"/>
                  </a:srgbClr>
                </a:solidFill>
              </a:rPr>
              <a:pPr defTabSz="666884">
                <a:lnSpc>
                  <a:spcPct val="90000"/>
                </a:lnSpc>
                <a:spcAft>
                  <a:spcPts val="500"/>
                </a:spcAft>
              </a:pPr>
              <a:t>‹#›</a:t>
            </a:fld>
            <a:endParaRPr lang="en-US" sz="1333" dirty="0" smtClean="0">
              <a:solidFill>
                <a:srgbClr val="FFFFFF">
                  <a:lumMod val="85000"/>
                </a:srgbClr>
              </a:solidFill>
            </a:endParaRPr>
          </a:p>
        </p:txBody>
      </p:sp>
      <p:sp>
        <p:nvSpPr>
          <p:cNvPr id="21" name="TextBox 20"/>
          <p:cNvSpPr txBox="1"/>
          <p:nvPr userDrawn="1"/>
        </p:nvSpPr>
        <p:spPr>
          <a:xfrm>
            <a:off x="427747" y="6275846"/>
            <a:ext cx="1417055" cy="453970"/>
          </a:xfrm>
          <a:prstGeom prst="rect">
            <a:avLst/>
          </a:prstGeom>
          <a:noFill/>
        </p:spPr>
        <p:txBody>
          <a:bodyPr wrap="none" lIns="152400" tIns="121920" rIns="152400" bIns="121920" rtlCol="0">
            <a:spAutoFit/>
          </a:bodyPr>
          <a:lstStyle/>
          <a:p>
            <a:pPr defTabSz="666884">
              <a:lnSpc>
                <a:spcPct val="90000"/>
              </a:lnSpc>
              <a:spcAft>
                <a:spcPts val="500"/>
              </a:spcAft>
            </a:pPr>
            <a:r>
              <a:rPr lang="en-US" sz="1500" dirty="0" smtClean="0">
                <a:solidFill>
                  <a:srgbClr val="FFFFFF">
                    <a:lumMod val="95000"/>
                  </a:srgbClr>
                </a:solidFill>
              </a:rPr>
              <a:t>Xiaodong He</a:t>
            </a:r>
          </a:p>
        </p:txBody>
      </p:sp>
    </p:spTree>
    <p:extLst>
      <p:ext uri="{BB962C8B-B14F-4D97-AF65-F5344CB8AC3E}">
        <p14:creationId xmlns:p14="http://schemas.microsoft.com/office/powerpoint/2010/main" val="670329899"/>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394297"/>
            <a:ext cx="4668903" cy="1450721"/>
          </a:xfrm>
        </p:spPr>
        <p:txBody>
          <a:bodyPr/>
          <a:lstStyle>
            <a:lvl1pPr marL="187779" indent="-187779">
              <a:spcBef>
                <a:spcPts val="800"/>
              </a:spcBef>
              <a:buClr>
                <a:schemeClr val="tx2"/>
              </a:buClr>
              <a:buFont typeface="Wingdings" panose="05000000000000000000" pitchFamily="2" charset="2"/>
              <a:buChar char="§"/>
              <a:defRPr sz="2353">
                <a:gradFill>
                  <a:gsLst>
                    <a:gs pos="5109">
                      <a:schemeClr val="tx2"/>
                    </a:gs>
                    <a:gs pos="100000">
                      <a:schemeClr val="tx2"/>
                    </a:gs>
                  </a:gsLst>
                  <a:lin ang="5400000" scaled="0"/>
                </a:gradFill>
              </a:defRPr>
            </a:lvl1pPr>
            <a:lvl2pPr marL="347123" indent="-152396">
              <a:defRPr sz="1568"/>
            </a:lvl2pPr>
            <a:lvl3pPr marL="457188" indent="-110063">
              <a:tabLst/>
              <a:defRPr sz="1307"/>
            </a:lvl3pPr>
            <a:lvl4pPr marL="575716" indent="-118529">
              <a:defRPr/>
            </a:lvl4pPr>
            <a:lvl5pPr marL="685780" indent="-11006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919417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8D19401-EDBE-46C0-BFE4-0F127DE9E960}"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60FB766-BE9E-43E1-921F-3CDB3E044F5A}"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3789993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97A8A8F6-7DEF-44F1-91AB-ECC69281D1E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CE000533-BEF5-49CB-9EE0-6B4F09F63EA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4977411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cxnSp>
        <p:nvCxnSpPr>
          <p:cNvPr id="4" name="Straight Connector 3"/>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C36DC111-9539-40DE-917E-F2DD4D0084E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FDEEB02D-5E82-4B2D-B251-7A22CF162685}"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8839323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1371600"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8A8BA914-68C3-422A-98AC-241E1DD168A3}"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5"/>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6"/>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DB0D6DEE-46AD-4A65-B7E0-30D4A6773713}"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2758379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8D25F9F6-AC6B-4C90-977F-9263F530C23F}"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A8C7262-4F33-451D-89A0-806DE963305A}"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99229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50750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510A76BE-B019-413F-814A-2EACEC5DFEE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67698798-96D0-45EB-BE1A-4E65469A4E8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0222457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1F2A19F2-756D-4060-B48C-20B44721E087}"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D3A34BA1-5F49-4257-95F4-A0257DB014FF}"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1278309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E4F32D8D-EC82-4DE3-92EF-6EF9D6C414D2}"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16DF0EA7-155C-4439-9B45-39A0ABA12112}"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9694338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pPr lvl="0"/>
            <a:endParaRPr lang="en-US" noProof="0"/>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D0DC2CDB-F75C-401F-9F9D-37167C191CE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C804264D-05BA-48D2-89BD-05937F5CB20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0255146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66A27268-18C4-4E4E-8E9D-84BAD5F9FC82}"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8691ACA5-AEA3-4AEC-BE5A-87D6129FD16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665299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4" name="Straight Connector 3"/>
          <p:cNvCxnSpPr/>
          <p:nvPr userDrawn="1"/>
        </p:nvCxnSpPr>
        <p:spPr>
          <a:xfrm>
            <a:off x="6858000" y="304800"/>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93B1DAF-BDD5-4305-AFDB-265DACBB508A}"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F121CD02-54E4-4067-9F22-46B1E677E79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089595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98425" y="6356350"/>
            <a:ext cx="1108075" cy="300038"/>
          </a:xfrm>
          <a:prstGeom prst="rect">
            <a:avLst/>
          </a:prstGeom>
          <a:noFill/>
        </p:spPr>
        <p:txBody>
          <a:bodyPr wrap="none">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7E6E6">
                    <a:lumMod val="90000"/>
                  </a:srgbClr>
                </a:solidFill>
                <a:effectLst/>
                <a:uLnTx/>
                <a:uFillTx/>
                <a:latin typeface="Calibri"/>
                <a:ea typeface="+mn-ea"/>
                <a:cs typeface="+mn-cs"/>
              </a:rPr>
              <a:t>EARLY DRAFT</a:t>
            </a:r>
          </a:p>
        </p:txBody>
      </p:sp>
      <p:sp>
        <p:nvSpPr>
          <p:cNvPr id="5" name="TextBox 4"/>
          <p:cNvSpPr txBox="1"/>
          <p:nvPr userDrawn="1"/>
        </p:nvSpPr>
        <p:spPr>
          <a:xfrm>
            <a:off x="7985125" y="6356350"/>
            <a:ext cx="1108075" cy="300038"/>
          </a:xfrm>
          <a:prstGeom prst="rect">
            <a:avLst/>
          </a:prstGeom>
          <a:noFill/>
        </p:spPr>
        <p:txBody>
          <a:bodyPr wrap="none">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7E6E6">
                    <a:lumMod val="90000"/>
                  </a:srgbClr>
                </a:solidFill>
                <a:effectLst/>
                <a:uLnTx/>
                <a:uFillTx/>
                <a:latin typeface="Calibri"/>
                <a:ea typeface="+mn-ea"/>
                <a:cs typeface="+mn-cs"/>
              </a:rPr>
              <a:t>EARLY DRAFT</a:t>
            </a: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6" name="Date Placeholder 8"/>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C6913EA2-C04E-468D-BE1D-11D960D6D909}"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9"/>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10"/>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EDD936B3-B1C9-4B37-A689-5BD132A5C9A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721016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8D19401-EDBE-46C0-BFE4-0F127DE9E960}"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60FB766-BE9E-43E1-921F-3CDB3E044F5A}"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461802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97A8A8F6-7DEF-44F1-91AB-ECC69281D1E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CE000533-BEF5-49CB-9EE0-6B4F09F63EA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155437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cxnSp>
        <p:nvCxnSpPr>
          <p:cNvPr id="4" name="Straight Connector 3"/>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C36DC111-9539-40DE-917E-F2DD4D0084E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FDEEB02D-5E82-4B2D-B251-7A22CF162685}"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66948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98481562"/>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1371600"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8A8BA914-68C3-422A-98AC-241E1DD168A3}"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5"/>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6"/>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DB0D6DEE-46AD-4A65-B7E0-30D4A6773713}"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521935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8D25F9F6-AC6B-4C90-977F-9263F530C23F}"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A8C7262-4F33-451D-89A0-806DE963305A}"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9499555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510A76BE-B019-413F-814A-2EACEC5DFEED}"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3"/>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4"/>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67698798-96D0-45EB-BE1A-4E65469A4E8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199330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1F2A19F2-756D-4060-B48C-20B44721E087}"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D3A34BA1-5F49-4257-95F4-A0257DB014FF}"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147794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E4F32D8D-EC82-4DE3-92EF-6EF9D6C414D2}"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16DF0EA7-155C-4439-9B45-39A0ABA12112}"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737481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pPr lvl="0"/>
            <a:endParaRPr lang="en-US" noProof="0"/>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D0DC2CDB-F75C-401F-9F9D-37167C191CEB}"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C804264D-05BA-48D2-89BD-05937F5CB200}"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71671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66A27268-18C4-4E4E-8E9D-84BAD5F9FC82}"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8691ACA5-AEA3-4AEC-BE5A-87D6129FD16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8003102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4" name="Straight Connector 3"/>
          <p:cNvCxnSpPr/>
          <p:nvPr userDrawn="1"/>
        </p:nvCxnSpPr>
        <p:spPr>
          <a:xfrm>
            <a:off x="6858000" y="304800"/>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93B1DAF-BDD5-4305-AFDB-265DACBB508A}"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5"/>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F121CD02-54E4-4067-9F22-46B1E677E79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921981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98425" y="6356350"/>
            <a:ext cx="1108075" cy="300038"/>
          </a:xfrm>
          <a:prstGeom prst="rect">
            <a:avLst/>
          </a:prstGeom>
          <a:noFill/>
        </p:spPr>
        <p:txBody>
          <a:bodyPr wrap="none">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7E6E6">
                    <a:lumMod val="90000"/>
                  </a:srgbClr>
                </a:solidFill>
                <a:effectLst/>
                <a:uLnTx/>
                <a:uFillTx/>
                <a:latin typeface="Calibri"/>
                <a:ea typeface="+mn-ea"/>
                <a:cs typeface="+mn-cs"/>
              </a:rPr>
              <a:t>EARLY DRAFT</a:t>
            </a:r>
          </a:p>
        </p:txBody>
      </p:sp>
      <p:sp>
        <p:nvSpPr>
          <p:cNvPr id="5" name="TextBox 4"/>
          <p:cNvSpPr txBox="1"/>
          <p:nvPr userDrawn="1"/>
        </p:nvSpPr>
        <p:spPr>
          <a:xfrm>
            <a:off x="7985125" y="6356350"/>
            <a:ext cx="1108075" cy="300038"/>
          </a:xfrm>
          <a:prstGeom prst="rect">
            <a:avLst/>
          </a:prstGeom>
          <a:noFill/>
        </p:spPr>
        <p:txBody>
          <a:bodyPr wrap="none">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7E6E6">
                    <a:lumMod val="90000"/>
                  </a:srgbClr>
                </a:solidFill>
                <a:effectLst/>
                <a:uLnTx/>
                <a:uFillTx/>
                <a:latin typeface="Calibri"/>
                <a:ea typeface="+mn-ea"/>
                <a:cs typeface="+mn-cs"/>
              </a:rPr>
              <a:t>EARLY DRAFT</a:t>
            </a: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6" name="Date Placeholder 8"/>
          <p:cNvSpPr>
            <a:spLocks noGrp="1"/>
          </p:cNvSpPr>
          <p:nvPr>
            <p:ph type="dt" sz="half" idx="10"/>
          </p:nvPr>
        </p:nvSpPr>
        <p:spPr/>
        <p:txBody>
          <a:bodyPr/>
          <a:lstStyle>
            <a:lvl1pPr>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C6913EA2-C04E-468D-BE1D-11D960D6D909}"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Footer Placeholder 9"/>
          <p:cNvSpPr>
            <a:spLocks noGrp="1"/>
          </p:cNvSpPr>
          <p:nvPr>
            <p:ph type="ftr" sz="quarter" idx="11"/>
          </p:nvPr>
        </p:nvSpPr>
        <p:spPr/>
        <p:txBody>
          <a:bodyPr/>
          <a:lstStyle>
            <a:lvl1pPr>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lide Number Placeholder 10"/>
          <p:cNvSpPr>
            <a:spLocks noGrp="1"/>
          </p:cNvSpPr>
          <p:nvPr>
            <p:ph type="sldNum" sz="quarter" idx="12"/>
          </p:nvPr>
        </p:nvSpPr>
        <p:spPr/>
        <p:txBody>
          <a:bodyPr/>
          <a:lstStyle>
            <a:lvl1pPr>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EDD936B3-B1C9-4B37-A689-5BD132A5C9A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26360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E8FA5870-7E82-4216-86CF-DBFB68C3C5DE}"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9839B2CB-54B7-4677-8C66-4829FA73FF13}"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018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181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A6BD1CC-E4C5-4E46-A818-64B9D29C0F68}"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C15274C-1D2C-46AD-9028-D52237A21CB0}"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95821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D3BF57D-4027-4568-96D8-510FEE7C6232}"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072EEAE6-6328-4B0C-8500-A73DEFAE33F4}"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86836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9FFA5BE6-3EB0-42F5-9FC0-97C63BD62B74}"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1D676AA7-FC98-45D8-AE17-AEAD485AB9D2}"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24114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8BB8737F-A930-4D1D-A8BA-6141BBFC9898}"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55A5D97-824B-4A5A-BB3F-83E1545533DB}"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58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E7E42282-DE31-460A-B7E3-92A1E820EE0E}"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79817BDF-7B42-432E-B3DB-F206FFB67B48}"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6753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5D85493D-DF18-4961-B607-D19ABC091E99}"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8FB1D1C0-6121-4F19-A0BD-57A75FC947A8}"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42879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D4689B5C-2C05-42DF-94E8-F98016D4E327}"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54217D2A-DFD4-45F9-A533-66BDE19E0FF8}"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68734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5DC7FB95-3175-4CEC-BC11-5327A1E2BFF9}"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096C68E5-3336-4667-8AF4-0535B9349F8F}"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33943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7B4E03AF-C90C-4B25-B53E-F428E8D8C107}"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7987FE0C-5197-4634-A448-9F98C39A93B0}"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06231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1796">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FDE48574-8950-427B-A06B-E6F930933E04}"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lvl1pPr defTabSz="911796">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lvl1pPr defTabSz="911796">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B0270ECF-7EC7-4F37-A6BA-E9DC69DBD40B}"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340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71849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33043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1381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18739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35719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13289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15744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10937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61260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00611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76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83249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52863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FDBC550F-E15B-4561-BFE1-0EF767AF2D8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67789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A5EB00EF-E2B3-4B8B-9C5B-56B7DD668A5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217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71F7DF98-DB47-4897-BCFC-424834EF893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68868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76AF063F-11FA-4749-877E-7D02A58568B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4885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B1006DA1-C2F3-4627-B8E9-959EDFF0C28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510857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9869E09D-30D2-4CB7-957C-04B0406ADF8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83129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F934BD9C-C822-4084-B794-438F5FE0E5D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9639306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44A7B873-6D8E-4103-85E8-87E0379EC40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5947974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0692BF27-25E9-4801-97DB-85D33940A7F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1621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t>9/30/2015</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277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476079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483DC2CA-26A8-41D2-A612-611126FB096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7360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1796" rtl="0" eaLnBrk="1" fontAlgn="auto" latinLnBrk="0" hangingPunct="1">
              <a:lnSpc>
                <a:spcPct val="100000"/>
              </a:lnSpc>
              <a:spcBef>
                <a:spcPts val="0"/>
              </a:spcBef>
              <a:spcAft>
                <a:spcPts val="0"/>
              </a:spcAft>
              <a:buClrTx/>
              <a:buSzTx/>
              <a:buFontTx/>
              <a:buNone/>
              <a:tabLst/>
              <a:defRPr/>
            </a:pPr>
            <a:fld id="{206F4210-2517-49B1-B39A-F45761F48C6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075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8725090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9/30/2015</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97381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3743562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79429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43757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343873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8075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3909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1037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t>9/30/2015</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8955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12993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4904074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9/30/2015</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27094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11834416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201932" y="1643063"/>
            <a:ext cx="7394337" cy="2697988"/>
          </a:xfrm>
          <a:noFill/>
        </p:spPr>
        <p:txBody>
          <a:bodyPr tIns="78456" bIns="78456" anchor="t" anchorCtr="0"/>
          <a:lstStyle>
            <a:lvl1pPr>
              <a:defRPr sz="3874" spc="-54" baseline="0">
                <a:solidFill>
                  <a:schemeClr val="tx1"/>
                </a:solidFill>
              </a:defRPr>
            </a:lvl1pPr>
          </a:lstStyle>
          <a:p>
            <a:endParaRPr lang="en-US" dirty="0"/>
          </a:p>
        </p:txBody>
      </p:sp>
      <p:sp>
        <p:nvSpPr>
          <p:cNvPr id="12" name="Text Placeholder 4"/>
          <p:cNvSpPr>
            <a:spLocks noGrp="1"/>
          </p:cNvSpPr>
          <p:nvPr>
            <p:ph type="body" sz="quarter" idx="12" hasCustomPrompt="1"/>
          </p:nvPr>
        </p:nvSpPr>
        <p:spPr>
          <a:xfrm>
            <a:off x="201931" y="4333980"/>
            <a:ext cx="7395505" cy="1793881"/>
          </a:xfrm>
          <a:noFill/>
        </p:spPr>
        <p:txBody>
          <a:bodyPr lIns="156911" tIns="125529" rIns="156911" bIns="125529">
            <a:noAutofit/>
          </a:bodyPr>
          <a:lstStyle>
            <a:lvl1pPr marL="0" indent="0">
              <a:spcBef>
                <a:spcPts val="0"/>
              </a:spcBef>
              <a:buNone/>
              <a:defRPr sz="1937" spc="0" baseline="0">
                <a:solidFill>
                  <a:schemeClr val="tx1"/>
                </a:solidFill>
                <a:latin typeface="+mj-lt"/>
              </a:defRPr>
            </a:lvl1pPr>
          </a:lstStyle>
          <a:p>
            <a:pPr lvl="0"/>
            <a:r>
              <a:rPr lang="en-US" dirty="0" smtClean="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797" t="10161" r="-2797" b="-10161"/>
          <a:stretch/>
        </p:blipFill>
        <p:spPr>
          <a:xfrm>
            <a:off x="0" y="2"/>
            <a:ext cx="4540182" cy="1749389"/>
          </a:xfrm>
          <a:prstGeom prst="rect">
            <a:avLst/>
          </a:prstGeom>
        </p:spPr>
      </p:pic>
    </p:spTree>
    <p:extLst>
      <p:ext uri="{BB962C8B-B14F-4D97-AF65-F5344CB8AC3E}">
        <p14:creationId xmlns:p14="http://schemas.microsoft.com/office/powerpoint/2010/main" val="2717099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668" y="1797845"/>
            <a:ext cx="8466667" cy="3262313"/>
          </a:xfrm>
          <a:prstGeom prst="rect">
            <a:avLst/>
          </a:prstGeom>
        </p:spPr>
      </p:pic>
    </p:spTree>
    <p:extLst>
      <p:ext uri="{BB962C8B-B14F-4D97-AF65-F5344CB8AC3E}">
        <p14:creationId xmlns:p14="http://schemas.microsoft.com/office/powerpoint/2010/main" val="29380222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186356"/>
            <a:ext cx="7394337" cy="2697988"/>
          </a:xfrm>
          <a:noFill/>
        </p:spPr>
        <p:txBody>
          <a:bodyPr tIns="78456" bIns="78456" anchor="t" anchorCtr="0"/>
          <a:lstStyle>
            <a:lvl1pPr>
              <a:defRPr sz="3874" spc="-54"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3877273"/>
            <a:ext cx="7395505" cy="1793881"/>
          </a:xfrm>
          <a:noFill/>
        </p:spPr>
        <p:txBody>
          <a:bodyPr lIns="156911" tIns="125529" rIns="156911" bIns="125529">
            <a:noAutofit/>
          </a:bodyPr>
          <a:lstStyle>
            <a:lvl1pPr marL="0" indent="0">
              <a:spcBef>
                <a:spcPts val="0"/>
              </a:spcBef>
              <a:buNone/>
              <a:defRPr sz="1937"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390057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186356"/>
            <a:ext cx="7394337" cy="2697988"/>
          </a:xfrm>
          <a:noFill/>
        </p:spPr>
        <p:txBody>
          <a:bodyPr tIns="78456" bIns="78456" anchor="t" anchorCtr="0"/>
          <a:lstStyle>
            <a:lvl1pPr>
              <a:defRPr sz="3874" spc="-54" baseline="0">
                <a:solidFill>
                  <a:schemeClr val="tx1"/>
                </a:solidFill>
              </a:defRPr>
            </a:lvl1pPr>
          </a:lstStyle>
          <a:p>
            <a:r>
              <a:rPr lang="en-US" dirty="0" smtClean="0"/>
              <a:t>Video title</a:t>
            </a:r>
            <a:endParaRPr lang="en-US" dirty="0"/>
          </a:p>
        </p:txBody>
      </p:sp>
    </p:spTree>
    <p:extLst>
      <p:ext uri="{BB962C8B-B14F-4D97-AF65-F5344CB8AC3E}">
        <p14:creationId xmlns:p14="http://schemas.microsoft.com/office/powerpoint/2010/main" val="179182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4"/>
            <a:ext cx="8740143" cy="1796217"/>
          </a:xfrm>
          <a:noFill/>
        </p:spPr>
        <p:txBody>
          <a:bodyPr tIns="78456" bIns="78456" anchor="t" anchorCtr="0"/>
          <a:lstStyle>
            <a:lvl1pPr>
              <a:defRPr sz="4749" spc="-54"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1323162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3" cy="1129992"/>
          </a:xfrm>
        </p:spPr>
        <p:txBody>
          <a:bodyPr/>
          <a:lstStyle>
            <a:lvl1pPr marL="0" indent="0">
              <a:buNone/>
              <a:defRPr>
                <a:gradFill>
                  <a:gsLst>
                    <a:gs pos="1250">
                      <a:schemeClr val="tx2"/>
                    </a:gs>
                    <a:gs pos="99000">
                      <a:schemeClr val="tx2"/>
                    </a:gs>
                  </a:gsLst>
                  <a:lin ang="5400000" scaled="0"/>
                </a:gradFill>
              </a:defRPr>
            </a:lvl1pPr>
            <a:lvl2pPr marL="0" indent="0">
              <a:buFontTx/>
              <a:buNone/>
              <a:defRPr sz="1063"/>
            </a:lvl2pPr>
            <a:lvl3pPr marL="122572" indent="0">
              <a:buNone/>
              <a:defRPr sz="1063"/>
            </a:lvl3pPr>
            <a:lvl4pPr marL="245142" indent="0">
              <a:buNone/>
              <a:defRPr sz="938"/>
            </a:lvl4pPr>
            <a:lvl5pPr marL="367713" indent="0">
              <a:buNone/>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9"/>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0" name="TextBox 19"/>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pic>
        <p:nvPicPr>
          <p:cNvPr id="2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31098" y="6197918"/>
            <a:ext cx="2212903" cy="6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userDrawn="1"/>
        </p:nvGrpSpPr>
        <p:grpSpPr>
          <a:xfrm>
            <a:off x="56084" y="6271408"/>
            <a:ext cx="1975959" cy="504601"/>
            <a:chOff x="67299" y="6689496"/>
            <a:chExt cx="2371151" cy="538240"/>
          </a:xfrm>
        </p:grpSpPr>
        <p:sp>
          <p:nvSpPr>
            <p:cNvPr id="18" name="TextBox 17"/>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944045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t>9/30/2015</a:t>
            </a:fld>
            <a:endParaRPr lang="en-US"/>
          </a:p>
        </p:txBody>
      </p:sp>
      <p:sp>
        <p:nvSpPr>
          <p:cNvPr id="8" name="Footer Placeholder 7"/>
          <p:cNvSpPr>
            <a:spLocks noGrp="1"/>
          </p:cNvSpPr>
          <p:nvPr>
            <p:ph type="ftr" sz="quarter" idx="11"/>
          </p:nvPr>
        </p:nvSpPr>
        <p:spPr/>
        <p:txBody>
          <a:bodyPr/>
          <a:lstStyle/>
          <a:p>
            <a:r>
              <a:rPr lang="en-US" smtClean="0"/>
              <a:t>Dong Yu</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56973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3" cy="1129992"/>
          </a:xfrm>
        </p:spPr>
        <p:txBody>
          <a:bodyPr/>
          <a:lstStyle>
            <a:lvl1pPr marL="0" indent="0">
              <a:buNone/>
              <a:defRPr>
                <a:gradFill>
                  <a:gsLst>
                    <a:gs pos="1250">
                      <a:schemeClr val="tx1"/>
                    </a:gs>
                    <a:gs pos="99000">
                      <a:schemeClr val="tx1"/>
                    </a:gs>
                  </a:gsLst>
                  <a:lin ang="5400000" scaled="0"/>
                </a:gradFill>
              </a:defRPr>
            </a:lvl1pPr>
            <a:lvl2pPr marL="0" indent="0">
              <a:buFontTx/>
              <a:buNone/>
              <a:defRPr sz="1063"/>
            </a:lvl2pPr>
            <a:lvl3pPr marL="122572" indent="0">
              <a:buNone/>
              <a:defRPr sz="1063"/>
            </a:lvl3pPr>
            <a:lvl4pPr marL="245142" indent="0">
              <a:buNone/>
              <a:defRPr sz="938"/>
            </a:lvl4pPr>
            <a:lvl5pPr marL="367713" indent="0">
              <a:buNone/>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9"/>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0" name="TextBox 19"/>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2" name="Group 11"/>
          <p:cNvGrpSpPr/>
          <p:nvPr userDrawn="1"/>
        </p:nvGrpSpPr>
        <p:grpSpPr>
          <a:xfrm>
            <a:off x="56084" y="6271408"/>
            <a:ext cx="1975959" cy="504601"/>
            <a:chOff x="67299" y="6689496"/>
            <a:chExt cx="2371151" cy="538240"/>
          </a:xfrm>
        </p:grpSpPr>
        <p:sp>
          <p:nvSpPr>
            <p:cNvPr id="13" name="TextBox 12"/>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31098" y="6197918"/>
            <a:ext cx="2212903" cy="6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029747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1930" y="1190735"/>
            <a:ext cx="8740143" cy="1256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9"/>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1" name="TextBox 20"/>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2" name="Group 11"/>
          <p:cNvGrpSpPr/>
          <p:nvPr userDrawn="1"/>
        </p:nvGrpSpPr>
        <p:grpSpPr>
          <a:xfrm>
            <a:off x="56084" y="6271408"/>
            <a:ext cx="1975959" cy="504601"/>
            <a:chOff x="67299" y="6689496"/>
            <a:chExt cx="2371151" cy="538240"/>
          </a:xfrm>
        </p:grpSpPr>
        <p:sp>
          <p:nvSpPr>
            <p:cNvPr id="13" name="TextBox 12"/>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 name="Picture 15"/>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401057232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3" cy="12569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595669"/>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3" name="TextBox 22"/>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4" name="Group 13"/>
          <p:cNvGrpSpPr/>
          <p:nvPr userDrawn="1"/>
        </p:nvGrpSpPr>
        <p:grpSpPr>
          <a:xfrm>
            <a:off x="56084" y="6271408"/>
            <a:ext cx="1975959" cy="504601"/>
            <a:chOff x="67299" y="6689496"/>
            <a:chExt cx="2371151" cy="538240"/>
          </a:xfrm>
        </p:grpSpPr>
        <p:sp>
          <p:nvSpPr>
            <p:cNvPr id="15" name="TextBox 14"/>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 name="Picture 1"/>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26902723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8"/>
            <a:ext cx="4033911" cy="1104088"/>
          </a:xfrm>
        </p:spPr>
        <p:txBody>
          <a:bodyPr wrap="square">
            <a:spAutoFit/>
          </a:bodyPr>
          <a:lstStyle>
            <a:lvl1pPr marL="0" indent="0">
              <a:spcBef>
                <a:spcPts val="656"/>
              </a:spcBef>
              <a:buClr>
                <a:schemeClr val="tx1"/>
              </a:buClr>
              <a:buFont typeface="Wingdings" pitchFamily="2" charset="2"/>
              <a:buNone/>
              <a:defRPr sz="1937">
                <a:gradFill>
                  <a:gsLst>
                    <a:gs pos="1250">
                      <a:schemeClr val="tx2"/>
                    </a:gs>
                    <a:gs pos="99000">
                      <a:schemeClr val="tx2"/>
                    </a:gs>
                  </a:gsLst>
                  <a:lin ang="5400000" scaled="0"/>
                </a:gradFill>
              </a:defRPr>
            </a:lvl1pPr>
            <a:lvl2pPr marL="0" indent="0">
              <a:buNone/>
              <a:defRPr sz="1063"/>
            </a:lvl2pPr>
            <a:lvl3pPr marL="124274" indent="0">
              <a:buNone/>
              <a:tabLst/>
              <a:defRPr sz="1063"/>
            </a:lvl3pPr>
            <a:lvl4pPr marL="246844" indent="0">
              <a:buNone/>
              <a:defRPr sz="938"/>
            </a:lvl4pPr>
            <a:lvl5pPr marL="367713" indent="0">
              <a:buNone/>
              <a:tabLst/>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8"/>
            <a:ext cx="4033911" cy="1104088"/>
          </a:xfrm>
        </p:spPr>
        <p:txBody>
          <a:bodyPr wrap="square">
            <a:spAutoFit/>
          </a:bodyPr>
          <a:lstStyle>
            <a:lvl1pPr marL="0" indent="0">
              <a:spcBef>
                <a:spcPts val="656"/>
              </a:spcBef>
              <a:buClr>
                <a:schemeClr val="tx1"/>
              </a:buClr>
              <a:buFont typeface="Wingdings" pitchFamily="2" charset="2"/>
              <a:buNone/>
              <a:defRPr sz="1937">
                <a:gradFill>
                  <a:gsLst>
                    <a:gs pos="1250">
                      <a:schemeClr val="tx2"/>
                    </a:gs>
                    <a:gs pos="99000">
                      <a:schemeClr val="tx2"/>
                    </a:gs>
                  </a:gsLst>
                  <a:lin ang="5400000" scaled="0"/>
                </a:gradFill>
              </a:defRPr>
            </a:lvl1pPr>
            <a:lvl2pPr marL="0" indent="0">
              <a:buNone/>
              <a:defRPr sz="1063"/>
            </a:lvl2pPr>
            <a:lvl3pPr marL="124274" indent="0">
              <a:buNone/>
              <a:tabLst/>
              <a:defRPr sz="1063"/>
            </a:lvl3pPr>
            <a:lvl4pPr marL="246844" indent="0">
              <a:buNone/>
              <a:defRPr sz="938"/>
            </a:lvl4pPr>
            <a:lvl5pPr marL="367713" indent="0">
              <a:buNone/>
              <a:tabLst/>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9"/>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4" name="TextBox 23"/>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4" name="Group 13"/>
          <p:cNvGrpSpPr/>
          <p:nvPr userDrawn="1"/>
        </p:nvGrpSpPr>
        <p:grpSpPr>
          <a:xfrm>
            <a:off x="56084" y="6271408"/>
            <a:ext cx="1975959" cy="504601"/>
            <a:chOff x="67299" y="6689496"/>
            <a:chExt cx="2371151" cy="538240"/>
          </a:xfrm>
        </p:grpSpPr>
        <p:sp>
          <p:nvSpPr>
            <p:cNvPr id="15" name="TextBox 14"/>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7"/>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43720346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8"/>
            <a:ext cx="4033911" cy="1104088"/>
          </a:xfrm>
        </p:spPr>
        <p:txBody>
          <a:bodyPr wrap="square">
            <a:spAutoFit/>
          </a:bodyPr>
          <a:lstStyle>
            <a:lvl1pPr marL="0" indent="0">
              <a:spcBef>
                <a:spcPts val="656"/>
              </a:spcBef>
              <a:buClr>
                <a:schemeClr val="tx1"/>
              </a:buClr>
              <a:buFont typeface="Wingdings" pitchFamily="2" charset="2"/>
              <a:buNone/>
              <a:defRPr sz="1937"/>
            </a:lvl1pPr>
            <a:lvl2pPr marL="0" indent="0">
              <a:buNone/>
              <a:defRPr sz="1063"/>
            </a:lvl2pPr>
            <a:lvl3pPr marL="124274" indent="0">
              <a:buNone/>
              <a:tabLst/>
              <a:defRPr sz="1063"/>
            </a:lvl3pPr>
            <a:lvl4pPr marL="246844" indent="0">
              <a:buNone/>
              <a:defRPr sz="938"/>
            </a:lvl4pPr>
            <a:lvl5pPr marL="367713" indent="0">
              <a:buNone/>
              <a:tabLst/>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104088"/>
          </a:xfrm>
        </p:spPr>
        <p:txBody>
          <a:bodyPr wrap="square">
            <a:spAutoFit/>
          </a:bodyPr>
          <a:lstStyle>
            <a:lvl1pPr marL="0" indent="0">
              <a:spcBef>
                <a:spcPts val="656"/>
              </a:spcBef>
              <a:buClr>
                <a:schemeClr val="tx1"/>
              </a:buClr>
              <a:buFont typeface="Wingdings" pitchFamily="2" charset="2"/>
              <a:buNone/>
              <a:defRPr sz="1937"/>
            </a:lvl1pPr>
            <a:lvl2pPr marL="0" indent="0">
              <a:buNone/>
              <a:defRPr sz="1063"/>
            </a:lvl2pPr>
            <a:lvl3pPr marL="124274" indent="0">
              <a:buNone/>
              <a:tabLst/>
              <a:defRPr sz="1063"/>
            </a:lvl3pPr>
            <a:lvl4pPr marL="246844" indent="0">
              <a:buNone/>
              <a:defRPr sz="938"/>
            </a:lvl4pPr>
            <a:lvl5pPr marL="367713" indent="0">
              <a:buNone/>
              <a:tabLst/>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9"/>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4" name="TextBox 23"/>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4" name="Group 13"/>
          <p:cNvGrpSpPr/>
          <p:nvPr userDrawn="1"/>
        </p:nvGrpSpPr>
        <p:grpSpPr>
          <a:xfrm>
            <a:off x="56084" y="6271408"/>
            <a:ext cx="1975959" cy="504601"/>
            <a:chOff x="67299" y="6689496"/>
            <a:chExt cx="2371151" cy="538240"/>
          </a:xfrm>
        </p:grpSpPr>
        <p:sp>
          <p:nvSpPr>
            <p:cNvPr id="15" name="TextBox 14"/>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7"/>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22637068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8"/>
            <a:ext cx="4033911" cy="1231046"/>
          </a:xfrm>
        </p:spPr>
        <p:txBody>
          <a:bodyPr wrap="square">
            <a:spAutoFit/>
          </a:bodyPr>
          <a:lstStyle>
            <a:lvl1pPr marL="154064" indent="-154064">
              <a:spcBef>
                <a:spcPts val="656"/>
              </a:spcBef>
              <a:buClr>
                <a:schemeClr val="tx2"/>
              </a:buClr>
              <a:buFont typeface="Arial" pitchFamily="34" charset="0"/>
              <a:buChar char="•"/>
              <a:defRPr sz="1937">
                <a:gradFill>
                  <a:gsLst>
                    <a:gs pos="1250">
                      <a:schemeClr val="tx2"/>
                    </a:gs>
                    <a:gs pos="99000">
                      <a:schemeClr val="tx2"/>
                    </a:gs>
                  </a:gsLst>
                  <a:lin ang="5400000" scaled="0"/>
                </a:gradFill>
              </a:defRPr>
            </a:lvl1pPr>
            <a:lvl2pPr marL="284800" indent="-125034">
              <a:defRPr sz="1313"/>
            </a:lvl2pPr>
            <a:lvl3pPr marL="375104" indent="-90303">
              <a:tabLst/>
              <a:defRPr sz="1313"/>
            </a:lvl3pPr>
            <a:lvl4pPr marL="472352" indent="-97249">
              <a:defRPr/>
            </a:lvl4pPr>
            <a:lvl5pPr marL="562655" indent="-9030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8"/>
            <a:ext cx="4033911" cy="1231046"/>
          </a:xfrm>
        </p:spPr>
        <p:txBody>
          <a:bodyPr wrap="square">
            <a:spAutoFit/>
          </a:bodyPr>
          <a:lstStyle>
            <a:lvl1pPr marL="154064" indent="-154064">
              <a:spcBef>
                <a:spcPts val="656"/>
              </a:spcBef>
              <a:buClr>
                <a:schemeClr val="tx2"/>
              </a:buClr>
              <a:buFont typeface="Arial" pitchFamily="34" charset="0"/>
              <a:buChar char="•"/>
              <a:defRPr sz="1937">
                <a:gradFill>
                  <a:gsLst>
                    <a:gs pos="1250">
                      <a:schemeClr val="tx2"/>
                    </a:gs>
                    <a:gs pos="99000">
                      <a:schemeClr val="tx2"/>
                    </a:gs>
                  </a:gsLst>
                  <a:lin ang="5400000" scaled="0"/>
                </a:gradFill>
              </a:defRPr>
            </a:lvl1pPr>
            <a:lvl2pPr marL="284800" indent="-125034">
              <a:defRPr sz="1313"/>
            </a:lvl2pPr>
            <a:lvl3pPr marL="375104" indent="-90303">
              <a:tabLst/>
              <a:defRPr sz="1313"/>
            </a:lvl3pPr>
            <a:lvl4pPr marL="472352" indent="-97249">
              <a:defRPr/>
            </a:lvl4pPr>
            <a:lvl5pPr marL="562655" indent="-9030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9"/>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3" name="TextBox 22"/>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4" name="Group 13"/>
          <p:cNvGrpSpPr/>
          <p:nvPr userDrawn="1"/>
        </p:nvGrpSpPr>
        <p:grpSpPr>
          <a:xfrm>
            <a:off x="56084" y="6271408"/>
            <a:ext cx="1975959" cy="504601"/>
            <a:chOff x="67299" y="6689496"/>
            <a:chExt cx="2371151" cy="538240"/>
          </a:xfrm>
        </p:grpSpPr>
        <p:sp>
          <p:nvSpPr>
            <p:cNvPr id="15" name="TextBox 14"/>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7"/>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30334739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595669"/>
            <a:ext cx="9144000" cy="126233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17" name="TextBox 16"/>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2" name="Group 11"/>
          <p:cNvGrpSpPr/>
          <p:nvPr userDrawn="1"/>
        </p:nvGrpSpPr>
        <p:grpSpPr>
          <a:xfrm>
            <a:off x="56084" y="6271408"/>
            <a:ext cx="1975959" cy="504601"/>
            <a:chOff x="67299" y="6689496"/>
            <a:chExt cx="2371151" cy="538240"/>
          </a:xfrm>
        </p:grpSpPr>
        <p:sp>
          <p:nvSpPr>
            <p:cNvPr id="13" name="TextBox 12"/>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Picture 13"/>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3955954467"/>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p:cNvGrpSpPr/>
          <p:nvPr userDrawn="1"/>
        </p:nvGrpSpPr>
        <p:grpSpPr>
          <a:xfrm>
            <a:off x="0" y="5595669"/>
            <a:ext cx="9144000" cy="1262333"/>
            <a:chOff x="0" y="5890113"/>
            <a:chExt cx="12436475" cy="1104412"/>
          </a:xfrm>
        </p:grpSpPr>
        <p:sp>
          <p:nvSpPr>
            <p:cNvPr id="7" name="Rectangle 6"/>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15" name="TextBox 14"/>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1" name="Group 10"/>
          <p:cNvGrpSpPr/>
          <p:nvPr userDrawn="1"/>
        </p:nvGrpSpPr>
        <p:grpSpPr>
          <a:xfrm>
            <a:off x="56084" y="6271408"/>
            <a:ext cx="1975959" cy="504601"/>
            <a:chOff x="67299" y="6689496"/>
            <a:chExt cx="2371151" cy="538240"/>
          </a:xfrm>
        </p:grpSpPr>
        <p:sp>
          <p:nvSpPr>
            <p:cNvPr id="12" name="TextBox 11"/>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 name="Picture 12"/>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26048666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44927" y="6307414"/>
            <a:ext cx="1809759" cy="392389"/>
          </a:xfrm>
          <a:prstGeom prst="rect">
            <a:avLst/>
          </a:prstGeom>
          <a:noFill/>
        </p:spPr>
        <p:txBody>
          <a:bodyPr wrap="none" lIns="114284" tIns="91427" rIns="114284" bIns="91427" rtlCol="0">
            <a:spAutoFit/>
          </a:bodyPr>
          <a:lstStyle/>
          <a:p>
            <a:pPr defTabSz="500118">
              <a:lnSpc>
                <a:spcPct val="90000"/>
              </a:lnSpc>
              <a:spcAft>
                <a:spcPts val="375"/>
              </a:spcAft>
            </a:pPr>
            <a:r>
              <a:rPr lang="en-US" sz="1500" dirty="0" smtClean="0">
                <a:solidFill>
                  <a:srgbClr val="FFFFFF"/>
                </a:solidFill>
              </a:rPr>
              <a:t>Microsoft </a:t>
            </a:r>
            <a:r>
              <a:rPr lang="en-US" sz="1500" dirty="0" smtClean="0">
                <a:solidFill>
                  <a:srgbClr val="FFFFFF"/>
                </a:solidFill>
                <a:latin typeface="Segoe UI Light"/>
              </a:rPr>
              <a:t>Research</a:t>
            </a: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439" y="6277571"/>
            <a:ext cx="444500" cy="50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4825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4529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t>9/30/2015</a:t>
            </a:fld>
            <a:endParaRPr lang="en-US"/>
          </a:p>
        </p:txBody>
      </p:sp>
      <p:sp>
        <p:nvSpPr>
          <p:cNvPr id="4" name="Footer Placeholder 3"/>
          <p:cNvSpPr>
            <a:spLocks noGrp="1"/>
          </p:cNvSpPr>
          <p:nvPr>
            <p:ph type="ftr" sz="quarter" idx="11"/>
          </p:nvPr>
        </p:nvSpPr>
        <p:spPr/>
        <p:txBody>
          <a:bodyPr/>
          <a:lstStyle/>
          <a:p>
            <a:r>
              <a:rPr lang="en-US" smtClean="0"/>
              <a:t>Dong Yu</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80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9577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6880" y="3571875"/>
            <a:ext cx="453819" cy="514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3"/>
          <p:cNvSpPr txBox="1">
            <a:spLocks noChangeArrowheads="1"/>
          </p:cNvSpPr>
          <p:nvPr userDrawn="1"/>
        </p:nvSpPr>
        <p:spPr bwMode="blackWhite">
          <a:xfrm>
            <a:off x="200763" y="5960377"/>
            <a:ext cx="8068991" cy="331546"/>
          </a:xfrm>
          <a:prstGeom prst="rect">
            <a:avLst/>
          </a:prstGeom>
          <a:noFill/>
          <a:ln w="12700">
            <a:noFill/>
            <a:miter lim="800000"/>
            <a:headEnd type="none" w="sm" len="sm"/>
            <a:tailEnd type="none" w="sm" len="sm"/>
          </a:ln>
          <a:effectLst/>
        </p:spPr>
        <p:txBody>
          <a:bodyPr vert="horz" wrap="square" lIns="98055" tIns="78445" rIns="98055" bIns="78445" numCol="1" anchor="t" anchorCtr="0" compatLnSpc="1">
            <a:prstTxWarp prst="textNoShape">
              <a:avLst/>
            </a:prstTxWarp>
            <a:spAutoFit/>
          </a:bodyPr>
          <a:lstStyle/>
          <a:p>
            <a:pPr defTabSz="499876" eaLnBrk="0" hangingPunct="0"/>
            <a:r>
              <a:rPr lang="en-US" sz="375" dirty="0">
                <a:gradFill>
                  <a:gsLst>
                    <a:gs pos="0">
                      <a:srgbClr val="FFFFFF"/>
                    </a:gs>
                    <a:gs pos="100000">
                      <a:srgbClr val="FFFFFF"/>
                    </a:gs>
                  </a:gsLst>
                  <a:lin ang="5400000" scaled="0"/>
                </a:gradFill>
                <a:cs typeface="Segoe UI" pitchFamily="34" charset="0"/>
              </a:rPr>
              <a:t>© </a:t>
            </a:r>
            <a:r>
              <a:rPr lang="en-US" sz="375" dirty="0" smtClean="0">
                <a:gradFill>
                  <a:gsLst>
                    <a:gs pos="0">
                      <a:srgbClr val="FFFFFF"/>
                    </a:gs>
                    <a:gs pos="100000">
                      <a:srgbClr val="FFFFFF"/>
                    </a:gs>
                  </a:gsLst>
                  <a:lin ang="5400000" scaled="0"/>
                </a:gradFill>
                <a:cs typeface="Segoe UI" pitchFamily="34" charset="0"/>
              </a:rPr>
              <a:t>2014 </a:t>
            </a:r>
            <a:r>
              <a:rPr lang="en-US" sz="375"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499876" eaLnBrk="0" hangingPunct="0"/>
            <a:r>
              <a:rPr lang="en-US" sz="37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Box 4"/>
          <p:cNvSpPr txBox="1"/>
          <p:nvPr userDrawn="1"/>
        </p:nvSpPr>
        <p:spPr>
          <a:xfrm>
            <a:off x="912274" y="3641057"/>
            <a:ext cx="1809759" cy="392389"/>
          </a:xfrm>
          <a:prstGeom prst="rect">
            <a:avLst/>
          </a:prstGeom>
          <a:noFill/>
        </p:spPr>
        <p:txBody>
          <a:bodyPr wrap="none" lIns="114284" tIns="91427" rIns="114284" bIns="91427" rtlCol="0">
            <a:spAutoFit/>
          </a:bodyPr>
          <a:lstStyle/>
          <a:p>
            <a:pPr defTabSz="500118">
              <a:lnSpc>
                <a:spcPct val="90000"/>
              </a:lnSpc>
              <a:spcAft>
                <a:spcPts val="375"/>
              </a:spcAft>
            </a:pPr>
            <a:r>
              <a:rPr lang="en-US" sz="1500" dirty="0" smtClean="0">
                <a:solidFill>
                  <a:srgbClr val="FFFFFF"/>
                </a:solidFill>
              </a:rPr>
              <a:t>Microsoft </a:t>
            </a:r>
            <a:r>
              <a:rPr lang="en-US" sz="1500" dirty="0" smtClean="0">
                <a:solidFill>
                  <a:srgbClr val="FFFFFF"/>
                </a:solidFill>
                <a:latin typeface="Segoe UI Light"/>
              </a:rPr>
              <a:t>Research</a:t>
            </a:r>
          </a:p>
        </p:txBody>
      </p:sp>
    </p:spTree>
    <p:extLst>
      <p:ext uri="{BB962C8B-B14F-4D97-AF65-F5344CB8AC3E}">
        <p14:creationId xmlns:p14="http://schemas.microsoft.com/office/powerpoint/2010/main" val="134226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7"/>
            <a:ext cx="8740143" cy="1368519"/>
          </a:xfrm>
          <a:prstGeom prst="rect">
            <a:avLst/>
          </a:prstGeom>
        </p:spPr>
        <p:txBody>
          <a:bodyPr/>
          <a:lstStyle>
            <a:lvl1pPr marL="155767" indent="-155767">
              <a:buClr>
                <a:schemeClr val="tx1"/>
              </a:buClr>
              <a:buSzPct val="90000"/>
              <a:buFont typeface="Arial" pitchFamily="34" charset="0"/>
              <a:buChar char="•"/>
              <a:defRPr sz="193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06427" indent="-150661">
              <a:buClr>
                <a:schemeClr val="tx1"/>
              </a:buClr>
              <a:buSzPct val="90000"/>
              <a:buFont typeface="Arial" pitchFamily="34" charset="0"/>
              <a:buChar char="•"/>
              <a:defRPr sz="168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462195" indent="-1557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584765" indent="-122572">
              <a:buClr>
                <a:schemeClr val="tx1"/>
              </a:buClr>
              <a:buSzPct val="90000"/>
              <a:buFont typeface="Arial" pitchFamily="34" charset="0"/>
              <a:buChar char="•"/>
              <a:defRPr sz="131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707337" indent="-122572">
              <a:buClr>
                <a:schemeClr val="tx1"/>
              </a:buClr>
              <a:buSzPct val="90000"/>
              <a:buFont typeface="Arial" pitchFamily="34" charset="0"/>
              <a:buChar char="•"/>
              <a:defRPr sz="10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33382" tIns="66691" rIns="133382" bIns="66691" anchor="b" anchorCtr="0">
            <a:noAutofit/>
          </a:bodyPr>
          <a:lstStyle>
            <a:lvl1pPr algn="r">
              <a:buFont typeface="Arial" pitchFamily="34" charset="0"/>
              <a:buNone/>
              <a:defRPr sz="2000" spc="-2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60060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Cover Slide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9448" y="5538052"/>
            <a:ext cx="2376049" cy="1165518"/>
          </a:xfrm>
          <a:prstGeom prst="rect">
            <a:avLst/>
          </a:prstGeom>
        </p:spPr>
      </p:pic>
      <p:sp>
        <p:nvSpPr>
          <p:cNvPr id="7" name="Title 1"/>
          <p:cNvSpPr>
            <a:spLocks noGrp="1"/>
          </p:cNvSpPr>
          <p:nvPr>
            <p:ph type="title" hasCustomPrompt="1"/>
          </p:nvPr>
        </p:nvSpPr>
        <p:spPr>
          <a:xfrm>
            <a:off x="201978" y="3881554"/>
            <a:ext cx="6050820" cy="1793104"/>
          </a:xfrm>
          <a:noFill/>
        </p:spPr>
        <p:txBody>
          <a:bodyPr lIns="125529" tIns="78456" rIns="125529" bIns="78456" anchor="t" anchorCtr="0"/>
          <a:lstStyle>
            <a:lvl1pPr>
              <a:defRPr sz="3188" spc="-54"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52439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3" cy="1129992"/>
          </a:xfrm>
        </p:spPr>
        <p:txBody>
          <a:bodyPr/>
          <a:lstStyle>
            <a:lvl1pPr marL="0" indent="0">
              <a:buNone/>
              <a:defRPr>
                <a:gradFill>
                  <a:gsLst>
                    <a:gs pos="1250">
                      <a:schemeClr val="tx2"/>
                    </a:gs>
                    <a:gs pos="99000">
                      <a:schemeClr val="tx2"/>
                    </a:gs>
                  </a:gsLst>
                  <a:lin ang="5400000" scaled="0"/>
                </a:gradFill>
              </a:defRPr>
            </a:lvl1pPr>
            <a:lvl2pPr marL="0" indent="0">
              <a:buFontTx/>
              <a:buNone/>
              <a:defRPr sz="1063"/>
            </a:lvl2pPr>
            <a:lvl3pPr marL="122572" indent="0">
              <a:buNone/>
              <a:defRPr sz="1063"/>
            </a:lvl3pPr>
            <a:lvl4pPr marL="245142" indent="0">
              <a:buNone/>
              <a:defRPr sz="938"/>
            </a:lvl4pPr>
            <a:lvl5pPr marL="367713" indent="0">
              <a:buNone/>
              <a:defRPr sz="93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9"/>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99973" fontAlgn="base">
                <a:lnSpc>
                  <a:spcPct val="90000"/>
                </a:lnSpc>
                <a:spcBef>
                  <a:spcPct val="0"/>
                </a:spcBef>
                <a:spcAft>
                  <a:spcPct val="0"/>
                </a:spcAft>
              </a:pPr>
              <a:endParaRPr lang="en-US" sz="131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500118"/>
              <a:endParaRPr lang="en-US" sz="938">
                <a:solidFill>
                  <a:srgbClr val="505050"/>
                </a:solidFill>
              </a:endParaRPr>
            </a:p>
          </p:txBody>
        </p:sp>
      </p:grpSp>
      <p:sp>
        <p:nvSpPr>
          <p:cNvPr id="20" name="TextBox 19"/>
          <p:cNvSpPr txBox="1"/>
          <p:nvPr userDrawn="1"/>
        </p:nvSpPr>
        <p:spPr>
          <a:xfrm>
            <a:off x="4255064" y="6286502"/>
            <a:ext cx="427970" cy="357764"/>
          </a:xfrm>
          <a:prstGeom prst="rect">
            <a:avLst/>
          </a:prstGeom>
          <a:noFill/>
        </p:spPr>
        <p:txBody>
          <a:bodyPr wrap="none" lIns="114284" tIns="91427" rIns="114284" bIns="91427" rtlCol="0">
            <a:spAutoFit/>
          </a:bodyPr>
          <a:lstStyle/>
          <a:p>
            <a:pPr defTabSz="500118">
              <a:lnSpc>
                <a:spcPct val="90000"/>
              </a:lnSpc>
              <a:spcAft>
                <a:spcPts val="375"/>
              </a:spcAft>
            </a:pPr>
            <a:fld id="{FCCF7D29-9B96-4F72-9127-CC17296C890C}" type="slidenum">
              <a:rPr lang="en-US" sz="1250" smtClean="0">
                <a:solidFill>
                  <a:srgbClr val="FFFFFF">
                    <a:lumMod val="85000"/>
                  </a:srgbClr>
                </a:solidFill>
              </a:rPr>
              <a:pPr defTabSz="500118">
                <a:lnSpc>
                  <a:spcPct val="90000"/>
                </a:lnSpc>
                <a:spcAft>
                  <a:spcPts val="375"/>
                </a:spcAft>
              </a:pPr>
              <a:t>‹#›</a:t>
            </a:fld>
            <a:endParaRPr lang="en-US" sz="1250" dirty="0" smtClean="0">
              <a:solidFill>
                <a:srgbClr val="FFFFFF">
                  <a:lumMod val="85000"/>
                </a:srgbClr>
              </a:solidFill>
            </a:endParaRPr>
          </a:p>
        </p:txBody>
      </p:sp>
      <p:grpSp>
        <p:nvGrpSpPr>
          <p:cNvPr id="12" name="Group 11"/>
          <p:cNvGrpSpPr/>
          <p:nvPr userDrawn="1"/>
        </p:nvGrpSpPr>
        <p:grpSpPr>
          <a:xfrm>
            <a:off x="56084" y="6271408"/>
            <a:ext cx="1975959" cy="504601"/>
            <a:chOff x="67299" y="6689496"/>
            <a:chExt cx="2371151" cy="538240"/>
          </a:xfrm>
        </p:grpSpPr>
        <p:sp>
          <p:nvSpPr>
            <p:cNvPr id="13" name="TextBox 12"/>
            <p:cNvSpPr txBox="1"/>
            <p:nvPr userDrawn="1"/>
          </p:nvSpPr>
          <p:spPr>
            <a:xfrm>
              <a:off x="420435" y="6727908"/>
              <a:ext cx="2018015" cy="499828"/>
            </a:xfrm>
            <a:prstGeom prst="rect">
              <a:avLst/>
            </a:prstGeom>
            <a:noFill/>
          </p:spPr>
          <p:txBody>
            <a:bodyPr wrap="none" lIns="182880" tIns="146304" rIns="182880" bIns="146304" rtlCol="0">
              <a:spAutoFit/>
            </a:bodyPr>
            <a:lstStyle/>
            <a:p>
              <a:pPr defTabSz="500118">
                <a:lnSpc>
                  <a:spcPct val="90000"/>
                </a:lnSpc>
                <a:spcAft>
                  <a:spcPts val="375"/>
                </a:spcAft>
              </a:pPr>
              <a:r>
                <a:rPr lang="en-US" sz="1250" dirty="0" smtClean="0">
                  <a:solidFill>
                    <a:srgbClr val="FFFFFF"/>
                  </a:solidFill>
                </a:rPr>
                <a:t>Microsoft </a:t>
              </a:r>
              <a:r>
                <a:rPr lang="en-US" sz="1250"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 name="Picture 15"/>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338660677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0763" y="5960377"/>
            <a:ext cx="8068991" cy="331546"/>
          </a:xfrm>
          <a:prstGeom prst="rect">
            <a:avLst/>
          </a:prstGeom>
          <a:noFill/>
          <a:ln w="12700">
            <a:noFill/>
            <a:miter lim="800000"/>
            <a:headEnd type="none" w="sm" len="sm"/>
            <a:tailEnd type="none" w="sm" len="sm"/>
          </a:ln>
          <a:effectLst/>
        </p:spPr>
        <p:txBody>
          <a:bodyPr vert="horz" wrap="square" lIns="98055" tIns="78445" rIns="98055" bIns="78445" numCol="1" anchor="t" anchorCtr="0" compatLnSpc="1">
            <a:prstTxWarp prst="textNoShape">
              <a:avLst/>
            </a:prstTxWarp>
            <a:spAutoFit/>
          </a:bodyPr>
          <a:lstStyle/>
          <a:p>
            <a:pPr defTabSz="499876" eaLnBrk="0" hangingPunct="0"/>
            <a:r>
              <a:rPr lang="en-US" sz="375" dirty="0">
                <a:gradFill>
                  <a:gsLst>
                    <a:gs pos="0">
                      <a:srgbClr val="FFFFFF"/>
                    </a:gs>
                    <a:gs pos="100000">
                      <a:srgbClr val="FFFFFF"/>
                    </a:gs>
                  </a:gsLst>
                  <a:lin ang="5400000" scaled="0"/>
                </a:gradFill>
                <a:cs typeface="Segoe UI" pitchFamily="34" charset="0"/>
              </a:rPr>
              <a:t>© </a:t>
            </a:r>
            <a:r>
              <a:rPr lang="en-US" sz="375" dirty="0" smtClean="0">
                <a:gradFill>
                  <a:gsLst>
                    <a:gs pos="0">
                      <a:srgbClr val="FFFFFF"/>
                    </a:gs>
                    <a:gs pos="100000">
                      <a:srgbClr val="FFFFFF"/>
                    </a:gs>
                  </a:gsLst>
                  <a:lin ang="5400000" scaled="0"/>
                </a:gradFill>
                <a:cs typeface="Segoe UI" pitchFamily="34" charset="0"/>
              </a:rPr>
              <a:t>2014 </a:t>
            </a:r>
            <a:r>
              <a:rPr lang="en-US" sz="375"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499876" eaLnBrk="0" hangingPunct="0"/>
            <a:r>
              <a:rPr lang="en-US" sz="37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5"/>
            <a:ext cx="2710348" cy="690695"/>
          </a:xfrm>
          <a:prstGeom prst="rect">
            <a:avLst/>
          </a:prstGeom>
        </p:spPr>
      </p:pic>
    </p:spTree>
    <p:extLst>
      <p:ext uri="{BB962C8B-B14F-4D97-AF65-F5344CB8AC3E}">
        <p14:creationId xmlns:p14="http://schemas.microsoft.com/office/powerpoint/2010/main" val="1022785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3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452627"/>
          </a:xfrm>
        </p:spPr>
        <p:txBody>
          <a:bodyPr/>
          <a:lstStyle>
            <a:lvl1pPr marL="0" indent="0" algn="ctr">
              <a:buNone/>
              <a:defRPr>
                <a:solidFill>
                  <a:schemeClr val="tx1">
                    <a:tint val="75000"/>
                  </a:schemeClr>
                </a:solidFill>
              </a:defRPr>
            </a:lvl1pPr>
            <a:lvl2pPr marL="303947" indent="0" algn="ctr">
              <a:buNone/>
              <a:defRPr>
                <a:solidFill>
                  <a:schemeClr val="tx1">
                    <a:tint val="75000"/>
                  </a:schemeClr>
                </a:solidFill>
              </a:defRPr>
            </a:lvl2pPr>
            <a:lvl3pPr marL="607890" indent="0" algn="ctr">
              <a:buNone/>
              <a:defRPr>
                <a:solidFill>
                  <a:schemeClr val="tx1">
                    <a:tint val="75000"/>
                  </a:schemeClr>
                </a:solidFill>
              </a:defRPr>
            </a:lvl3pPr>
            <a:lvl4pPr marL="911832" indent="0" algn="ctr">
              <a:buNone/>
              <a:defRPr>
                <a:solidFill>
                  <a:schemeClr val="tx1">
                    <a:tint val="75000"/>
                  </a:schemeClr>
                </a:solidFill>
              </a:defRPr>
            </a:lvl4pPr>
            <a:lvl5pPr marL="1215780" indent="0" algn="ctr">
              <a:buNone/>
              <a:defRPr>
                <a:solidFill>
                  <a:schemeClr val="tx1">
                    <a:tint val="75000"/>
                  </a:schemeClr>
                </a:solidFill>
              </a:defRPr>
            </a:lvl5pPr>
            <a:lvl6pPr marL="1519726" indent="0" algn="ctr">
              <a:buNone/>
              <a:defRPr>
                <a:solidFill>
                  <a:schemeClr val="tx1">
                    <a:tint val="75000"/>
                  </a:schemeClr>
                </a:solidFill>
              </a:defRPr>
            </a:lvl6pPr>
            <a:lvl7pPr marL="1823668" indent="0" algn="ctr">
              <a:buNone/>
              <a:defRPr>
                <a:solidFill>
                  <a:schemeClr val="tx1">
                    <a:tint val="75000"/>
                  </a:schemeClr>
                </a:solidFill>
              </a:defRPr>
            </a:lvl7pPr>
            <a:lvl8pPr marL="2127615" indent="0" algn="ctr">
              <a:buNone/>
              <a:defRPr>
                <a:solidFill>
                  <a:schemeClr val="tx1">
                    <a:tint val="75000"/>
                  </a:schemeClr>
                </a:solidFill>
              </a:defRPr>
            </a:lvl8pPr>
            <a:lvl9pPr marL="243155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1" y="6356360"/>
            <a:ext cx="2133600" cy="365125"/>
          </a:xfrm>
          <a:prstGeom prst="rect">
            <a:avLst/>
          </a:prstGeom>
        </p:spPr>
        <p:txBody>
          <a:bodyPr/>
          <a:lstStyle/>
          <a:p>
            <a:pPr defTabSz="500118"/>
            <a:fld id="{FDBC550F-E15B-4561-BFE1-0EF767AF2D87}" type="datetime1">
              <a:rPr lang="en-US" sz="938" smtClean="0">
                <a:solidFill>
                  <a:srgbClr val="505050"/>
                </a:solidFill>
              </a:rPr>
              <a:pPr defTabSz="500118"/>
              <a:t>9/30/2015</a:t>
            </a:fld>
            <a:endParaRPr lang="en-US" sz="938" dirty="0">
              <a:solidFill>
                <a:srgbClr val="505050"/>
              </a:solidFill>
            </a:endParaRPr>
          </a:p>
        </p:txBody>
      </p:sp>
      <p:sp>
        <p:nvSpPr>
          <p:cNvPr id="5" name="Footer Placeholder 4"/>
          <p:cNvSpPr>
            <a:spLocks noGrp="1"/>
          </p:cNvSpPr>
          <p:nvPr>
            <p:ph type="ftr" sz="quarter" idx="11"/>
          </p:nvPr>
        </p:nvSpPr>
        <p:spPr>
          <a:xfrm>
            <a:off x="3124200" y="6356360"/>
            <a:ext cx="2895600" cy="365125"/>
          </a:xfrm>
          <a:prstGeom prst="rect">
            <a:avLst/>
          </a:prstGeom>
        </p:spPr>
        <p:txBody>
          <a:bodyPr/>
          <a:lstStyle/>
          <a:p>
            <a:pPr defTabSz="500118"/>
            <a:r>
              <a:rPr lang="en-US" sz="938" smtClean="0">
                <a:solidFill>
                  <a:srgbClr val="505050"/>
                </a:solidFill>
              </a:rPr>
              <a:t>Dong Yu</a:t>
            </a:r>
            <a:endParaRPr lang="en-US" sz="938" dirty="0">
              <a:solidFill>
                <a:srgbClr val="505050"/>
              </a:solidFill>
            </a:endParaRPr>
          </a:p>
        </p:txBody>
      </p:sp>
      <p:sp>
        <p:nvSpPr>
          <p:cNvPr id="6" name="Slide Number Placeholder 5"/>
          <p:cNvSpPr>
            <a:spLocks noGrp="1"/>
          </p:cNvSpPr>
          <p:nvPr>
            <p:ph type="sldNum" sz="quarter" idx="12"/>
          </p:nvPr>
        </p:nvSpPr>
        <p:spPr>
          <a:xfrm>
            <a:off x="6553200" y="6356360"/>
            <a:ext cx="2133600" cy="365125"/>
          </a:xfrm>
          <a:prstGeom prst="rect">
            <a:avLst/>
          </a:prstGeom>
        </p:spPr>
        <p:txBody>
          <a:bodyPr/>
          <a:lstStyle/>
          <a:p>
            <a:pPr defTabSz="500118"/>
            <a:fld id="{B6F15528-21DE-4FAA-801E-634DDDAF4B2B}" type="slidenum">
              <a:rPr lang="en-US" sz="938" smtClean="0">
                <a:solidFill>
                  <a:srgbClr val="505050"/>
                </a:solidFill>
              </a:rPr>
              <a:pPr defTabSz="500118"/>
              <a:t>‹#›</a:t>
            </a:fld>
            <a:endParaRPr lang="en-US" sz="938" dirty="0">
              <a:solidFill>
                <a:srgbClr val="505050"/>
              </a:solidFill>
            </a:endParaRPr>
          </a:p>
        </p:txBody>
      </p:sp>
      <p:cxnSp>
        <p:nvCxnSpPr>
          <p:cNvPr id="7" name="Straight Connector 6"/>
          <p:cNvCxnSpPr/>
          <p:nvPr userDrawn="1"/>
        </p:nvCxnSpPr>
        <p:spPr>
          <a:xfrm>
            <a:off x="1447801"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541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201931" y="1643063"/>
            <a:ext cx="7394337" cy="2697988"/>
          </a:xfrm>
          <a:noFill/>
        </p:spPr>
        <p:txBody>
          <a:bodyPr tIns="78456" bIns="78456" anchor="t" anchorCtr="0"/>
          <a:lstStyle>
            <a:lvl1pPr>
              <a:defRPr sz="5166" spc="-72" baseline="0">
                <a:solidFill>
                  <a:schemeClr val="tx1"/>
                </a:solidFill>
              </a:defRPr>
            </a:lvl1pPr>
          </a:lstStyle>
          <a:p>
            <a:endParaRPr lang="en-US" dirty="0"/>
          </a:p>
        </p:txBody>
      </p:sp>
      <p:sp>
        <p:nvSpPr>
          <p:cNvPr id="12" name="Text Placeholder 4"/>
          <p:cNvSpPr>
            <a:spLocks noGrp="1"/>
          </p:cNvSpPr>
          <p:nvPr>
            <p:ph type="body" sz="quarter" idx="12" hasCustomPrompt="1"/>
          </p:nvPr>
        </p:nvSpPr>
        <p:spPr>
          <a:xfrm>
            <a:off x="201930" y="4333979"/>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797" t="10161" r="-2797" b="-10161"/>
          <a:stretch/>
        </p:blipFill>
        <p:spPr>
          <a:xfrm>
            <a:off x="0" y="1"/>
            <a:ext cx="4540182" cy="1749389"/>
          </a:xfrm>
          <a:prstGeom prst="rect">
            <a:avLst/>
          </a:prstGeom>
        </p:spPr>
      </p:pic>
    </p:spTree>
    <p:extLst>
      <p:ext uri="{BB962C8B-B14F-4D97-AF65-F5344CB8AC3E}">
        <p14:creationId xmlns:p14="http://schemas.microsoft.com/office/powerpoint/2010/main" val="2994147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667" y="1797844"/>
            <a:ext cx="8466667" cy="3262313"/>
          </a:xfrm>
          <a:prstGeom prst="rect">
            <a:avLst/>
          </a:prstGeom>
        </p:spPr>
      </p:pic>
    </p:spTree>
    <p:extLst>
      <p:ext uri="{BB962C8B-B14F-4D97-AF65-F5344CB8AC3E}">
        <p14:creationId xmlns:p14="http://schemas.microsoft.com/office/powerpoint/2010/main" val="34570755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3877272"/>
            <a:ext cx="7395505" cy="1793881"/>
          </a:xfrm>
          <a:noFill/>
        </p:spPr>
        <p:txBody>
          <a:bodyPr lIns="156911" tIns="125529" rIns="156911" bIns="125529">
            <a:noAutofit/>
          </a:bodyPr>
          <a:lstStyle>
            <a:lvl1pPr marL="0" indent="0">
              <a:spcBef>
                <a:spcPts val="0"/>
              </a:spcBef>
              <a:buNone/>
              <a:defRPr sz="2583"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37933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t>9/30/2015</a:t>
            </a:fld>
            <a:endParaRPr lang="en-US"/>
          </a:p>
        </p:txBody>
      </p:sp>
      <p:sp>
        <p:nvSpPr>
          <p:cNvPr id="3" name="Footer Placeholder 2"/>
          <p:cNvSpPr>
            <a:spLocks noGrp="1"/>
          </p:cNvSpPr>
          <p:nvPr>
            <p:ph type="ftr" sz="quarter" idx="11"/>
          </p:nvPr>
        </p:nvSpPr>
        <p:spPr/>
        <p:txBody>
          <a:bodyPr/>
          <a:lstStyle/>
          <a:p>
            <a:r>
              <a:rPr lang="en-US" smtClean="0"/>
              <a:t>Dong Yu</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66246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186356"/>
            <a:ext cx="7394337" cy="2697988"/>
          </a:xfrm>
          <a:noFill/>
        </p:spPr>
        <p:txBody>
          <a:bodyPr tIns="78456" bIns="78456" anchor="t" anchorCtr="0"/>
          <a:lstStyle>
            <a:lvl1pPr>
              <a:defRPr sz="5166" spc="-72" baseline="0">
                <a:solidFill>
                  <a:schemeClr val="tx1"/>
                </a:solidFill>
              </a:defRPr>
            </a:lvl1pPr>
          </a:lstStyle>
          <a:p>
            <a:r>
              <a:rPr lang="en-US" dirty="0" smtClean="0"/>
              <a:t>Video title</a:t>
            </a:r>
            <a:endParaRPr lang="en-US" dirty="0"/>
          </a:p>
        </p:txBody>
      </p:sp>
    </p:spTree>
    <p:extLst>
      <p:ext uri="{BB962C8B-B14F-4D97-AF65-F5344CB8AC3E}">
        <p14:creationId xmlns:p14="http://schemas.microsoft.com/office/powerpoint/2010/main" val="1707474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3"/>
            <a:ext cx="8740143" cy="1796217"/>
          </a:xfrm>
          <a:noFill/>
        </p:spPr>
        <p:txBody>
          <a:bodyPr tIns="78456" bIns="78456" anchor="t" anchorCtr="0"/>
          <a:lstStyle>
            <a:lvl1pPr>
              <a:defRPr sz="6333" spc="-72"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24485770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2"/>
                    </a:gs>
                    <a:gs pos="99000">
                      <a:schemeClr val="tx2"/>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pic>
        <p:nvPicPr>
          <p:cNvPr id="2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31098" y="6197917"/>
            <a:ext cx="2212903" cy="6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userDrawn="1"/>
        </p:nvGrpSpPr>
        <p:grpSpPr>
          <a:xfrm>
            <a:off x="56083" y="6271404"/>
            <a:ext cx="2414989" cy="562374"/>
            <a:chOff x="67299" y="6689496"/>
            <a:chExt cx="2897986" cy="599865"/>
          </a:xfrm>
        </p:grpSpPr>
        <p:sp>
          <p:nvSpPr>
            <p:cNvPr id="18" name="TextBox 17"/>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54788301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1"/>
                    </a:gs>
                    <a:gs pos="99000">
                      <a:schemeClr val="tx1"/>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931098" y="6197917"/>
            <a:ext cx="2212903" cy="6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55374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1929" y="1190735"/>
            <a:ext cx="8740143" cy="1623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1" name="TextBox 20"/>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 name="Picture 15"/>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300521703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3" cy="1623012"/>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3" name="TextBox 22"/>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 name="Picture 1"/>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294211753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1776836"/>
          </a:xfrm>
        </p:spPr>
        <p:txBody>
          <a:bodyPr wrap="square">
            <a:spAutoFit/>
          </a:bodyPr>
          <a:lstStyle>
            <a:lvl1pPr marL="0" indent="0">
              <a:spcBef>
                <a:spcPts val="875"/>
              </a:spcBef>
              <a:buClr>
                <a:schemeClr val="tx1"/>
              </a:buClr>
              <a:buFont typeface="Wingdings" pitchFamily="2" charset="2"/>
              <a:buNone/>
              <a:defRPr sz="2583">
                <a:gradFill>
                  <a:gsLst>
                    <a:gs pos="1250">
                      <a:schemeClr val="tx2"/>
                    </a:gs>
                    <a:gs pos="99000">
                      <a:schemeClr val="tx2"/>
                    </a:gs>
                  </a:gsLst>
                  <a:lin ang="5400000" scaled="0"/>
                </a:gradFill>
              </a:defRPr>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4" name="TextBox 23"/>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7"/>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84715051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776836"/>
          </a:xfrm>
        </p:spPr>
        <p:txBody>
          <a:bodyPr wrap="square">
            <a:spAutoFit/>
          </a:bodyPr>
          <a:lstStyle>
            <a:lvl1pPr marL="0" indent="0">
              <a:spcBef>
                <a:spcPts val="875"/>
              </a:spcBef>
              <a:buClr>
                <a:schemeClr val="tx1"/>
              </a:buClr>
              <a:buFont typeface="Wingdings" pitchFamily="2" charset="2"/>
              <a:buNone/>
              <a:defRPr sz="2583"/>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6"/>
            <a:ext cx="4033911" cy="1776836"/>
          </a:xfrm>
        </p:spPr>
        <p:txBody>
          <a:bodyPr wrap="square">
            <a:spAutoFit/>
          </a:bodyPr>
          <a:lstStyle>
            <a:lvl1pPr marL="0" indent="0">
              <a:spcBef>
                <a:spcPts val="875"/>
              </a:spcBef>
              <a:buClr>
                <a:schemeClr val="tx1"/>
              </a:buClr>
              <a:buFont typeface="Wingdings" pitchFamily="2" charset="2"/>
              <a:buNone/>
              <a:defRPr sz="2583"/>
            </a:lvl1pPr>
            <a:lvl2pPr marL="0" indent="0">
              <a:buNone/>
              <a:defRPr sz="1417"/>
            </a:lvl2pPr>
            <a:lvl3pPr marL="165713" indent="0">
              <a:buNone/>
              <a:tabLst/>
              <a:defRPr sz="1417"/>
            </a:lvl3pPr>
            <a:lvl4pPr marL="329155" indent="0">
              <a:buNone/>
              <a:defRPr sz="1250"/>
            </a:lvl4pPr>
            <a:lvl5pPr marL="490327" indent="0">
              <a:buNone/>
              <a:tabLst/>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4" name="TextBox 23"/>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7"/>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269930949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1189177"/>
            <a:ext cx="4033911" cy="1946113"/>
          </a:xfrm>
        </p:spPr>
        <p:txBody>
          <a:bodyPr wrap="square">
            <a:spAutoFit/>
          </a:bodyPr>
          <a:lstStyle>
            <a:lvl1pPr marL="205438" indent="-205438">
              <a:spcBef>
                <a:spcPts val="875"/>
              </a:spcBef>
              <a:buClr>
                <a:schemeClr val="tx2"/>
              </a:buClr>
              <a:buFont typeface="Arial" pitchFamily="34" charset="0"/>
              <a:buChar char="•"/>
              <a:defRPr sz="2583">
                <a:gradFill>
                  <a:gsLst>
                    <a:gs pos="1250">
                      <a:schemeClr val="tx2"/>
                    </a:gs>
                    <a:gs pos="99000">
                      <a:schemeClr val="tx2"/>
                    </a:gs>
                  </a:gsLst>
                  <a:lin ang="5400000" scaled="0"/>
                </a:gradFill>
              </a:defRPr>
            </a:lvl1pPr>
            <a:lvl2pPr marL="379768" indent="-166727">
              <a:defRPr sz="1750"/>
            </a:lvl2pPr>
            <a:lvl3pPr marL="500183" indent="-120415">
              <a:tabLst/>
              <a:defRPr sz="1750"/>
            </a:lvl3pPr>
            <a:lvl4pPr marL="629860" indent="-129677">
              <a:defRPr/>
            </a:lvl4pPr>
            <a:lvl5pPr marL="750274" indent="-1204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1946113"/>
          </a:xfrm>
        </p:spPr>
        <p:txBody>
          <a:bodyPr wrap="square">
            <a:spAutoFit/>
          </a:bodyPr>
          <a:lstStyle>
            <a:lvl1pPr marL="205438" indent="-205438">
              <a:spcBef>
                <a:spcPts val="875"/>
              </a:spcBef>
              <a:buClr>
                <a:schemeClr val="tx2"/>
              </a:buClr>
              <a:buFont typeface="Arial" pitchFamily="34" charset="0"/>
              <a:buChar char="•"/>
              <a:defRPr sz="2583">
                <a:gradFill>
                  <a:gsLst>
                    <a:gs pos="1250">
                      <a:schemeClr val="tx2"/>
                    </a:gs>
                    <a:gs pos="99000">
                      <a:schemeClr val="tx2"/>
                    </a:gs>
                  </a:gsLst>
                  <a:lin ang="5400000" scaled="0"/>
                </a:gradFill>
              </a:defRPr>
            </a:lvl1pPr>
            <a:lvl2pPr marL="379768" indent="-166727">
              <a:defRPr sz="1750"/>
            </a:lvl2pPr>
            <a:lvl3pPr marL="500183" indent="-120415">
              <a:tabLst/>
              <a:defRPr sz="1750"/>
            </a:lvl3pPr>
            <a:lvl4pPr marL="629860" indent="-129677">
              <a:defRPr/>
            </a:lvl4pPr>
            <a:lvl5pPr marL="750274" indent="-1204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595668"/>
            <a:ext cx="9144000" cy="126233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3" name="TextBox 22"/>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4" name="Group 13"/>
          <p:cNvGrpSpPr/>
          <p:nvPr userDrawn="1"/>
        </p:nvGrpSpPr>
        <p:grpSpPr>
          <a:xfrm>
            <a:off x="56083" y="6271404"/>
            <a:ext cx="2414989" cy="562374"/>
            <a:chOff x="67299" y="6689496"/>
            <a:chExt cx="2897986" cy="599865"/>
          </a:xfrm>
        </p:grpSpPr>
        <p:sp>
          <p:nvSpPr>
            <p:cNvPr id="15" name="TextBox 14"/>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Picture 17"/>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17836778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595668"/>
            <a:ext cx="9144000" cy="126233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17" name="TextBox 16"/>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Picture 13"/>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3801174725"/>
      </p:ext>
    </p:extLst>
  </p:cSld>
  <p:clrMapOvr>
    <a:masterClrMapping/>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t>9/30/2015</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6268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p:cNvGrpSpPr/>
          <p:nvPr userDrawn="1"/>
        </p:nvGrpSpPr>
        <p:grpSpPr>
          <a:xfrm>
            <a:off x="0" y="5595668"/>
            <a:ext cx="9144000" cy="1262333"/>
            <a:chOff x="0" y="5890113"/>
            <a:chExt cx="12436475" cy="1104412"/>
          </a:xfrm>
        </p:grpSpPr>
        <p:sp>
          <p:nvSpPr>
            <p:cNvPr id="7" name="Rectangle 6"/>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15" name="TextBox 14"/>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1" name="Group 10"/>
          <p:cNvGrpSpPr/>
          <p:nvPr userDrawn="1"/>
        </p:nvGrpSpPr>
        <p:grpSpPr>
          <a:xfrm>
            <a:off x="56083" y="6271404"/>
            <a:ext cx="2414989" cy="562374"/>
            <a:chOff x="67299" y="6689496"/>
            <a:chExt cx="2897986" cy="599865"/>
          </a:xfrm>
        </p:grpSpPr>
        <p:sp>
          <p:nvSpPr>
            <p:cNvPr id="12" name="TextBox 11"/>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 name="Picture 12"/>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75151739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44927" y="6307414"/>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438" y="6277571"/>
            <a:ext cx="444500" cy="50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966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7720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13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6879" y="3571875"/>
            <a:ext cx="453819" cy="514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TextBox 4"/>
          <p:cNvSpPr txBox="1"/>
          <p:nvPr userDrawn="1"/>
        </p:nvSpPr>
        <p:spPr>
          <a:xfrm>
            <a:off x="912274" y="3641057"/>
            <a:ext cx="241360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smtClean="0">
                <a:solidFill>
                  <a:srgbClr val="FFFFFF"/>
                </a:solidFill>
              </a:rPr>
              <a:t>Microsoft </a:t>
            </a:r>
            <a:r>
              <a:rPr lang="en-US" sz="2000" dirty="0" smtClean="0">
                <a:solidFill>
                  <a:srgbClr val="FFFFFF"/>
                </a:solidFill>
                <a:latin typeface="Segoe UI Light"/>
              </a:rPr>
              <a:t>Research</a:t>
            </a:r>
          </a:p>
        </p:txBody>
      </p:sp>
    </p:spTree>
    <p:extLst>
      <p:ext uri="{BB962C8B-B14F-4D97-AF65-F5344CB8AC3E}">
        <p14:creationId xmlns:p14="http://schemas.microsoft.com/office/powerpoint/2010/main" val="23257103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3" cy="1771706"/>
          </a:xfrm>
          <a:prstGeom prst="rect">
            <a:avLst/>
          </a:prstGeom>
        </p:spPr>
        <p:txBody>
          <a:bodyPr/>
          <a:lstStyle>
            <a:lvl1pPr marL="207708" indent="-207708">
              <a:buClr>
                <a:schemeClr val="tx1"/>
              </a:buClr>
              <a:buSzPct val="90000"/>
              <a:buFont typeface="Arial" pitchFamily="34" charset="0"/>
              <a:buChar char="•"/>
              <a:defRPr sz="258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08606" indent="-200899">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16315" indent="-20770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79757" indent="-163443">
              <a:buClr>
                <a:schemeClr val="tx1"/>
              </a:buClr>
              <a:buSzPct val="90000"/>
              <a:buFont typeface="Arial" pitchFamily="34" charset="0"/>
              <a:buChar char="•"/>
              <a:defRPr sz="17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43200" indent="-163443">
              <a:buClr>
                <a:schemeClr val="tx1"/>
              </a:buClr>
              <a:buSzPct val="90000"/>
              <a:buFont typeface="Arial" pitchFamily="34" charset="0"/>
              <a:buChar char="•"/>
              <a:defRPr sz="141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33382" tIns="66691" rIns="133382" bIns="66691" anchor="b" anchorCtr="0">
            <a:noAutofit/>
          </a:bodyPr>
          <a:lstStyle>
            <a:lvl1pPr algn="r">
              <a:buFont typeface="Arial" pitchFamily="34" charset="0"/>
              <a:buNone/>
              <a:defRPr sz="266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66114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over Slide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9447" y="5538052"/>
            <a:ext cx="2376049" cy="1165518"/>
          </a:xfrm>
          <a:prstGeom prst="rect">
            <a:avLst/>
          </a:prstGeom>
        </p:spPr>
      </p:pic>
      <p:sp>
        <p:nvSpPr>
          <p:cNvPr id="7" name="Title 1"/>
          <p:cNvSpPr>
            <a:spLocks noGrp="1"/>
          </p:cNvSpPr>
          <p:nvPr>
            <p:ph type="title" hasCustomPrompt="1"/>
          </p:nvPr>
        </p:nvSpPr>
        <p:spPr>
          <a:xfrm>
            <a:off x="201978" y="3881554"/>
            <a:ext cx="6050820" cy="1793104"/>
          </a:xfrm>
          <a:noFill/>
        </p:spPr>
        <p:txBody>
          <a:bodyPr lIns="125529" tIns="78456" rIns="125529" bIns="78456" anchor="t" anchorCtr="0"/>
          <a:lstStyle>
            <a:lvl1pPr>
              <a:defRPr sz="4250" spc="-72"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195239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8"/>
            <a:ext cx="8740143" cy="1453735"/>
          </a:xfrm>
        </p:spPr>
        <p:txBody>
          <a:bodyPr/>
          <a:lstStyle>
            <a:lvl1pPr marL="0" indent="0">
              <a:buNone/>
              <a:defRPr>
                <a:gradFill>
                  <a:gsLst>
                    <a:gs pos="1250">
                      <a:schemeClr val="tx2"/>
                    </a:gs>
                    <a:gs pos="99000">
                      <a:schemeClr val="tx2"/>
                    </a:gs>
                  </a:gsLst>
                  <a:lin ang="5400000" scaled="0"/>
                </a:gradFill>
              </a:defRPr>
            </a:lvl1pPr>
            <a:lvl2pPr marL="0" indent="0">
              <a:buFontTx/>
              <a:buNone/>
              <a:defRPr sz="1417"/>
            </a:lvl2pPr>
            <a:lvl3pPr marL="163443" indent="0">
              <a:buNone/>
              <a:defRPr sz="1417"/>
            </a:lvl3pPr>
            <a:lvl4pPr marL="326885" indent="0">
              <a:buNone/>
              <a:defRPr sz="1250"/>
            </a:lvl4pPr>
            <a:lvl5pPr marL="490327" indent="0">
              <a:buNone/>
              <a:defRPr sz="12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595668"/>
            <a:ext cx="9144000" cy="126233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66691" fontAlgn="base">
                <a:lnSpc>
                  <a:spcPct val="90000"/>
                </a:lnSpc>
                <a:spcBef>
                  <a:spcPct val="0"/>
                </a:spcBef>
                <a:spcAft>
                  <a:spcPct val="0"/>
                </a:spcAft>
              </a:pPr>
              <a:endParaRPr lang="en-US" sz="17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66884"/>
              <a:endParaRPr lang="en-US" sz="1250">
                <a:solidFill>
                  <a:srgbClr val="505050"/>
                </a:solidFill>
              </a:endParaRPr>
            </a:p>
          </p:txBody>
        </p:sp>
      </p:grpSp>
      <p:sp>
        <p:nvSpPr>
          <p:cNvPr id="20" name="TextBox 19"/>
          <p:cNvSpPr txBox="1"/>
          <p:nvPr userDrawn="1"/>
        </p:nvSpPr>
        <p:spPr>
          <a:xfrm>
            <a:off x="4255064" y="6286501"/>
            <a:ext cx="569067" cy="477118"/>
          </a:xfrm>
          <a:prstGeom prst="rect">
            <a:avLst/>
          </a:prstGeom>
          <a:noFill/>
        </p:spPr>
        <p:txBody>
          <a:bodyPr wrap="none" lIns="152400" tIns="121920" rIns="152400" bIns="121920" rtlCol="0">
            <a:spAutoFit/>
          </a:bodyPr>
          <a:lstStyle/>
          <a:p>
            <a:pPr defTabSz="666884">
              <a:lnSpc>
                <a:spcPct val="90000"/>
              </a:lnSpc>
              <a:spcAft>
                <a:spcPts val="500"/>
              </a:spcAft>
            </a:pPr>
            <a:fld id="{FCCF7D29-9B96-4F72-9127-CC17296C890C}" type="slidenum">
              <a:rPr lang="en-US" sz="1667" smtClean="0">
                <a:solidFill>
                  <a:srgbClr val="FFFFFF">
                    <a:lumMod val="85000"/>
                  </a:srgbClr>
                </a:solidFill>
              </a:rPr>
              <a:pPr defTabSz="666884">
                <a:lnSpc>
                  <a:spcPct val="90000"/>
                </a:lnSpc>
                <a:spcAft>
                  <a:spcPts val="500"/>
                </a:spcAft>
              </a:pPr>
              <a:t>‹#›</a:t>
            </a:fld>
            <a:endParaRPr lang="en-US" sz="1667" dirty="0" smtClean="0">
              <a:solidFill>
                <a:srgbClr val="FFFFFF">
                  <a:lumMod val="85000"/>
                </a:srgbClr>
              </a:solidFill>
            </a:endParaRPr>
          </a:p>
        </p:txBody>
      </p:sp>
      <p:grpSp>
        <p:nvGrpSpPr>
          <p:cNvPr id="12" name="Group 11"/>
          <p:cNvGrpSpPr/>
          <p:nvPr userDrawn="1"/>
        </p:nvGrpSpPr>
        <p:grpSpPr>
          <a:xfrm>
            <a:off x="56083" y="6271404"/>
            <a:ext cx="2414989" cy="562374"/>
            <a:chOff x="67299" y="6689496"/>
            <a:chExt cx="2897986" cy="599865"/>
          </a:xfrm>
        </p:grpSpPr>
        <p:sp>
          <p:nvSpPr>
            <p:cNvPr id="13" name="TextBox 12"/>
            <p:cNvSpPr txBox="1"/>
            <p:nvPr userDrawn="1"/>
          </p:nvSpPr>
          <p:spPr>
            <a:xfrm>
              <a:off x="420435" y="6727908"/>
              <a:ext cx="2544850" cy="561453"/>
            </a:xfrm>
            <a:prstGeom prst="rect">
              <a:avLst/>
            </a:prstGeom>
            <a:noFill/>
          </p:spPr>
          <p:txBody>
            <a:bodyPr wrap="none" lIns="182880" tIns="146304" rIns="182880" bIns="146304" rtlCol="0">
              <a:spAutoFit/>
            </a:bodyPr>
            <a:lstStyle/>
            <a:p>
              <a:pPr defTabSz="666884">
                <a:lnSpc>
                  <a:spcPct val="90000"/>
                </a:lnSpc>
                <a:spcAft>
                  <a:spcPts val="500"/>
                </a:spcAft>
              </a:pPr>
              <a:r>
                <a:rPr lang="en-US" sz="1667" dirty="0" smtClean="0">
                  <a:solidFill>
                    <a:srgbClr val="FFFFFF"/>
                  </a:solidFill>
                </a:rPr>
                <a:t>Microsoft </a:t>
              </a:r>
              <a:r>
                <a:rPr lang="en-US" sz="1667" dirty="0" smtClean="0">
                  <a:solidFill>
                    <a:srgbClr val="FFFFFF"/>
                  </a:solidFill>
                  <a:latin typeface="Segoe UI Light"/>
                </a:rPr>
                <a:t>Research</a:t>
              </a:r>
            </a:p>
          </p:txBody>
        </p:sp>
        <p:pic>
          <p:nvPicPr>
            <p:cNvPr id="1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299" y="6689496"/>
              <a:ext cx="469276" cy="47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 name="Picture 15"/>
          <p:cNvPicPr>
            <a:picLocks noChangeAspect="1"/>
          </p:cNvPicPr>
          <p:nvPr userDrawn="1"/>
        </p:nvPicPr>
        <p:blipFill>
          <a:blip r:embed="rId3"/>
          <a:stretch>
            <a:fillRect/>
          </a:stretch>
        </p:blipFill>
        <p:spPr>
          <a:xfrm>
            <a:off x="7066643" y="6196779"/>
            <a:ext cx="2063750" cy="634008"/>
          </a:xfrm>
          <a:prstGeom prst="rect">
            <a:avLst/>
          </a:prstGeom>
        </p:spPr>
      </p:pic>
    </p:spTree>
    <p:extLst>
      <p:ext uri="{BB962C8B-B14F-4D97-AF65-F5344CB8AC3E}">
        <p14:creationId xmlns:p14="http://schemas.microsoft.com/office/powerpoint/2010/main" val="275319844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0763" y="5960377"/>
            <a:ext cx="8068991" cy="454071"/>
          </a:xfrm>
          <a:prstGeom prst="rect">
            <a:avLst/>
          </a:prstGeom>
          <a:noFill/>
          <a:ln w="12700">
            <a:noFill/>
            <a:miter lim="800000"/>
            <a:headEnd type="none" w="sm" len="sm"/>
            <a:tailEnd type="none" w="sm" len="sm"/>
          </a:ln>
          <a:effectLst/>
        </p:spPr>
        <p:txBody>
          <a:bodyPr vert="horz" wrap="square" lIns="130759" tIns="104608" rIns="130759" bIns="104608" numCol="1" anchor="t" anchorCtr="0" compatLnSpc="1">
            <a:prstTxWarp prst="textNoShape">
              <a:avLst/>
            </a:prstTxWarp>
            <a:spAutoFit/>
          </a:bodyPr>
          <a:lstStyle/>
          <a:p>
            <a:pPr defTabSz="666561" eaLnBrk="0" hangingPunct="0"/>
            <a:r>
              <a:rPr lang="en-US" sz="500" dirty="0">
                <a:gradFill>
                  <a:gsLst>
                    <a:gs pos="0">
                      <a:srgbClr val="FFFFFF"/>
                    </a:gs>
                    <a:gs pos="100000">
                      <a:srgbClr val="FFFFFF"/>
                    </a:gs>
                  </a:gsLst>
                  <a:lin ang="5400000" scaled="0"/>
                </a:gradFill>
                <a:cs typeface="Segoe UI" pitchFamily="34" charset="0"/>
              </a:rPr>
              <a:t>© </a:t>
            </a:r>
            <a:r>
              <a:rPr lang="en-US" sz="500" dirty="0" smtClean="0">
                <a:gradFill>
                  <a:gsLst>
                    <a:gs pos="0">
                      <a:srgbClr val="FFFFFF"/>
                    </a:gs>
                    <a:gs pos="100000">
                      <a:srgbClr val="FFFFFF"/>
                    </a:gs>
                  </a:gsLst>
                  <a:lin ang="5400000" scaled="0"/>
                </a:gradFill>
                <a:cs typeface="Segoe UI" pitchFamily="34" charset="0"/>
              </a:rPr>
              <a:t>2014 </a:t>
            </a:r>
            <a:r>
              <a:rPr lang="en-US" sz="5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66561" eaLnBrk="0" hangingPunct="0"/>
            <a:r>
              <a:rPr lang="en-US" sz="5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4"/>
            <a:ext cx="2710348" cy="690695"/>
          </a:xfrm>
          <a:prstGeom prst="rect">
            <a:avLst/>
          </a:prstGeom>
        </p:spPr>
      </p:pic>
    </p:spTree>
    <p:extLst>
      <p:ext uri="{BB962C8B-B14F-4D97-AF65-F5344CB8AC3E}">
        <p14:creationId xmlns:p14="http://schemas.microsoft.com/office/powerpoint/2010/main" val="3152553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78440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t>9/30/2015</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97808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982935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93331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8575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1608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100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172077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42067849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9/30/2015</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42621"/>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39958662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896902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research.microsoft.com/c/1040"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NUL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3.jpeg"/><Relationship Id="rId5" Type="http://schemas.openxmlformats.org/officeDocument/2006/relationships/slideLayout" Target="../slideLayouts/slideLayout122.xml"/><Relationship Id="rId10" Type="http://schemas.openxmlformats.org/officeDocument/2006/relationships/theme" Target="../theme/theme1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1.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heme" Target="../theme/theme12.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image" Target="../media/image1.png"/><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hyperlink" Target="http://research.microsoft.com/c/1040" TargetMode="Externa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theme" Target="../theme/theme13.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image" Target="../media/image1.png"/><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hyperlink" Target="http://research.microsoft.com/c/1040" TargetMode="Externa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theme" Target="../theme/theme14.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image" Target="../media/image1.png"/><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hyperlink" Target="http://research.microsoft.com/c/1040" TargetMode="Externa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theme" Target="../theme/theme15.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theme" Target="../theme/theme16.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theme" Target="../theme/theme17.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theme" Target="../theme/theme18.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theme" Target="../theme/theme19.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image" Target="../media/image1.png"/><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hyperlink" Target="http://research.microsoft.com/c/104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research.microsoft.com/c/1040"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heme" Target="../theme/theme20.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image" Target="../media/image1.png"/><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hyperlink" Target="http://research.microsoft.com/c/1040" TargetMode="Externa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1.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7.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2.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hyperlink" Target="http://research.microsoft.com/c/1040" TargetMode="External"/><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3.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NUL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jpe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d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3.jpe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heme" Target="../theme/theme6.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df"/><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image" Target="../media/image3.jpe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theme" Target="../theme/theme7.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image" Target="NUL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3.jpe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8.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2.pdf"/><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image" Target="../media/image3.jpeg"/><Relationship Id="rId5" Type="http://schemas.openxmlformats.org/officeDocument/2006/relationships/slideLayout" Target="../slideLayouts/slideLayout113.xml"/><Relationship Id="rId10" Type="http://schemas.openxmlformats.org/officeDocument/2006/relationships/theme" Target="../theme/theme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t>9/30/2015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t>Dong Yu</a:t>
            </a:r>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pic>
        <p:nvPicPr>
          <p:cNvPr id="7" name="Picture 2" descr="Microsoft Research">
            <a:hlinkClick r:id="rId13"/>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268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1"/>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3153165082"/>
      </p:ext>
    </p:extLst>
  </p:cSld>
  <p:clrMap bg1="dk1" tx1="lt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2" r:id="rId9"/>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81232F2-7A40-444A-8694-D6C1B4E70974}" type="datetimeFigureOut">
              <a:rPr lang="en-US" smtClean="0">
                <a:solidFill>
                  <a:prstClr val="black">
                    <a:tint val="75000"/>
                  </a:prstClr>
                </a:solidFill>
              </a:rPr>
              <a:pPr defTabSz="914400"/>
              <a:t>9/30/2015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04E0F228-7E7E-41D1-999C-DD0BA1D6D187}"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944686498"/>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3" tIns="45604" rIns="91193" bIns="45604"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3" tIns="45604" rIns="91193" bIns="4560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193" tIns="45604" rIns="91193" bIns="45604" rtlCol="0" anchor="ctr"/>
          <a:lstStyle>
            <a:lvl1pPr algn="l" defTabSz="911796" eaLnBrk="1" fontAlgn="auto" hangingPunct="1">
              <a:spcBef>
                <a:spcPts val="0"/>
              </a:spcBef>
              <a:spcAft>
                <a:spcPts val="0"/>
              </a:spcAft>
              <a:defRPr sz="1200">
                <a:solidFill>
                  <a:prstClr val="black">
                    <a:tint val="75000"/>
                  </a:prstClr>
                </a:solidFill>
                <a:latin typeface="+mn-lt"/>
              </a:defRPr>
            </a:lvl1pPr>
          </a:lstStyle>
          <a:p>
            <a:pPr>
              <a:defRPr/>
            </a:pPr>
            <a:fld id="{FD3A9A74-ADF9-4FE9-BDAB-A0451FECE77E}" type="datetime1">
              <a:rPr lang="en-US"/>
              <a:pPr>
                <a:defRPr/>
              </a:pPr>
              <a:t>9/30/2015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193" tIns="45604" rIns="91193" bIns="45604" rtlCol="0" anchor="ctr"/>
          <a:lstStyle>
            <a:lvl1pPr algn="ctr" defTabSz="911796" eaLnBrk="1" fontAlgn="auto" hangingPunct="1">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193" tIns="45604" rIns="91193" bIns="45604" rtlCol="0" anchor="ctr"/>
          <a:lstStyle>
            <a:lvl1pPr algn="r" defTabSz="911796" eaLnBrk="1" fontAlgn="auto" hangingPunct="1">
              <a:spcBef>
                <a:spcPts val="0"/>
              </a:spcBef>
              <a:spcAft>
                <a:spcPts val="0"/>
              </a:spcAft>
              <a:defRPr sz="1200">
                <a:solidFill>
                  <a:prstClr val="black">
                    <a:tint val="75000"/>
                  </a:prstClr>
                </a:solidFill>
                <a:latin typeface="+mn-lt"/>
              </a:defRPr>
            </a:lvl1pPr>
          </a:lstStyle>
          <a:p>
            <a:pPr>
              <a:defRPr/>
            </a:pPr>
            <a:fld id="{CEC1B4FD-F453-498F-BCD0-4C2F0476A33F}" type="slidenum">
              <a:rPr lang="en-US"/>
              <a:pPr>
                <a:defRPr/>
              </a:pPr>
              <a:t>‹#›</a:t>
            </a:fld>
            <a:endParaRPr lang="en-US" dirty="0"/>
          </a:p>
        </p:txBody>
      </p:sp>
      <p:pic>
        <p:nvPicPr>
          <p:cNvPr id="3079" name="Picture 2" descr="Microsoft Research">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725" y="66675"/>
            <a:ext cx="1362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7512703"/>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Lst>
  <p:hf hdr="0" ftr="0" dt="0"/>
  <p:txStyles>
    <p:titleStyle>
      <a:lvl1pPr algn="ctr" defTabSz="911225" rtl="0" eaLnBrk="0" fontAlgn="base" hangingPunct="0">
        <a:spcBef>
          <a:spcPct val="0"/>
        </a:spcBef>
        <a:spcAft>
          <a:spcPct val="0"/>
        </a:spcAft>
        <a:defRPr sz="4400" kern="1200">
          <a:solidFill>
            <a:schemeClr val="tx1"/>
          </a:solidFill>
          <a:latin typeface="+mj-lt"/>
          <a:ea typeface="+mj-ea"/>
          <a:cs typeface="+mj-cs"/>
        </a:defRPr>
      </a:lvl1pPr>
      <a:lvl2pPr algn="ctr" defTabSz="911225" rtl="0" eaLnBrk="0" fontAlgn="base" hangingPunct="0">
        <a:spcBef>
          <a:spcPct val="0"/>
        </a:spcBef>
        <a:spcAft>
          <a:spcPct val="0"/>
        </a:spcAft>
        <a:defRPr sz="4400">
          <a:solidFill>
            <a:schemeClr val="tx1"/>
          </a:solidFill>
          <a:latin typeface="Calibri" panose="020F0502020204030204" pitchFamily="34" charset="0"/>
        </a:defRPr>
      </a:lvl2pPr>
      <a:lvl3pPr algn="ctr" defTabSz="911225" rtl="0" eaLnBrk="0" fontAlgn="base" hangingPunct="0">
        <a:spcBef>
          <a:spcPct val="0"/>
        </a:spcBef>
        <a:spcAft>
          <a:spcPct val="0"/>
        </a:spcAft>
        <a:defRPr sz="4400">
          <a:solidFill>
            <a:schemeClr val="tx1"/>
          </a:solidFill>
          <a:latin typeface="Calibri" panose="020F0502020204030204" pitchFamily="34" charset="0"/>
        </a:defRPr>
      </a:lvl3pPr>
      <a:lvl4pPr algn="ctr" defTabSz="911225" rtl="0" eaLnBrk="0" fontAlgn="base" hangingPunct="0">
        <a:spcBef>
          <a:spcPct val="0"/>
        </a:spcBef>
        <a:spcAft>
          <a:spcPct val="0"/>
        </a:spcAft>
        <a:defRPr sz="4400">
          <a:solidFill>
            <a:schemeClr val="tx1"/>
          </a:solidFill>
          <a:latin typeface="Calibri" panose="020F0502020204030204" pitchFamily="34" charset="0"/>
        </a:defRPr>
      </a:lvl4pPr>
      <a:lvl5pPr algn="ctr" defTabSz="911225"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911225" rtl="0" fontAlgn="base">
        <a:spcBef>
          <a:spcPct val="0"/>
        </a:spcBef>
        <a:spcAft>
          <a:spcPct val="0"/>
        </a:spcAft>
        <a:defRPr sz="4400">
          <a:solidFill>
            <a:schemeClr val="tx1"/>
          </a:solidFill>
          <a:latin typeface="Calibri" panose="020F0502020204030204" pitchFamily="34" charset="0"/>
        </a:defRPr>
      </a:lvl6pPr>
      <a:lvl7pPr marL="914400" algn="ctr" defTabSz="911225" rtl="0" fontAlgn="base">
        <a:spcBef>
          <a:spcPct val="0"/>
        </a:spcBef>
        <a:spcAft>
          <a:spcPct val="0"/>
        </a:spcAft>
        <a:defRPr sz="4400">
          <a:solidFill>
            <a:schemeClr val="tx1"/>
          </a:solidFill>
          <a:latin typeface="Calibri" panose="020F0502020204030204" pitchFamily="34" charset="0"/>
        </a:defRPr>
      </a:lvl7pPr>
      <a:lvl8pPr marL="1371600" algn="ctr" defTabSz="911225" rtl="0" fontAlgn="base">
        <a:spcBef>
          <a:spcPct val="0"/>
        </a:spcBef>
        <a:spcAft>
          <a:spcPct val="0"/>
        </a:spcAft>
        <a:defRPr sz="4400">
          <a:solidFill>
            <a:schemeClr val="tx1"/>
          </a:solidFill>
          <a:latin typeface="Calibri" panose="020F0502020204030204" pitchFamily="34" charset="0"/>
        </a:defRPr>
      </a:lvl8pPr>
      <a:lvl9pPr marL="1828800" algn="ctr" defTabSz="911225" rtl="0" fontAlgn="base">
        <a:spcBef>
          <a:spcPct val="0"/>
        </a:spcBef>
        <a:spcAft>
          <a:spcPct val="0"/>
        </a:spcAft>
        <a:defRPr sz="4400">
          <a:solidFill>
            <a:schemeClr val="tx1"/>
          </a:solidFill>
          <a:latin typeface="Calibri" panose="020F0502020204030204" pitchFamily="34" charset="0"/>
        </a:defRPr>
      </a:lvl9pPr>
    </p:titleStyle>
    <p:bodyStyle>
      <a:lvl1pPr marL="341313" indent="-341313" algn="l" defTabSz="91122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39775" indent="-284163" algn="l" defTabSz="911225"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39825" indent="-227013" algn="l" defTabSz="911225"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5438" indent="-227013" algn="l" defTabSz="911225"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1050" indent="-227013" algn="l" defTabSz="911225"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7F12D8DF-AA5F-4C7B-B1BC-9DA7F899D697}"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15195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B6DF1B86-362F-4FE9-B2FA-07D3C91D2579}" type="datetime1">
              <a:rPr lang="en-US" smtClean="0">
                <a:solidFill>
                  <a:prstClr val="black">
                    <a:tint val="75000"/>
                  </a:prstClr>
                </a:solidFill>
              </a:rPr>
              <a:pPr/>
              <a:t>9/30/2015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68784"/>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91103"/>
            <a:ext cx="8741880" cy="899665"/>
          </a:xfrm>
          <a:prstGeom prst="rect">
            <a:avLst/>
          </a:prstGeom>
        </p:spPr>
        <p:txBody>
          <a:bodyPr vert="horz" wrap="square" lIns="125529" tIns="78456" rIns="125529" bIns="78456"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0" y="1189178"/>
            <a:ext cx="8740141" cy="1623012"/>
          </a:xfrm>
          <a:prstGeom prst="rect">
            <a:avLst/>
          </a:prstGeom>
        </p:spPr>
        <p:txBody>
          <a:bodyPr vert="horz" wrap="square" lIns="125529" tIns="78456" rIns="125529" bIns="78456"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3435"/>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transition>
    <p:fade/>
  </p:transition>
  <p:timing>
    <p:tnLst>
      <p:par>
        <p:cTn id="1" dur="indefinite" restart="never" nodeType="tmRoot"/>
      </p:par>
    </p:tnLst>
  </p:timing>
  <p:txStyles>
    <p:titleStyle>
      <a:lvl1pPr algn="l" defTabSz="666884" rtl="0" eaLnBrk="1" latinLnBrk="0" hangingPunct="1">
        <a:lnSpc>
          <a:spcPct val="90000"/>
        </a:lnSpc>
        <a:spcBef>
          <a:spcPct val="0"/>
        </a:spcBef>
        <a:buNone/>
        <a:defRPr lang="en-US" sz="3833" b="0" kern="1200" cap="none" spc="-7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5164" marR="0" indent="-245164" algn="l" defTabSz="666884" rtl="0" eaLnBrk="1" fontAlgn="auto" latinLnBrk="0" hangingPunct="1">
        <a:lnSpc>
          <a:spcPct val="90000"/>
        </a:lnSpc>
        <a:spcBef>
          <a:spcPct val="20000"/>
        </a:spcBef>
        <a:spcAft>
          <a:spcPts val="0"/>
        </a:spcAft>
        <a:buClrTx/>
        <a:buSzPct val="90000"/>
        <a:buFont typeface="Arial" pitchFamily="34" charset="0"/>
        <a:buChar char="•"/>
        <a:tabLst/>
        <a:defRPr sz="2833" kern="1200" spc="0" baseline="0">
          <a:gradFill>
            <a:gsLst>
              <a:gs pos="1250">
                <a:schemeClr val="tx1"/>
              </a:gs>
              <a:gs pos="100000">
                <a:schemeClr val="tx1"/>
              </a:gs>
            </a:gsLst>
            <a:lin ang="5400000" scaled="0"/>
          </a:gradFill>
          <a:latin typeface="+mj-lt"/>
          <a:ea typeface="+mn-ea"/>
          <a:cs typeface="+mn-cs"/>
        </a:defRPr>
      </a:lvl1pPr>
      <a:lvl2pPr marL="417687" marR="0" indent="-172522"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2pPr>
      <a:lvl3pPr marL="572049"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3pPr>
      <a:lvl4pPr marL="735491"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4pPr>
      <a:lvl5pPr marL="898933"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5pPr>
      <a:lvl6pPr marL="1833930"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6pPr>
      <a:lvl7pPr marL="2167372"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7pPr>
      <a:lvl8pPr marL="2500815"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8pPr>
      <a:lvl9pPr marL="2834257"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9pPr>
    </p:bodyStyle>
    <p:otherStyle>
      <a:defPPr>
        <a:defRPr lang="en-US"/>
      </a:defPPr>
      <a:lvl1pPr marL="0" algn="l" defTabSz="666884" rtl="0" eaLnBrk="1" latinLnBrk="0" hangingPunct="1">
        <a:defRPr sz="1250" kern="1200">
          <a:solidFill>
            <a:schemeClr val="tx1"/>
          </a:solidFill>
          <a:latin typeface="+mn-lt"/>
          <a:ea typeface="+mn-ea"/>
          <a:cs typeface="+mn-cs"/>
        </a:defRPr>
      </a:lvl1pPr>
      <a:lvl2pPr marL="333442" algn="l" defTabSz="666884" rtl="0" eaLnBrk="1" latinLnBrk="0" hangingPunct="1">
        <a:defRPr sz="1250" kern="1200">
          <a:solidFill>
            <a:schemeClr val="tx1"/>
          </a:solidFill>
          <a:latin typeface="+mn-lt"/>
          <a:ea typeface="+mn-ea"/>
          <a:cs typeface="+mn-cs"/>
        </a:defRPr>
      </a:lvl2pPr>
      <a:lvl3pPr marL="666884" algn="l" defTabSz="666884" rtl="0" eaLnBrk="1" latinLnBrk="0" hangingPunct="1">
        <a:defRPr sz="1250" kern="1200">
          <a:solidFill>
            <a:schemeClr val="tx1"/>
          </a:solidFill>
          <a:latin typeface="+mn-lt"/>
          <a:ea typeface="+mn-ea"/>
          <a:cs typeface="+mn-cs"/>
        </a:defRPr>
      </a:lvl3pPr>
      <a:lvl4pPr marL="1000326" algn="l" defTabSz="666884" rtl="0" eaLnBrk="1" latinLnBrk="0" hangingPunct="1">
        <a:defRPr sz="1250" kern="1200">
          <a:solidFill>
            <a:schemeClr val="tx1"/>
          </a:solidFill>
          <a:latin typeface="+mn-lt"/>
          <a:ea typeface="+mn-ea"/>
          <a:cs typeface="+mn-cs"/>
        </a:defRPr>
      </a:lvl4pPr>
      <a:lvl5pPr marL="1333767" algn="l" defTabSz="666884" rtl="0" eaLnBrk="1" latinLnBrk="0" hangingPunct="1">
        <a:defRPr sz="1250" kern="1200">
          <a:solidFill>
            <a:schemeClr val="tx1"/>
          </a:solidFill>
          <a:latin typeface="+mn-lt"/>
          <a:ea typeface="+mn-ea"/>
          <a:cs typeface="+mn-cs"/>
        </a:defRPr>
      </a:lvl5pPr>
      <a:lvl6pPr marL="1667210" algn="l" defTabSz="666884" rtl="0" eaLnBrk="1" latinLnBrk="0" hangingPunct="1">
        <a:defRPr sz="1250" kern="1200">
          <a:solidFill>
            <a:schemeClr val="tx1"/>
          </a:solidFill>
          <a:latin typeface="+mn-lt"/>
          <a:ea typeface="+mn-ea"/>
          <a:cs typeface="+mn-cs"/>
        </a:defRPr>
      </a:lvl6pPr>
      <a:lvl7pPr marL="2000652" algn="l" defTabSz="666884" rtl="0" eaLnBrk="1" latinLnBrk="0" hangingPunct="1">
        <a:defRPr sz="1250" kern="1200">
          <a:solidFill>
            <a:schemeClr val="tx1"/>
          </a:solidFill>
          <a:latin typeface="+mn-lt"/>
          <a:ea typeface="+mn-ea"/>
          <a:cs typeface="+mn-cs"/>
        </a:defRPr>
      </a:lvl7pPr>
      <a:lvl8pPr marL="2334093" algn="l" defTabSz="666884" rtl="0" eaLnBrk="1" latinLnBrk="0" hangingPunct="1">
        <a:defRPr sz="1250" kern="1200">
          <a:solidFill>
            <a:schemeClr val="tx1"/>
          </a:solidFill>
          <a:latin typeface="+mn-lt"/>
          <a:ea typeface="+mn-ea"/>
          <a:cs typeface="+mn-cs"/>
        </a:defRPr>
      </a:lvl8pPr>
      <a:lvl9pPr marL="2667536" algn="l" defTabSz="666884" rtl="0" eaLnBrk="1" latinLnBrk="0" hangingPunct="1">
        <a:defRPr sz="12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195"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defTabSz="685800" eaLnBrk="1" fontAlgn="auto" hangingPunct="1">
              <a:spcBef>
                <a:spcPts val="0"/>
              </a:spcBef>
              <a:spcAft>
                <a:spcPts val="0"/>
              </a:spcAft>
              <a:defRPr sz="900">
                <a:solidFill>
                  <a:prstClr val="black">
                    <a:tint val="75000"/>
                  </a:prstClr>
                </a:solidFill>
                <a:latin typeface="+mn-lt"/>
              </a:defRPr>
            </a:lvl1pPr>
          </a:lstStyle>
          <a:p>
            <a:pPr>
              <a:defRPr/>
            </a:pPr>
            <a:fld id="{BDB7EE4B-DF7D-46B5-86C7-843568AEB976}" type="datetime1">
              <a:rPr lang="en-US"/>
              <a:pPr>
                <a:defRPr/>
              </a:pPr>
              <a:t>9/30/2015</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defTabSz="685800" eaLnBrk="1" fontAlgn="auto" hangingPunct="1">
              <a:spcBef>
                <a:spcPts val="0"/>
              </a:spcBef>
              <a:spcAft>
                <a:spcPts val="0"/>
              </a:spcAft>
              <a:defRPr sz="9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defTabSz="685800" eaLnBrk="1" fontAlgn="auto" hangingPunct="1">
              <a:spcBef>
                <a:spcPts val="0"/>
              </a:spcBef>
              <a:spcAft>
                <a:spcPts val="0"/>
              </a:spcAft>
              <a:defRPr sz="900">
                <a:solidFill>
                  <a:prstClr val="black">
                    <a:tint val="75000"/>
                  </a:prstClr>
                </a:solidFill>
                <a:latin typeface="+mn-lt"/>
              </a:defRPr>
            </a:lvl1pPr>
          </a:lstStyle>
          <a:p>
            <a:pPr>
              <a:defRPr/>
            </a:pPr>
            <a:fld id="{A4374980-92C8-42C1-AC23-7F5A0D43A88A}" type="slidenum">
              <a:rPr lang="en-US"/>
              <a:pPr>
                <a:defRPr/>
              </a:pPr>
              <a:t>‹#›</a:t>
            </a:fld>
            <a:endParaRPr lang="en-US"/>
          </a:p>
        </p:txBody>
      </p:sp>
    </p:spTree>
    <p:extLst>
      <p:ext uri="{BB962C8B-B14F-4D97-AF65-F5344CB8AC3E}">
        <p14:creationId xmlns:p14="http://schemas.microsoft.com/office/powerpoint/2010/main" val="3156983813"/>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91103"/>
            <a:ext cx="8741880" cy="899665"/>
          </a:xfrm>
          <a:prstGeom prst="rect">
            <a:avLst/>
          </a:prstGeom>
        </p:spPr>
        <p:txBody>
          <a:bodyPr vert="horz" wrap="square" lIns="125529" tIns="78456" rIns="125529" bIns="78456"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0" y="1189178"/>
            <a:ext cx="8740141" cy="1623012"/>
          </a:xfrm>
          <a:prstGeom prst="rect">
            <a:avLst/>
          </a:prstGeom>
        </p:spPr>
        <p:txBody>
          <a:bodyPr vert="horz" wrap="square" lIns="125529" tIns="78456" rIns="125529" bIns="78456"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6452374"/>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 id="2147484570" r:id="rId14"/>
    <p:sldLayoutId id="2147484571" r:id="rId15"/>
    <p:sldLayoutId id="2147484572" r:id="rId16"/>
    <p:sldLayoutId id="2147484573" r:id="rId17"/>
    <p:sldLayoutId id="2147484574" r:id="rId18"/>
    <p:sldLayoutId id="2147484576" r:id="rId19"/>
  </p:sldLayoutIdLst>
  <p:transition>
    <p:fade/>
  </p:transition>
  <p:timing>
    <p:tnLst>
      <p:par>
        <p:cTn id="1" dur="indefinite" restart="never" nodeType="tmRoot"/>
      </p:par>
    </p:tnLst>
  </p:timing>
  <p:txStyles>
    <p:titleStyle>
      <a:lvl1pPr algn="l" defTabSz="666884" rtl="0" eaLnBrk="1" latinLnBrk="0" hangingPunct="1">
        <a:lnSpc>
          <a:spcPct val="90000"/>
        </a:lnSpc>
        <a:spcBef>
          <a:spcPct val="0"/>
        </a:spcBef>
        <a:buNone/>
        <a:defRPr lang="en-US" sz="3833" b="0" kern="1200" cap="none" spc="-7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5164" marR="0" indent="-245164" algn="l" defTabSz="666884" rtl="0" eaLnBrk="1" fontAlgn="auto" latinLnBrk="0" hangingPunct="1">
        <a:lnSpc>
          <a:spcPct val="90000"/>
        </a:lnSpc>
        <a:spcBef>
          <a:spcPct val="20000"/>
        </a:spcBef>
        <a:spcAft>
          <a:spcPts val="0"/>
        </a:spcAft>
        <a:buClrTx/>
        <a:buSzPct val="90000"/>
        <a:buFont typeface="Arial" pitchFamily="34" charset="0"/>
        <a:buChar char="•"/>
        <a:tabLst/>
        <a:defRPr sz="2833" kern="1200" spc="0" baseline="0">
          <a:gradFill>
            <a:gsLst>
              <a:gs pos="1250">
                <a:schemeClr val="tx1"/>
              </a:gs>
              <a:gs pos="100000">
                <a:schemeClr val="tx1"/>
              </a:gs>
            </a:gsLst>
            <a:lin ang="5400000" scaled="0"/>
          </a:gradFill>
          <a:latin typeface="+mj-lt"/>
          <a:ea typeface="+mn-ea"/>
          <a:cs typeface="+mn-cs"/>
        </a:defRPr>
      </a:lvl1pPr>
      <a:lvl2pPr marL="417687" marR="0" indent="-172522"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2pPr>
      <a:lvl3pPr marL="572049"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3pPr>
      <a:lvl4pPr marL="735491"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4pPr>
      <a:lvl5pPr marL="898933"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5pPr>
      <a:lvl6pPr marL="1833930"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6pPr>
      <a:lvl7pPr marL="2167372"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7pPr>
      <a:lvl8pPr marL="2500815"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8pPr>
      <a:lvl9pPr marL="2834257"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9pPr>
    </p:bodyStyle>
    <p:otherStyle>
      <a:defPPr>
        <a:defRPr lang="en-US"/>
      </a:defPPr>
      <a:lvl1pPr marL="0" algn="l" defTabSz="666884" rtl="0" eaLnBrk="1" latinLnBrk="0" hangingPunct="1">
        <a:defRPr sz="1250" kern="1200">
          <a:solidFill>
            <a:schemeClr val="tx1"/>
          </a:solidFill>
          <a:latin typeface="+mn-lt"/>
          <a:ea typeface="+mn-ea"/>
          <a:cs typeface="+mn-cs"/>
        </a:defRPr>
      </a:lvl1pPr>
      <a:lvl2pPr marL="333442" algn="l" defTabSz="666884" rtl="0" eaLnBrk="1" latinLnBrk="0" hangingPunct="1">
        <a:defRPr sz="1250" kern="1200">
          <a:solidFill>
            <a:schemeClr val="tx1"/>
          </a:solidFill>
          <a:latin typeface="+mn-lt"/>
          <a:ea typeface="+mn-ea"/>
          <a:cs typeface="+mn-cs"/>
        </a:defRPr>
      </a:lvl2pPr>
      <a:lvl3pPr marL="666884" algn="l" defTabSz="666884" rtl="0" eaLnBrk="1" latinLnBrk="0" hangingPunct="1">
        <a:defRPr sz="1250" kern="1200">
          <a:solidFill>
            <a:schemeClr val="tx1"/>
          </a:solidFill>
          <a:latin typeface="+mn-lt"/>
          <a:ea typeface="+mn-ea"/>
          <a:cs typeface="+mn-cs"/>
        </a:defRPr>
      </a:lvl3pPr>
      <a:lvl4pPr marL="1000326" algn="l" defTabSz="666884" rtl="0" eaLnBrk="1" latinLnBrk="0" hangingPunct="1">
        <a:defRPr sz="1250" kern="1200">
          <a:solidFill>
            <a:schemeClr val="tx1"/>
          </a:solidFill>
          <a:latin typeface="+mn-lt"/>
          <a:ea typeface="+mn-ea"/>
          <a:cs typeface="+mn-cs"/>
        </a:defRPr>
      </a:lvl4pPr>
      <a:lvl5pPr marL="1333767" algn="l" defTabSz="666884" rtl="0" eaLnBrk="1" latinLnBrk="0" hangingPunct="1">
        <a:defRPr sz="1250" kern="1200">
          <a:solidFill>
            <a:schemeClr val="tx1"/>
          </a:solidFill>
          <a:latin typeface="+mn-lt"/>
          <a:ea typeface="+mn-ea"/>
          <a:cs typeface="+mn-cs"/>
        </a:defRPr>
      </a:lvl5pPr>
      <a:lvl6pPr marL="1667210" algn="l" defTabSz="666884" rtl="0" eaLnBrk="1" latinLnBrk="0" hangingPunct="1">
        <a:defRPr sz="1250" kern="1200">
          <a:solidFill>
            <a:schemeClr val="tx1"/>
          </a:solidFill>
          <a:latin typeface="+mn-lt"/>
          <a:ea typeface="+mn-ea"/>
          <a:cs typeface="+mn-cs"/>
        </a:defRPr>
      </a:lvl6pPr>
      <a:lvl7pPr marL="2000652" algn="l" defTabSz="666884" rtl="0" eaLnBrk="1" latinLnBrk="0" hangingPunct="1">
        <a:defRPr sz="1250" kern="1200">
          <a:solidFill>
            <a:schemeClr val="tx1"/>
          </a:solidFill>
          <a:latin typeface="+mn-lt"/>
          <a:ea typeface="+mn-ea"/>
          <a:cs typeface="+mn-cs"/>
        </a:defRPr>
      </a:lvl7pPr>
      <a:lvl8pPr marL="2334093" algn="l" defTabSz="666884" rtl="0" eaLnBrk="1" latinLnBrk="0" hangingPunct="1">
        <a:defRPr sz="1250" kern="1200">
          <a:solidFill>
            <a:schemeClr val="tx1"/>
          </a:solidFill>
          <a:latin typeface="+mn-lt"/>
          <a:ea typeface="+mn-ea"/>
          <a:cs typeface="+mn-cs"/>
        </a:defRPr>
      </a:lvl8pPr>
      <a:lvl9pPr marL="2667536" algn="l" defTabSz="666884" rtl="0" eaLnBrk="1" latinLnBrk="0" hangingPunct="1">
        <a:defRPr sz="12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91103"/>
            <a:ext cx="8741880" cy="899665"/>
          </a:xfrm>
          <a:prstGeom prst="rect">
            <a:avLst/>
          </a:prstGeom>
        </p:spPr>
        <p:txBody>
          <a:bodyPr vert="horz" wrap="square" lIns="125529" tIns="78456" rIns="125529" bIns="78456"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0" y="1189178"/>
            <a:ext cx="8740141" cy="1623012"/>
          </a:xfrm>
          <a:prstGeom prst="rect">
            <a:avLst/>
          </a:prstGeom>
        </p:spPr>
        <p:txBody>
          <a:bodyPr vert="horz" wrap="square" lIns="125529" tIns="78456" rIns="125529" bIns="78456"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741797"/>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 id="2147484597" r:id="rId19"/>
  </p:sldLayoutIdLst>
  <p:transition>
    <p:fade/>
  </p:transition>
  <p:timing>
    <p:tnLst>
      <p:par>
        <p:cTn id="1" dur="indefinite" restart="never" nodeType="tmRoot"/>
      </p:par>
    </p:tnLst>
  </p:timing>
  <p:txStyles>
    <p:titleStyle>
      <a:lvl1pPr algn="l" defTabSz="666884" rtl="0" eaLnBrk="1" latinLnBrk="0" hangingPunct="1">
        <a:lnSpc>
          <a:spcPct val="90000"/>
        </a:lnSpc>
        <a:spcBef>
          <a:spcPct val="0"/>
        </a:spcBef>
        <a:buNone/>
        <a:defRPr lang="en-US" sz="3833" b="0" kern="1200" cap="none" spc="-7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5164" marR="0" indent="-245164" algn="l" defTabSz="666884" rtl="0" eaLnBrk="1" fontAlgn="auto" latinLnBrk="0" hangingPunct="1">
        <a:lnSpc>
          <a:spcPct val="90000"/>
        </a:lnSpc>
        <a:spcBef>
          <a:spcPct val="20000"/>
        </a:spcBef>
        <a:spcAft>
          <a:spcPts val="0"/>
        </a:spcAft>
        <a:buClrTx/>
        <a:buSzPct val="90000"/>
        <a:buFont typeface="Arial" pitchFamily="34" charset="0"/>
        <a:buChar char="•"/>
        <a:tabLst/>
        <a:defRPr sz="2833" kern="1200" spc="0" baseline="0">
          <a:gradFill>
            <a:gsLst>
              <a:gs pos="1250">
                <a:schemeClr val="tx1"/>
              </a:gs>
              <a:gs pos="100000">
                <a:schemeClr val="tx1"/>
              </a:gs>
            </a:gsLst>
            <a:lin ang="5400000" scaled="0"/>
          </a:gradFill>
          <a:latin typeface="+mj-lt"/>
          <a:ea typeface="+mn-ea"/>
          <a:cs typeface="+mn-cs"/>
        </a:defRPr>
      </a:lvl1pPr>
      <a:lvl2pPr marL="417687" marR="0" indent="-172522"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2pPr>
      <a:lvl3pPr marL="572049"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3pPr>
      <a:lvl4pPr marL="735491"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4pPr>
      <a:lvl5pPr marL="898933"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5pPr>
      <a:lvl6pPr marL="1833930"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6pPr>
      <a:lvl7pPr marL="2167372"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7pPr>
      <a:lvl8pPr marL="2500815"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8pPr>
      <a:lvl9pPr marL="2834257"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9pPr>
    </p:bodyStyle>
    <p:otherStyle>
      <a:defPPr>
        <a:defRPr lang="en-US"/>
      </a:defPPr>
      <a:lvl1pPr marL="0" algn="l" defTabSz="666884" rtl="0" eaLnBrk="1" latinLnBrk="0" hangingPunct="1">
        <a:defRPr sz="1250" kern="1200">
          <a:solidFill>
            <a:schemeClr val="tx1"/>
          </a:solidFill>
          <a:latin typeface="+mn-lt"/>
          <a:ea typeface="+mn-ea"/>
          <a:cs typeface="+mn-cs"/>
        </a:defRPr>
      </a:lvl1pPr>
      <a:lvl2pPr marL="333442" algn="l" defTabSz="666884" rtl="0" eaLnBrk="1" latinLnBrk="0" hangingPunct="1">
        <a:defRPr sz="1250" kern="1200">
          <a:solidFill>
            <a:schemeClr val="tx1"/>
          </a:solidFill>
          <a:latin typeface="+mn-lt"/>
          <a:ea typeface="+mn-ea"/>
          <a:cs typeface="+mn-cs"/>
        </a:defRPr>
      </a:lvl2pPr>
      <a:lvl3pPr marL="666884" algn="l" defTabSz="666884" rtl="0" eaLnBrk="1" latinLnBrk="0" hangingPunct="1">
        <a:defRPr sz="1250" kern="1200">
          <a:solidFill>
            <a:schemeClr val="tx1"/>
          </a:solidFill>
          <a:latin typeface="+mn-lt"/>
          <a:ea typeface="+mn-ea"/>
          <a:cs typeface="+mn-cs"/>
        </a:defRPr>
      </a:lvl3pPr>
      <a:lvl4pPr marL="1000326" algn="l" defTabSz="666884" rtl="0" eaLnBrk="1" latinLnBrk="0" hangingPunct="1">
        <a:defRPr sz="1250" kern="1200">
          <a:solidFill>
            <a:schemeClr val="tx1"/>
          </a:solidFill>
          <a:latin typeface="+mn-lt"/>
          <a:ea typeface="+mn-ea"/>
          <a:cs typeface="+mn-cs"/>
        </a:defRPr>
      </a:lvl4pPr>
      <a:lvl5pPr marL="1333767" algn="l" defTabSz="666884" rtl="0" eaLnBrk="1" latinLnBrk="0" hangingPunct="1">
        <a:defRPr sz="1250" kern="1200">
          <a:solidFill>
            <a:schemeClr val="tx1"/>
          </a:solidFill>
          <a:latin typeface="+mn-lt"/>
          <a:ea typeface="+mn-ea"/>
          <a:cs typeface="+mn-cs"/>
        </a:defRPr>
      </a:lvl5pPr>
      <a:lvl6pPr marL="1667210" algn="l" defTabSz="666884" rtl="0" eaLnBrk="1" latinLnBrk="0" hangingPunct="1">
        <a:defRPr sz="1250" kern="1200">
          <a:solidFill>
            <a:schemeClr val="tx1"/>
          </a:solidFill>
          <a:latin typeface="+mn-lt"/>
          <a:ea typeface="+mn-ea"/>
          <a:cs typeface="+mn-cs"/>
        </a:defRPr>
      </a:lvl6pPr>
      <a:lvl7pPr marL="2000652" algn="l" defTabSz="666884" rtl="0" eaLnBrk="1" latinLnBrk="0" hangingPunct="1">
        <a:defRPr sz="1250" kern="1200">
          <a:solidFill>
            <a:schemeClr val="tx1"/>
          </a:solidFill>
          <a:latin typeface="+mn-lt"/>
          <a:ea typeface="+mn-ea"/>
          <a:cs typeface="+mn-cs"/>
        </a:defRPr>
      </a:lvl7pPr>
      <a:lvl8pPr marL="2334093" algn="l" defTabSz="666884" rtl="0" eaLnBrk="1" latinLnBrk="0" hangingPunct="1">
        <a:defRPr sz="1250" kern="1200">
          <a:solidFill>
            <a:schemeClr val="tx1"/>
          </a:solidFill>
          <a:latin typeface="+mn-lt"/>
          <a:ea typeface="+mn-ea"/>
          <a:cs typeface="+mn-cs"/>
        </a:defRPr>
      </a:lvl8pPr>
      <a:lvl9pPr marL="2667536" algn="l" defTabSz="666884" rtl="0" eaLnBrk="1" latinLnBrk="0" hangingPunct="1">
        <a:defRPr sz="12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3" tIns="45604" rIns="91193" bIns="45604"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3" tIns="45604" rIns="91193" bIns="4560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193" tIns="45604" rIns="91193" bIns="45604" rtlCol="0" anchor="ctr"/>
          <a:lstStyle>
            <a:lvl1pPr algn="l" defTabSz="911796" eaLnBrk="1" fontAlgn="auto" hangingPunct="1">
              <a:spcBef>
                <a:spcPts val="0"/>
              </a:spcBef>
              <a:spcAft>
                <a:spcPts val="0"/>
              </a:spcAft>
              <a:defRPr sz="1200" smtClean="0">
                <a:solidFill>
                  <a:prstClr val="black">
                    <a:tint val="75000"/>
                  </a:prstClr>
                </a:solidFill>
                <a:latin typeface="+mn-lt"/>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5704BF55-E9D9-4610-8E4C-EDEE1CFBA5C6}"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193" tIns="45604" rIns="91193" bIns="45604" rtlCol="0" anchor="ctr"/>
          <a:lstStyle>
            <a:lvl1pPr algn="ctr" defTabSz="911796" eaLnBrk="1" fontAlgn="auto" hangingPunct="1">
              <a:spcBef>
                <a:spcPts val="0"/>
              </a:spcBef>
              <a:spcAft>
                <a:spcPts val="0"/>
              </a:spcAft>
              <a:defRPr sz="1200" dirty="0">
                <a:solidFill>
                  <a:prstClr val="black">
                    <a:tint val="75000"/>
                  </a:prstClr>
                </a:solidFill>
                <a:latin typeface="+mn-lt"/>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193" tIns="45604" rIns="91193" bIns="45604" rtlCol="0" anchor="ctr"/>
          <a:lstStyle>
            <a:lvl1pPr algn="r" defTabSz="911796" eaLnBrk="1" fontAlgn="auto" hangingPunct="1">
              <a:spcBef>
                <a:spcPts val="0"/>
              </a:spcBef>
              <a:spcAft>
                <a:spcPts val="0"/>
              </a:spcAft>
              <a:defRPr sz="1200" smtClean="0">
                <a:solidFill>
                  <a:prstClr val="black">
                    <a:tint val="75000"/>
                  </a:prstClr>
                </a:solidFill>
                <a:latin typeface="+mn-lt"/>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05BC2E9-4A6F-462C-8AC9-CDEC95770183}"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3079" name="Picture 2" descr="Microsoft Research">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725" y="66675"/>
            <a:ext cx="1362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263816"/>
      </p:ext>
    </p:extLst>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Lst>
  <p:hf hdr="0" ftr="0" dt="0"/>
  <p:txStyles>
    <p:titleStyle>
      <a:lvl1pPr algn="ctr" defTabSz="911225" rtl="0" fontAlgn="base">
        <a:spcBef>
          <a:spcPct val="0"/>
        </a:spcBef>
        <a:spcAft>
          <a:spcPct val="0"/>
        </a:spcAft>
        <a:defRPr sz="4400" kern="1200">
          <a:solidFill>
            <a:schemeClr val="tx1"/>
          </a:solidFill>
          <a:latin typeface="+mj-lt"/>
          <a:ea typeface="+mj-ea"/>
          <a:cs typeface="+mj-cs"/>
        </a:defRPr>
      </a:lvl1pPr>
      <a:lvl2pPr algn="ctr" defTabSz="911225" rtl="0" fontAlgn="base">
        <a:spcBef>
          <a:spcPct val="0"/>
        </a:spcBef>
        <a:spcAft>
          <a:spcPct val="0"/>
        </a:spcAft>
        <a:defRPr sz="4400">
          <a:solidFill>
            <a:schemeClr val="tx1"/>
          </a:solidFill>
          <a:latin typeface="Calibri" panose="020F0502020204030204" pitchFamily="34" charset="0"/>
        </a:defRPr>
      </a:lvl2pPr>
      <a:lvl3pPr algn="ctr" defTabSz="911225" rtl="0" fontAlgn="base">
        <a:spcBef>
          <a:spcPct val="0"/>
        </a:spcBef>
        <a:spcAft>
          <a:spcPct val="0"/>
        </a:spcAft>
        <a:defRPr sz="4400">
          <a:solidFill>
            <a:schemeClr val="tx1"/>
          </a:solidFill>
          <a:latin typeface="Calibri" panose="020F0502020204030204" pitchFamily="34" charset="0"/>
        </a:defRPr>
      </a:lvl3pPr>
      <a:lvl4pPr algn="ctr" defTabSz="911225" rtl="0" fontAlgn="base">
        <a:spcBef>
          <a:spcPct val="0"/>
        </a:spcBef>
        <a:spcAft>
          <a:spcPct val="0"/>
        </a:spcAft>
        <a:defRPr sz="4400">
          <a:solidFill>
            <a:schemeClr val="tx1"/>
          </a:solidFill>
          <a:latin typeface="Calibri" panose="020F0502020204030204" pitchFamily="34" charset="0"/>
        </a:defRPr>
      </a:lvl4pPr>
      <a:lvl5pPr algn="ctr" defTabSz="911225" rtl="0" fontAlgn="base">
        <a:spcBef>
          <a:spcPct val="0"/>
        </a:spcBef>
        <a:spcAft>
          <a:spcPct val="0"/>
        </a:spcAft>
        <a:defRPr sz="4400">
          <a:solidFill>
            <a:schemeClr val="tx1"/>
          </a:solidFill>
          <a:latin typeface="Calibri" panose="020F0502020204030204" pitchFamily="34" charset="0"/>
        </a:defRPr>
      </a:lvl5pPr>
      <a:lvl6pPr marL="457200" algn="ctr" defTabSz="911225" rtl="0" fontAlgn="base">
        <a:spcBef>
          <a:spcPct val="0"/>
        </a:spcBef>
        <a:spcAft>
          <a:spcPct val="0"/>
        </a:spcAft>
        <a:defRPr sz="4400">
          <a:solidFill>
            <a:schemeClr val="tx1"/>
          </a:solidFill>
          <a:latin typeface="Calibri" panose="020F0502020204030204" pitchFamily="34" charset="0"/>
        </a:defRPr>
      </a:lvl6pPr>
      <a:lvl7pPr marL="914400" algn="ctr" defTabSz="911225" rtl="0" fontAlgn="base">
        <a:spcBef>
          <a:spcPct val="0"/>
        </a:spcBef>
        <a:spcAft>
          <a:spcPct val="0"/>
        </a:spcAft>
        <a:defRPr sz="4400">
          <a:solidFill>
            <a:schemeClr val="tx1"/>
          </a:solidFill>
          <a:latin typeface="Calibri" panose="020F0502020204030204" pitchFamily="34" charset="0"/>
        </a:defRPr>
      </a:lvl7pPr>
      <a:lvl8pPr marL="1371600" algn="ctr" defTabSz="911225" rtl="0" fontAlgn="base">
        <a:spcBef>
          <a:spcPct val="0"/>
        </a:spcBef>
        <a:spcAft>
          <a:spcPct val="0"/>
        </a:spcAft>
        <a:defRPr sz="4400">
          <a:solidFill>
            <a:schemeClr val="tx1"/>
          </a:solidFill>
          <a:latin typeface="Calibri" panose="020F0502020204030204" pitchFamily="34" charset="0"/>
        </a:defRPr>
      </a:lvl8pPr>
      <a:lvl9pPr marL="1828800" algn="ctr" defTabSz="911225" rtl="0" fontAlgn="base">
        <a:spcBef>
          <a:spcPct val="0"/>
        </a:spcBef>
        <a:spcAft>
          <a:spcPct val="0"/>
        </a:spcAft>
        <a:defRPr sz="4400">
          <a:solidFill>
            <a:schemeClr val="tx1"/>
          </a:solidFill>
          <a:latin typeface="Calibri" panose="020F0502020204030204" pitchFamily="34" charset="0"/>
        </a:defRPr>
      </a:lvl9pPr>
    </p:titleStyle>
    <p:bodyStyle>
      <a:lvl1pPr marL="341313" indent="-341313" algn="l" defTabSz="911225"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39775" indent="-284163" algn="l" defTabSz="911225"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39825" indent="-227013" algn="l" defTabSz="911225"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5438" indent="-227013" algn="l" defTabSz="911225"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1050" indent="-227013" algn="l" defTabSz="911225"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11" name="Donut 10"/>
          <p:cNvSpPr/>
          <p:nvPr/>
        </p:nvSpPr>
        <p:spPr>
          <a:xfrm rot="2315675">
            <a:off x="182886"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12" name="Rectangle 11"/>
          <p:cNvSpPr/>
          <p:nvPr/>
        </p:nvSpPr>
        <p:spPr>
          <a:xfrm>
            <a:off x="1012878"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375" tIns="45688" rIns="91375" bIns="45688"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375" tIns="45688" rIns="91375" bIns="45688">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06" y="6499567"/>
            <a:ext cx="1407911" cy="304800"/>
          </a:xfrm>
          <a:prstGeom prst="rect">
            <a:avLst/>
          </a:prstGeom>
        </p:spPr>
        <p:txBody>
          <a:bodyPr lIns="91375" tIns="45688" rIns="91375" bIns="45688" anchor="b"/>
          <a:lstStyle>
            <a:lvl1pPr algn="l" eaLnBrk="1" latinLnBrk="0" hangingPunct="1">
              <a:defRPr kumimoji="0" sz="1200">
                <a:solidFill>
                  <a:schemeClr val="bg2">
                    <a:shade val="50000"/>
                    <a:satMod val="200000"/>
                  </a:schemeClr>
                </a:solidFill>
              </a:defRPr>
            </a:lvl1pPr>
            <a:extLst/>
          </a:lstStyle>
          <a:p>
            <a:pPr defTabSz="913748"/>
            <a:fld id="{EF3973E1-5D30-4EFA-9E2C-419AC4F0FF80}" type="datetime1">
              <a:rPr lang="en-US" smtClean="0">
                <a:solidFill>
                  <a:srgbClr val="C8C8B1">
                    <a:shade val="50000"/>
                    <a:satMod val="200000"/>
                  </a:srgbClr>
                </a:solidFill>
              </a:rPr>
              <a:pPr defTabSz="913748"/>
              <a:t>9/30/2015</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375" tIns="45688" rIns="91375" bIns="45688" anchor="b"/>
          <a:lstStyle>
            <a:lvl1pPr eaLnBrk="1" latinLnBrk="0" hangingPunct="1">
              <a:defRPr kumimoji="0" sz="1200">
                <a:solidFill>
                  <a:schemeClr val="bg2">
                    <a:shade val="50000"/>
                    <a:satMod val="200000"/>
                  </a:schemeClr>
                </a:solidFill>
                <a:effectLst/>
              </a:defRPr>
            </a:lvl1pPr>
            <a:extLst/>
          </a:lstStyle>
          <a:p>
            <a:pPr defTabSz="913748"/>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375" tIns="45688" rIns="91375" bIns="45688" anchor="b"/>
          <a:lstStyle>
            <a:lvl1pPr algn="ctr" eaLnBrk="1" latinLnBrk="0" hangingPunct="1">
              <a:defRPr kumimoji="0" sz="1200">
                <a:solidFill>
                  <a:schemeClr val="bg2">
                    <a:shade val="50000"/>
                    <a:satMod val="200000"/>
                  </a:schemeClr>
                </a:solidFill>
                <a:effectLst/>
              </a:defRPr>
            </a:lvl1pPr>
            <a:extLst/>
          </a:lstStyle>
          <a:p>
            <a:pPr defTabSz="913748"/>
            <a:fld id="{B6F15528-21DE-4FAA-801E-634DDDAF4B2B}" type="slidenum">
              <a:rPr lang="en-US" smtClean="0">
                <a:solidFill>
                  <a:srgbClr val="C8C8B1">
                    <a:shade val="50000"/>
                    <a:satMod val="200000"/>
                  </a:srgbClr>
                </a:solidFill>
              </a:rPr>
              <a:pPr defTabSz="913748"/>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p>
            <a:pPr algn="ctr" defTabSz="913748"/>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7425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499" indent="-283262"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623" indent="-237574"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336" indent="-228436"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6496" indent="-173611"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7522" indent="-18275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7684" indent="-18275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7847"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8870"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9033"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875" algn="l" rtl="0" eaLnBrk="1" latinLnBrk="0" hangingPunct="1">
        <a:defRPr kumimoji="0" kern="1200">
          <a:solidFill>
            <a:schemeClr val="tx1"/>
          </a:solidFill>
          <a:latin typeface="+mn-lt"/>
          <a:ea typeface="+mn-ea"/>
          <a:cs typeface="+mn-cs"/>
        </a:defRPr>
      </a:lvl2pPr>
      <a:lvl3pPr marL="913748" algn="l" rtl="0" eaLnBrk="1" latinLnBrk="0" hangingPunct="1">
        <a:defRPr kumimoji="0" kern="1200">
          <a:solidFill>
            <a:schemeClr val="tx1"/>
          </a:solidFill>
          <a:latin typeface="+mn-lt"/>
          <a:ea typeface="+mn-ea"/>
          <a:cs typeface="+mn-cs"/>
        </a:defRPr>
      </a:lvl3pPr>
      <a:lvl4pPr marL="1370621" algn="l" rtl="0" eaLnBrk="1" latinLnBrk="0" hangingPunct="1">
        <a:defRPr kumimoji="0" kern="1200">
          <a:solidFill>
            <a:schemeClr val="tx1"/>
          </a:solidFill>
          <a:latin typeface="+mn-lt"/>
          <a:ea typeface="+mn-ea"/>
          <a:cs typeface="+mn-cs"/>
        </a:defRPr>
      </a:lvl4pPr>
      <a:lvl5pPr marL="1827495" algn="l" rtl="0" eaLnBrk="1" latinLnBrk="0" hangingPunct="1">
        <a:defRPr kumimoji="0" kern="1200">
          <a:solidFill>
            <a:schemeClr val="tx1"/>
          </a:solidFill>
          <a:latin typeface="+mn-lt"/>
          <a:ea typeface="+mn-ea"/>
          <a:cs typeface="+mn-cs"/>
        </a:defRPr>
      </a:lvl5pPr>
      <a:lvl6pPr marL="2284370" algn="l" rtl="0" eaLnBrk="1" latinLnBrk="0" hangingPunct="1">
        <a:defRPr kumimoji="0" kern="1200">
          <a:solidFill>
            <a:schemeClr val="tx1"/>
          </a:solidFill>
          <a:latin typeface="+mn-lt"/>
          <a:ea typeface="+mn-ea"/>
          <a:cs typeface="+mn-cs"/>
        </a:defRPr>
      </a:lvl6pPr>
      <a:lvl7pPr marL="2741243" algn="l" rtl="0" eaLnBrk="1" latinLnBrk="0" hangingPunct="1">
        <a:defRPr kumimoji="0" kern="1200">
          <a:solidFill>
            <a:schemeClr val="tx1"/>
          </a:solidFill>
          <a:latin typeface="+mn-lt"/>
          <a:ea typeface="+mn-ea"/>
          <a:cs typeface="+mn-cs"/>
        </a:defRPr>
      </a:lvl7pPr>
      <a:lvl8pPr marL="3198118" algn="l" rtl="0" eaLnBrk="1" latinLnBrk="0" hangingPunct="1">
        <a:defRPr kumimoji="0" kern="1200">
          <a:solidFill>
            <a:schemeClr val="tx1"/>
          </a:solidFill>
          <a:latin typeface="+mn-lt"/>
          <a:ea typeface="+mn-ea"/>
          <a:cs typeface="+mn-cs"/>
        </a:defRPr>
      </a:lvl8pPr>
      <a:lvl9pPr marL="3654992" algn="l" rtl="0" eaLnBrk="1" latinLnBrk="0" hangingPunct="1">
        <a:defRPr kumimoji="0" kern="1200">
          <a:solidFill>
            <a:schemeClr val="tx1"/>
          </a:solidFill>
          <a:latin typeface="+mn-lt"/>
          <a:ea typeface="+mn-ea"/>
          <a:cs typeface="+mn-cs"/>
        </a:defRPr>
      </a:lvl9pPr>
      <a:extLst/>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3" tIns="45604" rIns="91193" bIns="45604"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93" tIns="45604" rIns="91193" bIns="4560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193" tIns="45604" rIns="91193" bIns="45604" rtlCol="0" anchor="ctr"/>
          <a:lstStyle>
            <a:lvl1pPr algn="l" defTabSz="911796" eaLnBrk="1" fontAlgn="auto" hangingPunct="1">
              <a:spcBef>
                <a:spcPts val="0"/>
              </a:spcBef>
              <a:spcAft>
                <a:spcPts val="0"/>
              </a:spcAft>
              <a:defRPr sz="1200" smtClean="0">
                <a:solidFill>
                  <a:prstClr val="black">
                    <a:tint val="75000"/>
                  </a:prstClr>
                </a:solidFill>
                <a:latin typeface="+mn-lt"/>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5704BF55-E9D9-4610-8E4C-EDEE1CFBA5C6}" type="datetime1">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193" tIns="45604" rIns="91193" bIns="45604" rtlCol="0" anchor="ctr"/>
          <a:lstStyle>
            <a:lvl1pPr algn="ctr" defTabSz="911796" eaLnBrk="1" fontAlgn="auto" hangingPunct="1">
              <a:spcBef>
                <a:spcPts val="0"/>
              </a:spcBef>
              <a:spcAft>
                <a:spcPts val="0"/>
              </a:spcAft>
              <a:defRPr sz="1200" dirty="0">
                <a:solidFill>
                  <a:prstClr val="black">
                    <a:tint val="75000"/>
                  </a:prstClr>
                </a:solidFill>
                <a:latin typeface="+mn-lt"/>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193" tIns="45604" rIns="91193" bIns="45604" rtlCol="0" anchor="ctr"/>
          <a:lstStyle>
            <a:lvl1pPr algn="r" defTabSz="911796" eaLnBrk="1" fontAlgn="auto" hangingPunct="1">
              <a:spcBef>
                <a:spcPts val="0"/>
              </a:spcBef>
              <a:spcAft>
                <a:spcPts val="0"/>
              </a:spcAft>
              <a:defRPr sz="1200" smtClean="0">
                <a:solidFill>
                  <a:prstClr val="black">
                    <a:tint val="75000"/>
                  </a:prstClr>
                </a:solidFill>
                <a:latin typeface="+mn-lt"/>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305BC2E9-4A6F-462C-8AC9-CDEC95770183}"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3079" name="Picture 2" descr="Microsoft Research">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725" y="66675"/>
            <a:ext cx="1362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005357"/>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Lst>
  <p:hf hdr="0" ftr="0" dt="0"/>
  <p:txStyles>
    <p:titleStyle>
      <a:lvl1pPr algn="ctr" defTabSz="911225" rtl="0" fontAlgn="base">
        <a:spcBef>
          <a:spcPct val="0"/>
        </a:spcBef>
        <a:spcAft>
          <a:spcPct val="0"/>
        </a:spcAft>
        <a:defRPr sz="4400" kern="1200">
          <a:solidFill>
            <a:schemeClr val="tx1"/>
          </a:solidFill>
          <a:latin typeface="+mj-lt"/>
          <a:ea typeface="+mj-ea"/>
          <a:cs typeface="+mj-cs"/>
        </a:defRPr>
      </a:lvl1pPr>
      <a:lvl2pPr algn="ctr" defTabSz="911225" rtl="0" fontAlgn="base">
        <a:spcBef>
          <a:spcPct val="0"/>
        </a:spcBef>
        <a:spcAft>
          <a:spcPct val="0"/>
        </a:spcAft>
        <a:defRPr sz="4400">
          <a:solidFill>
            <a:schemeClr val="tx1"/>
          </a:solidFill>
          <a:latin typeface="Calibri" panose="020F0502020204030204" pitchFamily="34" charset="0"/>
        </a:defRPr>
      </a:lvl2pPr>
      <a:lvl3pPr algn="ctr" defTabSz="911225" rtl="0" fontAlgn="base">
        <a:spcBef>
          <a:spcPct val="0"/>
        </a:spcBef>
        <a:spcAft>
          <a:spcPct val="0"/>
        </a:spcAft>
        <a:defRPr sz="4400">
          <a:solidFill>
            <a:schemeClr val="tx1"/>
          </a:solidFill>
          <a:latin typeface="Calibri" panose="020F0502020204030204" pitchFamily="34" charset="0"/>
        </a:defRPr>
      </a:lvl3pPr>
      <a:lvl4pPr algn="ctr" defTabSz="911225" rtl="0" fontAlgn="base">
        <a:spcBef>
          <a:spcPct val="0"/>
        </a:spcBef>
        <a:spcAft>
          <a:spcPct val="0"/>
        </a:spcAft>
        <a:defRPr sz="4400">
          <a:solidFill>
            <a:schemeClr val="tx1"/>
          </a:solidFill>
          <a:latin typeface="Calibri" panose="020F0502020204030204" pitchFamily="34" charset="0"/>
        </a:defRPr>
      </a:lvl4pPr>
      <a:lvl5pPr algn="ctr" defTabSz="911225" rtl="0" fontAlgn="base">
        <a:spcBef>
          <a:spcPct val="0"/>
        </a:spcBef>
        <a:spcAft>
          <a:spcPct val="0"/>
        </a:spcAft>
        <a:defRPr sz="4400">
          <a:solidFill>
            <a:schemeClr val="tx1"/>
          </a:solidFill>
          <a:latin typeface="Calibri" panose="020F0502020204030204" pitchFamily="34" charset="0"/>
        </a:defRPr>
      </a:lvl5pPr>
      <a:lvl6pPr marL="457200" algn="ctr" defTabSz="911225" rtl="0" fontAlgn="base">
        <a:spcBef>
          <a:spcPct val="0"/>
        </a:spcBef>
        <a:spcAft>
          <a:spcPct val="0"/>
        </a:spcAft>
        <a:defRPr sz="4400">
          <a:solidFill>
            <a:schemeClr val="tx1"/>
          </a:solidFill>
          <a:latin typeface="Calibri" panose="020F0502020204030204" pitchFamily="34" charset="0"/>
        </a:defRPr>
      </a:lvl6pPr>
      <a:lvl7pPr marL="914400" algn="ctr" defTabSz="911225" rtl="0" fontAlgn="base">
        <a:spcBef>
          <a:spcPct val="0"/>
        </a:spcBef>
        <a:spcAft>
          <a:spcPct val="0"/>
        </a:spcAft>
        <a:defRPr sz="4400">
          <a:solidFill>
            <a:schemeClr val="tx1"/>
          </a:solidFill>
          <a:latin typeface="Calibri" panose="020F0502020204030204" pitchFamily="34" charset="0"/>
        </a:defRPr>
      </a:lvl7pPr>
      <a:lvl8pPr marL="1371600" algn="ctr" defTabSz="911225" rtl="0" fontAlgn="base">
        <a:spcBef>
          <a:spcPct val="0"/>
        </a:spcBef>
        <a:spcAft>
          <a:spcPct val="0"/>
        </a:spcAft>
        <a:defRPr sz="4400">
          <a:solidFill>
            <a:schemeClr val="tx1"/>
          </a:solidFill>
          <a:latin typeface="Calibri" panose="020F0502020204030204" pitchFamily="34" charset="0"/>
        </a:defRPr>
      </a:lvl8pPr>
      <a:lvl9pPr marL="1828800" algn="ctr" defTabSz="911225" rtl="0" fontAlgn="base">
        <a:spcBef>
          <a:spcPct val="0"/>
        </a:spcBef>
        <a:spcAft>
          <a:spcPct val="0"/>
        </a:spcAft>
        <a:defRPr sz="4400">
          <a:solidFill>
            <a:schemeClr val="tx1"/>
          </a:solidFill>
          <a:latin typeface="Calibri" panose="020F0502020204030204" pitchFamily="34" charset="0"/>
        </a:defRPr>
      </a:lvl9pPr>
    </p:titleStyle>
    <p:bodyStyle>
      <a:lvl1pPr marL="341313" indent="-341313" algn="l" defTabSz="911225"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39775" indent="-284163" algn="l" defTabSz="911225"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39825" indent="-227013" algn="l" defTabSz="911225"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5438" indent="-227013" algn="l" defTabSz="911225"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1050" indent="-227013" algn="l" defTabSz="911225"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defTabSz="685800" eaLnBrk="1" fontAlgn="auto" hangingPunct="1">
              <a:spcBef>
                <a:spcPts val="0"/>
              </a:spcBef>
              <a:spcAft>
                <a:spcPts val="0"/>
              </a:spcAft>
              <a:defRPr sz="900" smtClean="0">
                <a:solidFill>
                  <a:prstClr val="black">
                    <a:tint val="75000"/>
                  </a:prstClr>
                </a:solidFill>
                <a:latin typeface="+mn-lt"/>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2488A1AC-F62D-4D19-97E8-FF68053DDC1E}" type="datetime1">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defTabSz="685800" eaLnBrk="1" fontAlgn="auto" hangingPunct="1">
              <a:spcBef>
                <a:spcPts val="0"/>
              </a:spcBef>
              <a:spcAft>
                <a:spcPts val="0"/>
              </a:spcAft>
              <a:defRPr sz="900">
                <a:solidFill>
                  <a:prstClr val="black">
                    <a:tint val="75000"/>
                  </a:prstClr>
                </a:solidFill>
                <a:latin typeface="+mn-lt"/>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defTabSz="685800" eaLnBrk="1" fontAlgn="auto" hangingPunct="1">
              <a:spcBef>
                <a:spcPts val="0"/>
              </a:spcBef>
              <a:spcAft>
                <a:spcPts val="0"/>
              </a:spcAft>
              <a:defRPr sz="900" smtClean="0">
                <a:solidFill>
                  <a:prstClr val="black">
                    <a:tint val="75000"/>
                  </a:prstClr>
                </a:solidFill>
                <a:latin typeface="+mn-lt"/>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AF7FCA3B-19D6-4050-B398-161D5BE9EDC1}"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682050"/>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14670259-62CF-4C23-A1C3-2C2342A53F59}"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9/30/2015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490C5B10-AC2A-47DE-9D4B-724782A4F27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997720"/>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pPr marL="0" marR="0" lvl="0" indent="0" algn="l" defTabSz="911796" rtl="0" eaLnBrk="1" fontAlgn="auto" latinLnBrk="0" hangingPunct="1">
              <a:lnSpc>
                <a:spcPct val="100000"/>
              </a:lnSpc>
              <a:spcBef>
                <a:spcPts val="0"/>
              </a:spcBef>
              <a:spcAft>
                <a:spcPts val="0"/>
              </a:spcAft>
              <a:buClrTx/>
              <a:buSzTx/>
              <a:buFontTx/>
              <a:buNone/>
              <a:tabLst/>
              <a:defRPr/>
            </a:pPr>
            <a:fld id="{4F0034FA-95E1-4CE6-95A6-1D0E29FF724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1796" rtl="0" eaLnBrk="1" fontAlgn="auto" latinLnBrk="0" hangingPunct="1">
                <a:lnSpc>
                  <a:spcPct val="100000"/>
                </a:lnSpc>
                <a:spcBef>
                  <a:spcPts val="0"/>
                </a:spcBef>
                <a:spcAft>
                  <a:spcPts val="0"/>
                </a:spcAft>
                <a:buClrTx/>
                <a:buSzTx/>
                <a:buFontTx/>
                <a:buNone/>
                <a:tabLst/>
                <a:defRPr/>
              </a:pPr>
              <a:t>9/30/2015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Dong Yu</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450640"/>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2292463335"/>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userDrawn="1"/>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801765356"/>
      </p:ext>
    </p:extLst>
  </p:cSld>
  <p:clrMap bg1="dk1" tx1="lt1" bg2="dk2" tx2="lt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91104"/>
            <a:ext cx="8741880" cy="899665"/>
          </a:xfrm>
          <a:prstGeom prst="rect">
            <a:avLst/>
          </a:prstGeom>
        </p:spPr>
        <p:txBody>
          <a:bodyPr vert="horz" wrap="square" lIns="125529" tIns="78456" rIns="125529" bIns="78456"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1189178"/>
            <a:ext cx="8740141" cy="1256950"/>
          </a:xfrm>
          <a:prstGeom prst="rect">
            <a:avLst/>
          </a:prstGeom>
        </p:spPr>
        <p:txBody>
          <a:bodyPr vert="horz" wrap="square" lIns="125529" tIns="78456" rIns="125529" bIns="78456"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299654"/>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Lst>
  <p:transition>
    <p:fade/>
  </p:transition>
  <p:timing>
    <p:tnLst>
      <p:par>
        <p:cTn id="1" dur="indefinite" restart="never" nodeType="tmRoot"/>
      </p:par>
    </p:tnLst>
  </p:timing>
  <p:txStyles>
    <p:titleStyle>
      <a:lvl1pPr algn="l" defTabSz="500118" rtl="0" eaLnBrk="1" latinLnBrk="0" hangingPunct="1">
        <a:lnSpc>
          <a:spcPct val="90000"/>
        </a:lnSpc>
        <a:spcBef>
          <a:spcPct val="0"/>
        </a:spcBef>
        <a:buNone/>
        <a:defRPr lang="en-US" sz="2874" b="0" kern="1200" cap="none" spc="-5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3857" marR="0" indent="-183857" algn="l" defTabSz="500118" rtl="0" eaLnBrk="1" fontAlgn="auto" latinLnBrk="0" hangingPunct="1">
        <a:lnSpc>
          <a:spcPct val="90000"/>
        </a:lnSpc>
        <a:spcBef>
          <a:spcPct val="20000"/>
        </a:spcBef>
        <a:spcAft>
          <a:spcPts val="0"/>
        </a:spcAft>
        <a:buClrTx/>
        <a:buSzPct val="90000"/>
        <a:buFont typeface="Arial" pitchFamily="34" charset="0"/>
        <a:buChar char="•"/>
        <a:tabLst/>
        <a:defRPr sz="2124" kern="1200" spc="0" baseline="0">
          <a:gradFill>
            <a:gsLst>
              <a:gs pos="1250">
                <a:schemeClr val="tx1"/>
              </a:gs>
              <a:gs pos="100000">
                <a:schemeClr val="tx1"/>
              </a:gs>
            </a:gsLst>
            <a:lin ang="5400000" scaled="0"/>
          </a:gradFill>
          <a:latin typeface="+mj-lt"/>
          <a:ea typeface="+mn-ea"/>
          <a:cs typeface="+mn-cs"/>
        </a:defRPr>
      </a:lvl1pPr>
      <a:lvl2pPr marL="313237" marR="0" indent="-129380" algn="l" defTabSz="500118" rtl="0" eaLnBrk="1" fontAlgn="auto" latinLnBrk="0" hangingPunct="1">
        <a:lnSpc>
          <a:spcPct val="90000"/>
        </a:lnSpc>
        <a:spcBef>
          <a:spcPct val="20000"/>
        </a:spcBef>
        <a:spcAft>
          <a:spcPts val="0"/>
        </a:spcAft>
        <a:buClrTx/>
        <a:buSzPct val="90000"/>
        <a:buFont typeface="Arial" pitchFamily="34" charset="0"/>
        <a:buChar char="•"/>
        <a:tabLst/>
        <a:defRPr sz="1313" kern="1200" spc="0" baseline="0">
          <a:gradFill>
            <a:gsLst>
              <a:gs pos="1250">
                <a:schemeClr val="tx1"/>
              </a:gs>
              <a:gs pos="100000">
                <a:schemeClr val="tx1"/>
              </a:gs>
            </a:gsLst>
            <a:lin ang="5400000" scaled="0"/>
          </a:gradFill>
          <a:latin typeface="+mn-lt"/>
          <a:ea typeface="+mn-ea"/>
          <a:cs typeface="+mn-cs"/>
        </a:defRPr>
      </a:lvl2pPr>
      <a:lvl3pPr marL="428998" marR="0" indent="-122572" algn="l" defTabSz="500118" rtl="0" eaLnBrk="1" fontAlgn="auto" latinLnBrk="0" hangingPunct="1">
        <a:lnSpc>
          <a:spcPct val="90000"/>
        </a:lnSpc>
        <a:spcBef>
          <a:spcPct val="20000"/>
        </a:spcBef>
        <a:spcAft>
          <a:spcPts val="0"/>
        </a:spcAft>
        <a:buClrTx/>
        <a:buSzPct val="90000"/>
        <a:buFont typeface="Arial" pitchFamily="34" charset="0"/>
        <a:buChar char="•"/>
        <a:tabLst/>
        <a:defRPr sz="1313" kern="1200" spc="0" baseline="0">
          <a:gradFill>
            <a:gsLst>
              <a:gs pos="1250">
                <a:schemeClr val="tx1"/>
              </a:gs>
              <a:gs pos="100000">
                <a:schemeClr val="tx1"/>
              </a:gs>
            </a:gsLst>
            <a:lin ang="5400000" scaled="0"/>
          </a:gradFill>
          <a:latin typeface="+mn-lt"/>
          <a:ea typeface="+mn-ea"/>
          <a:cs typeface="+mn-cs"/>
        </a:defRPr>
      </a:lvl3pPr>
      <a:lvl4pPr marL="551568" marR="0" indent="-122572" algn="l" defTabSz="500118" rtl="0" eaLnBrk="1" fontAlgn="auto" latinLnBrk="0" hangingPunct="1">
        <a:lnSpc>
          <a:spcPct val="90000"/>
        </a:lnSpc>
        <a:spcBef>
          <a:spcPct val="20000"/>
        </a:spcBef>
        <a:spcAft>
          <a:spcPts val="0"/>
        </a:spcAft>
        <a:buClrTx/>
        <a:buSzPct val="90000"/>
        <a:buFont typeface="Arial" pitchFamily="34" charset="0"/>
        <a:buChar char="•"/>
        <a:tabLst/>
        <a:defRPr sz="1063" kern="1200" spc="0" baseline="0">
          <a:gradFill>
            <a:gsLst>
              <a:gs pos="1250">
                <a:schemeClr val="tx1"/>
              </a:gs>
              <a:gs pos="100000">
                <a:schemeClr val="tx1"/>
              </a:gs>
            </a:gsLst>
            <a:lin ang="5400000" scaled="0"/>
          </a:gradFill>
          <a:latin typeface="+mn-lt"/>
          <a:ea typeface="+mn-ea"/>
          <a:cs typeface="+mn-cs"/>
        </a:defRPr>
      </a:lvl4pPr>
      <a:lvl5pPr marL="674139" marR="0" indent="-122572" algn="l" defTabSz="500118" rtl="0" eaLnBrk="1" fontAlgn="auto" latinLnBrk="0" hangingPunct="1">
        <a:lnSpc>
          <a:spcPct val="90000"/>
        </a:lnSpc>
        <a:spcBef>
          <a:spcPct val="20000"/>
        </a:spcBef>
        <a:spcAft>
          <a:spcPts val="0"/>
        </a:spcAft>
        <a:buClrTx/>
        <a:buSzPct val="90000"/>
        <a:buFont typeface="Arial" pitchFamily="34" charset="0"/>
        <a:buChar char="•"/>
        <a:tabLst/>
        <a:defRPr sz="1063" kern="1200" spc="0" baseline="0">
          <a:gradFill>
            <a:gsLst>
              <a:gs pos="1250">
                <a:schemeClr val="tx1"/>
              </a:gs>
              <a:gs pos="100000">
                <a:schemeClr val="tx1"/>
              </a:gs>
            </a:gsLst>
            <a:lin ang="5400000" scaled="0"/>
          </a:gradFill>
          <a:latin typeface="+mn-lt"/>
          <a:ea typeface="+mn-ea"/>
          <a:cs typeface="+mn-cs"/>
        </a:defRPr>
      </a:lvl5pPr>
      <a:lvl6pPr marL="1375324" indent="-125030" algn="l" defTabSz="500118" rtl="0" eaLnBrk="1" latinLnBrk="0" hangingPunct="1">
        <a:spcBef>
          <a:spcPct val="20000"/>
        </a:spcBef>
        <a:buFont typeface="Arial" pitchFamily="34" charset="0"/>
        <a:buChar char="•"/>
        <a:defRPr sz="1063" kern="1200">
          <a:solidFill>
            <a:schemeClr val="tx1"/>
          </a:solidFill>
          <a:latin typeface="+mn-lt"/>
          <a:ea typeface="+mn-ea"/>
          <a:cs typeface="+mn-cs"/>
        </a:defRPr>
      </a:lvl6pPr>
      <a:lvl7pPr marL="1625383" indent="-125030" algn="l" defTabSz="500118" rtl="0" eaLnBrk="1" latinLnBrk="0" hangingPunct="1">
        <a:spcBef>
          <a:spcPct val="20000"/>
        </a:spcBef>
        <a:buFont typeface="Arial" pitchFamily="34" charset="0"/>
        <a:buChar char="•"/>
        <a:defRPr sz="1063" kern="1200">
          <a:solidFill>
            <a:schemeClr val="tx1"/>
          </a:solidFill>
          <a:latin typeface="+mn-lt"/>
          <a:ea typeface="+mn-ea"/>
          <a:cs typeface="+mn-cs"/>
        </a:defRPr>
      </a:lvl7pPr>
      <a:lvl8pPr marL="1875442" indent="-125030" algn="l" defTabSz="500118" rtl="0" eaLnBrk="1" latinLnBrk="0" hangingPunct="1">
        <a:spcBef>
          <a:spcPct val="20000"/>
        </a:spcBef>
        <a:buFont typeface="Arial" pitchFamily="34" charset="0"/>
        <a:buChar char="•"/>
        <a:defRPr sz="1063" kern="1200">
          <a:solidFill>
            <a:schemeClr val="tx1"/>
          </a:solidFill>
          <a:latin typeface="+mn-lt"/>
          <a:ea typeface="+mn-ea"/>
          <a:cs typeface="+mn-cs"/>
        </a:defRPr>
      </a:lvl8pPr>
      <a:lvl9pPr marL="2125502" indent="-125030" algn="l" defTabSz="500118" rtl="0" eaLnBrk="1" latinLnBrk="0" hangingPunct="1">
        <a:spcBef>
          <a:spcPct val="20000"/>
        </a:spcBef>
        <a:buFont typeface="Arial" pitchFamily="34" charset="0"/>
        <a:buChar char="•"/>
        <a:defRPr sz="1063" kern="1200">
          <a:solidFill>
            <a:schemeClr val="tx1"/>
          </a:solidFill>
          <a:latin typeface="+mn-lt"/>
          <a:ea typeface="+mn-ea"/>
          <a:cs typeface="+mn-cs"/>
        </a:defRPr>
      </a:lvl9pPr>
    </p:bodyStyle>
    <p:otherStyle>
      <a:defPPr>
        <a:defRPr lang="en-US"/>
      </a:defPPr>
      <a:lvl1pPr marL="0" algn="l" defTabSz="500118" rtl="0" eaLnBrk="1" latinLnBrk="0" hangingPunct="1">
        <a:defRPr sz="938" kern="1200">
          <a:solidFill>
            <a:schemeClr val="tx1"/>
          </a:solidFill>
          <a:latin typeface="+mn-lt"/>
          <a:ea typeface="+mn-ea"/>
          <a:cs typeface="+mn-cs"/>
        </a:defRPr>
      </a:lvl1pPr>
      <a:lvl2pPr marL="250059" algn="l" defTabSz="500118" rtl="0" eaLnBrk="1" latinLnBrk="0" hangingPunct="1">
        <a:defRPr sz="938" kern="1200">
          <a:solidFill>
            <a:schemeClr val="tx1"/>
          </a:solidFill>
          <a:latin typeface="+mn-lt"/>
          <a:ea typeface="+mn-ea"/>
          <a:cs typeface="+mn-cs"/>
        </a:defRPr>
      </a:lvl2pPr>
      <a:lvl3pPr marL="500118" algn="l" defTabSz="500118" rtl="0" eaLnBrk="1" latinLnBrk="0" hangingPunct="1">
        <a:defRPr sz="938" kern="1200">
          <a:solidFill>
            <a:schemeClr val="tx1"/>
          </a:solidFill>
          <a:latin typeface="+mn-lt"/>
          <a:ea typeface="+mn-ea"/>
          <a:cs typeface="+mn-cs"/>
        </a:defRPr>
      </a:lvl3pPr>
      <a:lvl4pPr marL="750177" algn="l" defTabSz="500118" rtl="0" eaLnBrk="1" latinLnBrk="0" hangingPunct="1">
        <a:defRPr sz="938" kern="1200">
          <a:solidFill>
            <a:schemeClr val="tx1"/>
          </a:solidFill>
          <a:latin typeface="+mn-lt"/>
          <a:ea typeface="+mn-ea"/>
          <a:cs typeface="+mn-cs"/>
        </a:defRPr>
      </a:lvl4pPr>
      <a:lvl5pPr marL="1000235" algn="l" defTabSz="500118" rtl="0" eaLnBrk="1" latinLnBrk="0" hangingPunct="1">
        <a:defRPr sz="938" kern="1200">
          <a:solidFill>
            <a:schemeClr val="tx1"/>
          </a:solidFill>
          <a:latin typeface="+mn-lt"/>
          <a:ea typeface="+mn-ea"/>
          <a:cs typeface="+mn-cs"/>
        </a:defRPr>
      </a:lvl5pPr>
      <a:lvl6pPr marL="1250295" algn="l" defTabSz="500118" rtl="0" eaLnBrk="1" latinLnBrk="0" hangingPunct="1">
        <a:defRPr sz="938" kern="1200">
          <a:solidFill>
            <a:schemeClr val="tx1"/>
          </a:solidFill>
          <a:latin typeface="+mn-lt"/>
          <a:ea typeface="+mn-ea"/>
          <a:cs typeface="+mn-cs"/>
        </a:defRPr>
      </a:lvl6pPr>
      <a:lvl7pPr marL="1500354" algn="l" defTabSz="500118" rtl="0" eaLnBrk="1" latinLnBrk="0" hangingPunct="1">
        <a:defRPr sz="938" kern="1200">
          <a:solidFill>
            <a:schemeClr val="tx1"/>
          </a:solidFill>
          <a:latin typeface="+mn-lt"/>
          <a:ea typeface="+mn-ea"/>
          <a:cs typeface="+mn-cs"/>
        </a:defRPr>
      </a:lvl7pPr>
      <a:lvl8pPr marL="1750412" algn="l" defTabSz="500118" rtl="0" eaLnBrk="1" latinLnBrk="0" hangingPunct="1">
        <a:defRPr sz="938" kern="1200">
          <a:solidFill>
            <a:schemeClr val="tx1"/>
          </a:solidFill>
          <a:latin typeface="+mn-lt"/>
          <a:ea typeface="+mn-ea"/>
          <a:cs typeface="+mn-cs"/>
        </a:defRPr>
      </a:lvl8pPr>
      <a:lvl9pPr marL="2000472" algn="l" defTabSz="500118" rtl="0" eaLnBrk="1" latinLnBrk="0" hangingPunct="1">
        <a:defRPr sz="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91103"/>
            <a:ext cx="8741880" cy="899665"/>
          </a:xfrm>
          <a:prstGeom prst="rect">
            <a:avLst/>
          </a:prstGeom>
        </p:spPr>
        <p:txBody>
          <a:bodyPr vert="horz" wrap="square" lIns="125529" tIns="78456" rIns="125529" bIns="78456"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0" y="1189178"/>
            <a:ext cx="8740141" cy="1623012"/>
          </a:xfrm>
          <a:prstGeom prst="rect">
            <a:avLst/>
          </a:prstGeom>
        </p:spPr>
        <p:txBody>
          <a:bodyPr vert="horz" wrap="square" lIns="125529" tIns="78456" rIns="125529" bIns="78456"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7124646"/>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 id="2147484126" r:id="rId14"/>
    <p:sldLayoutId id="2147484127" r:id="rId15"/>
    <p:sldLayoutId id="2147484128" r:id="rId16"/>
    <p:sldLayoutId id="2147484129" r:id="rId17"/>
    <p:sldLayoutId id="2147484130" r:id="rId18"/>
    <p:sldLayoutId id="2147484131" r:id="rId19"/>
    <p:sldLayoutId id="2147484132" r:id="rId20"/>
    <p:sldLayoutId id="2147484133" r:id="rId21"/>
    <p:sldLayoutId id="2147484134" r:id="rId22"/>
  </p:sldLayoutIdLst>
  <p:transition>
    <p:fade/>
  </p:transition>
  <p:timing>
    <p:tnLst>
      <p:par>
        <p:cTn id="1" dur="indefinite" restart="never" nodeType="tmRoot"/>
      </p:par>
    </p:tnLst>
  </p:timing>
  <p:txStyles>
    <p:titleStyle>
      <a:lvl1pPr algn="l" defTabSz="666884" rtl="0" eaLnBrk="1" latinLnBrk="0" hangingPunct="1">
        <a:lnSpc>
          <a:spcPct val="90000"/>
        </a:lnSpc>
        <a:spcBef>
          <a:spcPct val="0"/>
        </a:spcBef>
        <a:buNone/>
        <a:defRPr lang="en-US" sz="3833" b="0" kern="1200" cap="none" spc="-7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5164" marR="0" indent="-245164" algn="l" defTabSz="666884" rtl="0" eaLnBrk="1" fontAlgn="auto" latinLnBrk="0" hangingPunct="1">
        <a:lnSpc>
          <a:spcPct val="90000"/>
        </a:lnSpc>
        <a:spcBef>
          <a:spcPct val="20000"/>
        </a:spcBef>
        <a:spcAft>
          <a:spcPts val="0"/>
        </a:spcAft>
        <a:buClrTx/>
        <a:buSzPct val="90000"/>
        <a:buFont typeface="Arial" pitchFamily="34" charset="0"/>
        <a:buChar char="•"/>
        <a:tabLst/>
        <a:defRPr sz="2833" kern="1200" spc="0" baseline="0">
          <a:gradFill>
            <a:gsLst>
              <a:gs pos="1250">
                <a:schemeClr val="tx1"/>
              </a:gs>
              <a:gs pos="100000">
                <a:schemeClr val="tx1"/>
              </a:gs>
            </a:gsLst>
            <a:lin ang="5400000" scaled="0"/>
          </a:gradFill>
          <a:latin typeface="+mj-lt"/>
          <a:ea typeface="+mn-ea"/>
          <a:cs typeface="+mn-cs"/>
        </a:defRPr>
      </a:lvl1pPr>
      <a:lvl2pPr marL="417687" marR="0" indent="-172522"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2pPr>
      <a:lvl3pPr marL="572049"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750" kern="1200" spc="0" baseline="0">
          <a:gradFill>
            <a:gsLst>
              <a:gs pos="1250">
                <a:schemeClr val="tx1"/>
              </a:gs>
              <a:gs pos="100000">
                <a:schemeClr val="tx1"/>
              </a:gs>
            </a:gsLst>
            <a:lin ang="5400000" scaled="0"/>
          </a:gradFill>
          <a:latin typeface="+mn-lt"/>
          <a:ea typeface="+mn-ea"/>
          <a:cs typeface="+mn-cs"/>
        </a:defRPr>
      </a:lvl3pPr>
      <a:lvl4pPr marL="735491"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4pPr>
      <a:lvl5pPr marL="898933" marR="0" indent="-163443" algn="l" defTabSz="666884" rtl="0" eaLnBrk="1" fontAlgn="auto" latinLnBrk="0" hangingPunct="1">
        <a:lnSpc>
          <a:spcPct val="90000"/>
        </a:lnSpc>
        <a:spcBef>
          <a:spcPct val="20000"/>
        </a:spcBef>
        <a:spcAft>
          <a:spcPts val="0"/>
        </a:spcAft>
        <a:buClrTx/>
        <a:buSzPct val="90000"/>
        <a:buFont typeface="Arial" pitchFamily="34" charset="0"/>
        <a:buChar char="•"/>
        <a:tabLst/>
        <a:defRPr sz="1417" kern="1200" spc="0" baseline="0">
          <a:gradFill>
            <a:gsLst>
              <a:gs pos="1250">
                <a:schemeClr val="tx1"/>
              </a:gs>
              <a:gs pos="100000">
                <a:schemeClr val="tx1"/>
              </a:gs>
            </a:gsLst>
            <a:lin ang="5400000" scaled="0"/>
          </a:gradFill>
          <a:latin typeface="+mn-lt"/>
          <a:ea typeface="+mn-ea"/>
          <a:cs typeface="+mn-cs"/>
        </a:defRPr>
      </a:lvl5pPr>
      <a:lvl6pPr marL="1833930"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6pPr>
      <a:lvl7pPr marL="2167372"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7pPr>
      <a:lvl8pPr marL="2500815"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8pPr>
      <a:lvl9pPr marL="2834257" indent="-166722" algn="l" defTabSz="666884" rtl="0" eaLnBrk="1" latinLnBrk="0" hangingPunct="1">
        <a:spcBef>
          <a:spcPct val="20000"/>
        </a:spcBef>
        <a:buFont typeface="Arial" pitchFamily="34" charset="0"/>
        <a:buChar char="•"/>
        <a:defRPr sz="1417" kern="1200">
          <a:solidFill>
            <a:schemeClr val="tx1"/>
          </a:solidFill>
          <a:latin typeface="+mn-lt"/>
          <a:ea typeface="+mn-ea"/>
          <a:cs typeface="+mn-cs"/>
        </a:defRPr>
      </a:lvl9pPr>
    </p:bodyStyle>
    <p:otherStyle>
      <a:defPPr>
        <a:defRPr lang="en-US"/>
      </a:defPPr>
      <a:lvl1pPr marL="0" algn="l" defTabSz="666884" rtl="0" eaLnBrk="1" latinLnBrk="0" hangingPunct="1">
        <a:defRPr sz="1250" kern="1200">
          <a:solidFill>
            <a:schemeClr val="tx1"/>
          </a:solidFill>
          <a:latin typeface="+mn-lt"/>
          <a:ea typeface="+mn-ea"/>
          <a:cs typeface="+mn-cs"/>
        </a:defRPr>
      </a:lvl1pPr>
      <a:lvl2pPr marL="333442" algn="l" defTabSz="666884" rtl="0" eaLnBrk="1" latinLnBrk="0" hangingPunct="1">
        <a:defRPr sz="1250" kern="1200">
          <a:solidFill>
            <a:schemeClr val="tx1"/>
          </a:solidFill>
          <a:latin typeface="+mn-lt"/>
          <a:ea typeface="+mn-ea"/>
          <a:cs typeface="+mn-cs"/>
        </a:defRPr>
      </a:lvl2pPr>
      <a:lvl3pPr marL="666884" algn="l" defTabSz="666884" rtl="0" eaLnBrk="1" latinLnBrk="0" hangingPunct="1">
        <a:defRPr sz="1250" kern="1200">
          <a:solidFill>
            <a:schemeClr val="tx1"/>
          </a:solidFill>
          <a:latin typeface="+mn-lt"/>
          <a:ea typeface="+mn-ea"/>
          <a:cs typeface="+mn-cs"/>
        </a:defRPr>
      </a:lvl3pPr>
      <a:lvl4pPr marL="1000326" algn="l" defTabSz="666884" rtl="0" eaLnBrk="1" latinLnBrk="0" hangingPunct="1">
        <a:defRPr sz="1250" kern="1200">
          <a:solidFill>
            <a:schemeClr val="tx1"/>
          </a:solidFill>
          <a:latin typeface="+mn-lt"/>
          <a:ea typeface="+mn-ea"/>
          <a:cs typeface="+mn-cs"/>
        </a:defRPr>
      </a:lvl4pPr>
      <a:lvl5pPr marL="1333767" algn="l" defTabSz="666884" rtl="0" eaLnBrk="1" latinLnBrk="0" hangingPunct="1">
        <a:defRPr sz="1250" kern="1200">
          <a:solidFill>
            <a:schemeClr val="tx1"/>
          </a:solidFill>
          <a:latin typeface="+mn-lt"/>
          <a:ea typeface="+mn-ea"/>
          <a:cs typeface="+mn-cs"/>
        </a:defRPr>
      </a:lvl5pPr>
      <a:lvl6pPr marL="1667210" algn="l" defTabSz="666884" rtl="0" eaLnBrk="1" latinLnBrk="0" hangingPunct="1">
        <a:defRPr sz="1250" kern="1200">
          <a:solidFill>
            <a:schemeClr val="tx1"/>
          </a:solidFill>
          <a:latin typeface="+mn-lt"/>
          <a:ea typeface="+mn-ea"/>
          <a:cs typeface="+mn-cs"/>
        </a:defRPr>
      </a:lvl6pPr>
      <a:lvl7pPr marL="2000652" algn="l" defTabSz="666884" rtl="0" eaLnBrk="1" latinLnBrk="0" hangingPunct="1">
        <a:defRPr sz="1250" kern="1200">
          <a:solidFill>
            <a:schemeClr val="tx1"/>
          </a:solidFill>
          <a:latin typeface="+mn-lt"/>
          <a:ea typeface="+mn-ea"/>
          <a:cs typeface="+mn-cs"/>
        </a:defRPr>
      </a:lvl7pPr>
      <a:lvl8pPr marL="2334093" algn="l" defTabSz="666884" rtl="0" eaLnBrk="1" latinLnBrk="0" hangingPunct="1">
        <a:defRPr sz="1250" kern="1200">
          <a:solidFill>
            <a:schemeClr val="tx1"/>
          </a:solidFill>
          <a:latin typeface="+mn-lt"/>
          <a:ea typeface="+mn-ea"/>
          <a:cs typeface="+mn-cs"/>
        </a:defRPr>
      </a:lvl8pPr>
      <a:lvl9pPr marL="2667536" algn="l" defTabSz="666884" rtl="0" eaLnBrk="1" latinLnBrk="0" hangingPunct="1">
        <a:defRPr sz="12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userDrawn="1"/>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464761925"/>
      </p:ext>
    </p:extLst>
  </p:cSld>
  <p:clrMap bg1="dk1" tx1="lt1" bg2="dk2" tx2="lt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2645753820"/>
      </p:ext>
    </p:extLst>
  </p:cSld>
  <p:clrMap bg1="dk1" tx1="lt1" bg2="dk2" tx2="lt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userDrawn="1"/>
        </p:nvPicPr>
        <p:blipFill>
          <a:blip r:embed="rId11"/>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1290128756"/>
      </p:ext>
    </p:extLst>
  </p:cSld>
  <p:clrMap bg1="dk1" tx1="lt1" bg2="dk2" tx2="lt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1" r:id="rId9"/>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58.xml"/></Relationships>
</file>

<file path=ppt/slides/_rels/slide1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png"/><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8.xml"/><Relationship Id="rId5" Type="http://schemas.openxmlformats.org/officeDocument/2006/relationships/hyperlink" Target="http://research.microsoft.com/apps/pubs/default.aspx?id=77520" TargetMode="External"/><Relationship Id="rId4" Type="http://schemas.openxmlformats.org/officeDocument/2006/relationships/hyperlink" Target="http://research.microsoft.com/apps/pubs/default.aspx?id=7586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8.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3" Type="http://schemas.openxmlformats.org/officeDocument/2006/relationships/hyperlink" Target="http://research.microsoft.com/apps/pubs/default.aspx?id=143619" TargetMode="External"/><Relationship Id="rId7" Type="http://schemas.openxmlformats.org/officeDocument/2006/relationships/hyperlink" Target="http://research.microsoft.com/apps/pubs/default.aspx?id=171498" TargetMode="External"/><Relationship Id="rId2" Type="http://schemas.openxmlformats.org/officeDocument/2006/relationships/notesSlide" Target="../notesSlides/notesSlide12.xml"/><Relationship Id="rId1" Type="http://schemas.openxmlformats.org/officeDocument/2006/relationships/slideLayout" Target="../slideLayouts/slideLayout151.xml"/><Relationship Id="rId6" Type="http://schemas.openxmlformats.org/officeDocument/2006/relationships/hyperlink" Target="http://research.microsoft.com/apps/pubs/?id=153169" TargetMode="External"/><Relationship Id="rId5" Type="http://schemas.openxmlformats.org/officeDocument/2006/relationships/hyperlink" Target="http://research.microsoft.com/apps/pubs/default.aspx?id=144412" TargetMode="External"/><Relationship Id="rId4" Type="http://schemas.openxmlformats.org/officeDocument/2006/relationships/hyperlink" Target="http://research.microsoft.com/apps/pubs/default.aspx?id=1442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3.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10" Type="http://schemas.openxmlformats.org/officeDocument/2006/relationships/image" Target="../media/image59.png"/><Relationship Id="rId4" Type="http://schemas.openxmlformats.org/officeDocument/2006/relationships/image" Target="../media/image53.jpg"/><Relationship Id="rId9" Type="http://schemas.openxmlformats.org/officeDocument/2006/relationships/image" Target="../media/image58.jp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80.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5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research.microsoft.com/pubs/209355/DeepLearning-NowPublishing-Vol7-SIG-039.pdf"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51.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51.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51.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research.microsoft.com/apps/pubs/default.aspx?id=219987" TargetMode="External"/><Relationship Id="rId2" Type="http://schemas.openxmlformats.org/officeDocument/2006/relationships/notesSlide" Target="../notesSlides/notesSlide20.xml"/><Relationship Id="rId1" Type="http://schemas.openxmlformats.org/officeDocument/2006/relationships/slideLayout" Target="../slideLayouts/slideLayout15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51.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51.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hyperlink" Target="http://research.microsoft.com/apps/pubs/default.aspx?id=251677" TargetMode="External"/><Relationship Id="rId2" Type="http://schemas.openxmlformats.org/officeDocument/2006/relationships/hyperlink" Target="http://research.microsoft.com/apps/pubs/default.aspx?id=210535" TargetMode="External"/><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5.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70.xml"/><Relationship Id="rId5" Type="http://schemas.openxmlformats.org/officeDocument/2006/relationships/image" Target="../media/image84.jpe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2.xml"/></Relationships>
</file>

<file path=ppt/slides/_rels/slide46.xml.rels><?xml version="1.0" encoding="UTF-8" standalone="yes"?>
<Relationships xmlns="http://schemas.openxmlformats.org/package/2006/relationships"><Relationship Id="rId8" Type="http://schemas.openxmlformats.org/officeDocument/2006/relationships/hyperlink" Target="http://research.microsoft.com/apps/pubs/default.aspx?id=78738" TargetMode="External"/><Relationship Id="rId13" Type="http://schemas.openxmlformats.org/officeDocument/2006/relationships/hyperlink" Target="http://research.microsoft.com/apps/pubs/default.aspx?id=189004" TargetMode="External"/><Relationship Id="rId3" Type="http://schemas.openxmlformats.org/officeDocument/2006/relationships/hyperlink" Target="http://research.microsoft.com/apps/pubs/default.aspx?id=80528" TargetMode="External"/><Relationship Id="rId7" Type="http://schemas.openxmlformats.org/officeDocument/2006/relationships/hyperlink" Target="http://research.microsoft.com/apps/pubs/default.aspx?id=78310" TargetMode="External"/><Relationship Id="rId12" Type="http://schemas.openxmlformats.org/officeDocument/2006/relationships/hyperlink" Target="http://research.microsoft.com/apps/pubs/default.aspx?id=75861" TargetMode="External"/><Relationship Id="rId2" Type="http://schemas.openxmlformats.org/officeDocument/2006/relationships/notesSlide" Target="../notesSlides/notesSlide26.xml"/><Relationship Id="rId16" Type="http://schemas.openxmlformats.org/officeDocument/2006/relationships/hyperlink" Target="http://research.microsoft.com/apps/pubs/default.aspx?id=152133" TargetMode="External"/><Relationship Id="rId1" Type="http://schemas.openxmlformats.org/officeDocument/2006/relationships/slideLayout" Target="../slideLayouts/slideLayout74.xml"/><Relationship Id="rId6" Type="http://schemas.openxmlformats.org/officeDocument/2006/relationships/hyperlink" Target="http://research.microsoft.com/apps/pubs/default.aspx?id=78313" TargetMode="External"/><Relationship Id="rId11" Type="http://schemas.openxmlformats.org/officeDocument/2006/relationships/hyperlink" Target="http://research.microsoft.com/apps/pubs/default.aspx?id=189008" TargetMode="External"/><Relationship Id="rId5" Type="http://schemas.openxmlformats.org/officeDocument/2006/relationships/hyperlink" Target="http://research.microsoft.com/apps/pubs/default.aspx?id=78736" TargetMode="External"/><Relationship Id="rId15" Type="http://schemas.openxmlformats.org/officeDocument/2006/relationships/hyperlink" Target="http://research.microsoft.com/apps/pubs/default.aspx?id=188866" TargetMode="External"/><Relationship Id="rId10" Type="http://schemas.openxmlformats.org/officeDocument/2006/relationships/hyperlink" Target="http://research.microsoft.com/apps/pubs/default.aspx?id=209355" TargetMode="External"/><Relationship Id="rId4" Type="http://schemas.openxmlformats.org/officeDocument/2006/relationships/hyperlink" Target="http://research.microsoft.com/apps/pubs/default.aspx?id=81204" TargetMode="External"/><Relationship Id="rId9" Type="http://schemas.openxmlformats.org/officeDocument/2006/relationships/hyperlink" Target="http://research.microsoft.com/apps/pubs/default.aspx?id=76859" TargetMode="External"/><Relationship Id="rId14" Type="http://schemas.openxmlformats.org/officeDocument/2006/relationships/hyperlink" Target="http://research.microsoft.com/apps/pubs/default.aspx?id=78305"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research.microsoft.com/apps/pubs/default.aspx?id=76836" TargetMode="External"/><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3" Type="http://schemas.openxmlformats.org/officeDocument/2006/relationships/hyperlink" Target="http://research.microsoft.com/apps/pubs/default.aspx?id=175603" TargetMode="External"/><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4.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1.xml"/></Relationships>
</file>

<file path=ppt/slides/_rels/slide51.xml.rels><?xml version="1.0" encoding="UTF-8" standalone="yes"?>
<Relationships xmlns="http://schemas.openxmlformats.org/package/2006/relationships"><Relationship Id="rId3" Type="http://schemas.openxmlformats.org/officeDocument/2006/relationships/hyperlink" Target="http://research.microsoft.com/apps/pubs/default.aspx?id=78736" TargetMode="External"/><Relationship Id="rId2" Type="http://schemas.openxmlformats.org/officeDocument/2006/relationships/image" Target="../media/image87.png"/><Relationship Id="rId1" Type="http://schemas.openxmlformats.org/officeDocument/2006/relationships/slideLayout" Target="../slideLayouts/slideLayout151.xml"/><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1.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1.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1.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1.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1.xml"/><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8.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96.png"/><Relationship Id="rId7" Type="http://schemas.openxmlformats.org/officeDocument/2006/relationships/image" Target="../media/image550.png"/><Relationship Id="rId2" Type="http://schemas.openxmlformats.org/officeDocument/2006/relationships/notesSlide" Target="../notesSlides/notesSlide29.xml"/><Relationship Id="rId1" Type="http://schemas.openxmlformats.org/officeDocument/2006/relationships/slideLayout" Target="../slideLayouts/slideLayout15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51.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81.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15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46.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07" y="762000"/>
            <a:ext cx="9492867" cy="3429000"/>
          </a:xfrm>
        </p:spPr>
        <p:txBody>
          <a:bodyPr>
            <a:noAutofit/>
          </a:bodyPr>
          <a:lstStyle/>
          <a:p>
            <a:r>
              <a:rPr lang="en-US" dirty="0" smtClean="0">
                <a:effectLst/>
              </a:rPr>
              <a:t/>
            </a:r>
            <a:br>
              <a:rPr lang="en-US" dirty="0" smtClean="0">
                <a:effectLst/>
              </a:rPr>
            </a:br>
            <a:r>
              <a:rPr lang="en-US" dirty="0">
                <a:effectLst/>
              </a:rPr>
              <a:t/>
            </a:r>
            <a:br>
              <a:rPr lang="en-US" dirty="0">
                <a:effectLst/>
              </a:rPr>
            </a:br>
            <a:r>
              <a:rPr lang="en-US" dirty="0"/>
              <a:t/>
            </a:r>
            <a:br>
              <a:rPr lang="en-US" dirty="0"/>
            </a:br>
            <a:r>
              <a:rPr lang="en-US" sz="4000" dirty="0"/>
              <a:t/>
            </a:r>
            <a:br>
              <a:rPr lang="en-US" sz="4000" dirty="0"/>
            </a:br>
            <a:r>
              <a:rPr lang="en-US" sz="4000" b="1" dirty="0">
                <a:solidFill>
                  <a:srgbClr val="7030A0"/>
                </a:solidFill>
                <a:latin typeface="Arial Rounded MT Bold" panose="020F0704030504030204" pitchFamily="34" charset="0"/>
              </a:rPr>
              <a:t>Deep </a:t>
            </a:r>
            <a:r>
              <a:rPr lang="en-US" sz="4000" b="1" dirty="0" smtClean="0">
                <a:solidFill>
                  <a:srgbClr val="7030A0"/>
                </a:solidFill>
                <a:latin typeface="Arial Rounded MT Bold" panose="020F0704030504030204" pitchFamily="34" charset="0"/>
              </a:rPr>
              <a:t>Generative &amp; Discriminative</a:t>
            </a:r>
            <a:br>
              <a:rPr lang="en-US" sz="4000" b="1" dirty="0" smtClean="0">
                <a:solidFill>
                  <a:srgbClr val="7030A0"/>
                </a:solidFill>
                <a:latin typeface="Arial Rounded MT Bold" panose="020F0704030504030204" pitchFamily="34" charset="0"/>
              </a:rPr>
            </a:br>
            <a:r>
              <a:rPr lang="en-US" sz="4000" b="1" dirty="0" smtClean="0">
                <a:solidFill>
                  <a:srgbClr val="7030A0"/>
                </a:solidFill>
                <a:latin typeface="Arial Rounded MT Bold" panose="020F0704030504030204" pitchFamily="34" charset="0"/>
              </a:rPr>
              <a:t>Models for Speech Recognition</a:t>
            </a:r>
            <a:r>
              <a:rPr lang="en-US" sz="4000" dirty="0"/>
              <a:t/>
            </a:r>
            <a:br>
              <a:rPr lang="en-US" sz="4000" dirty="0"/>
            </a:br>
            <a:r>
              <a:rPr lang="en-US" dirty="0" smtClean="0">
                <a:effectLst/>
              </a:rPr>
              <a:t/>
            </a:r>
            <a:br>
              <a:rPr lang="en-US" dirty="0" smtClean="0">
                <a:effectLst/>
              </a:rPr>
            </a:br>
            <a:r>
              <a:rPr lang="en-US" dirty="0" smtClean="0">
                <a:effectLst/>
              </a:rPr>
              <a:t/>
            </a:r>
            <a:br>
              <a:rPr lang="en-US" dirty="0" smtClean="0">
                <a:effectLst/>
              </a:rPr>
            </a:br>
            <a:r>
              <a:rPr lang="en-US" dirty="0">
                <a:effectLst/>
              </a:rPr>
              <a:t/>
            </a:r>
            <a:br>
              <a:rPr lang="en-US" dirty="0">
                <a:effectLst/>
              </a:rPr>
            </a:br>
            <a:r>
              <a:rPr lang="en-US" dirty="0" smtClean="0">
                <a:effectLst/>
              </a:rPr>
              <a:t/>
            </a:r>
            <a:br>
              <a:rPr lang="en-US" dirty="0" smtClean="0">
                <a:effectLst/>
              </a:rPr>
            </a:br>
            <a:r>
              <a:rPr lang="en-US" dirty="0">
                <a:effectLst/>
              </a:rPr>
              <a:t/>
            </a:r>
            <a:br>
              <a:rPr lang="en-US" dirty="0">
                <a:effectLst/>
              </a:rPr>
            </a:br>
            <a:endParaRPr lang="en-US" sz="4000" dirty="0"/>
          </a:p>
        </p:txBody>
      </p:sp>
      <p:sp>
        <p:nvSpPr>
          <p:cNvPr id="3" name="Subtitle 2"/>
          <p:cNvSpPr>
            <a:spLocks noGrp="1"/>
          </p:cNvSpPr>
          <p:nvPr>
            <p:ph type="subTitle" idx="1"/>
          </p:nvPr>
        </p:nvSpPr>
        <p:spPr>
          <a:xfrm>
            <a:off x="72527" y="3048000"/>
            <a:ext cx="9296400" cy="3505200"/>
          </a:xfrm>
        </p:spPr>
        <p:txBody>
          <a:bodyPr>
            <a:normAutofit/>
          </a:bodyPr>
          <a:lstStyle/>
          <a:p>
            <a:pPr>
              <a:spcAft>
                <a:spcPts val="600"/>
              </a:spcAft>
            </a:pPr>
            <a:r>
              <a:rPr lang="en-US" b="1" dirty="0">
                <a:solidFill>
                  <a:srgbClr val="0070C0"/>
                </a:solidFill>
              </a:rPr>
              <a:t>Li Deng </a:t>
            </a:r>
          </a:p>
          <a:p>
            <a:pPr>
              <a:spcAft>
                <a:spcPts val="600"/>
              </a:spcAft>
            </a:pPr>
            <a:r>
              <a:rPr lang="en-US" sz="2400" i="1" dirty="0" smtClean="0">
                <a:solidFill>
                  <a:srgbClr val="0070C0"/>
                </a:solidFill>
              </a:rPr>
              <a:t>Deep Learning Technology Center</a:t>
            </a:r>
          </a:p>
          <a:p>
            <a:pPr>
              <a:spcAft>
                <a:spcPts val="600"/>
              </a:spcAft>
            </a:pPr>
            <a:r>
              <a:rPr lang="en-US" sz="2400" i="1" dirty="0" smtClean="0">
                <a:solidFill>
                  <a:srgbClr val="0070C0"/>
                </a:solidFill>
              </a:rPr>
              <a:t>Microsoft </a:t>
            </a:r>
            <a:r>
              <a:rPr lang="en-US" sz="2400" i="1" dirty="0">
                <a:solidFill>
                  <a:srgbClr val="0070C0"/>
                </a:solidFill>
              </a:rPr>
              <a:t>Research, Redmond, </a:t>
            </a:r>
            <a:r>
              <a:rPr lang="en-US" sz="2400" i="1" dirty="0" smtClean="0">
                <a:solidFill>
                  <a:srgbClr val="0070C0"/>
                </a:solidFill>
              </a:rPr>
              <a:t>USA</a:t>
            </a:r>
            <a:endParaRPr lang="en-US" sz="2000" i="1" dirty="0"/>
          </a:p>
          <a:p>
            <a:r>
              <a:rPr lang="en-US" sz="2000" i="1" dirty="0" smtClean="0"/>
              <a:t>Machine Learning Conference, Berlin, Oct 5, 2015</a:t>
            </a:r>
          </a:p>
          <a:p>
            <a:endParaRPr lang="en-US" sz="2000" dirty="0" smtClean="0">
              <a:solidFill>
                <a:schemeClr val="tx1"/>
              </a:solidFill>
            </a:endParaRPr>
          </a:p>
          <a:p>
            <a:pPr defTabSz="666884"/>
            <a:r>
              <a:rPr lang="en-US" sz="1800" dirty="0">
                <a:solidFill>
                  <a:schemeClr val="tx1">
                    <a:lumMod val="50000"/>
                    <a:lumOff val="50000"/>
                  </a:schemeClr>
                </a:solidFill>
              </a:rPr>
              <a:t>Thanks go to many colleagues at DLTC/MSR, collaborating universities, </a:t>
            </a:r>
          </a:p>
          <a:p>
            <a:pPr defTabSz="666884"/>
            <a:r>
              <a:rPr lang="en-US" sz="1800" dirty="0">
                <a:solidFill>
                  <a:schemeClr val="tx1">
                    <a:lumMod val="50000"/>
                    <a:lumOff val="50000"/>
                  </a:schemeClr>
                </a:solidFill>
              </a:rPr>
              <a:t>and at Microsoft’s engineering groups </a:t>
            </a:r>
          </a:p>
        </p:txBody>
      </p:sp>
    </p:spTree>
    <p:extLst>
      <p:ext uri="{BB962C8B-B14F-4D97-AF65-F5344CB8AC3E}">
        <p14:creationId xmlns:p14="http://schemas.microsoft.com/office/powerpoint/2010/main" val="3333544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84163"/>
            <a:ext cx="7553325" cy="658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Slide Number Placeholder 3"/>
          <p:cNvSpPr>
            <a:spLocks noGrp="1"/>
          </p:cNvSpPr>
          <p:nvPr>
            <p:ph type="sldNum" sz="quarter" idx="12"/>
          </p:nvPr>
        </p:nvSpPr>
        <p:spPr bwMode="auto">
          <a:xfrm>
            <a:off x="7010400" y="64706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BFF1E76A-8CCD-40A9-8B11-38CE45C2ABDD}"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endParaRPr>
          </a:p>
        </p:txBody>
      </p:sp>
      <p:sp>
        <p:nvSpPr>
          <p:cNvPr id="128004" name="TextBox 5"/>
          <p:cNvSpPr txBox="1">
            <a:spLocks noChangeArrowheads="1"/>
          </p:cNvSpPr>
          <p:nvPr/>
        </p:nvSpPr>
        <p:spPr bwMode="auto">
          <a:xfrm>
            <a:off x="0" y="6391275"/>
            <a:ext cx="8991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Bridle, Deng, Picone, Richards, Ma, Kamm, Schuster, Pike, Reagan. Final Report for Workshop on Language Engineering, Johns Hopkins University, 1998.</a:t>
            </a:r>
          </a:p>
        </p:txBody>
      </p:sp>
      <p:sp>
        <p:nvSpPr>
          <p:cNvPr id="128005" name="TextBox 2"/>
          <p:cNvSpPr txBox="1">
            <a:spLocks noChangeArrowheads="1"/>
          </p:cNvSpPr>
          <p:nvPr/>
        </p:nvSpPr>
        <p:spPr bwMode="auto">
          <a:xfrm>
            <a:off x="-76200" y="2819400"/>
            <a:ext cx="1438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0000"/>
                </a:solidFill>
                <a:effectLst/>
                <a:uLnTx/>
                <a:uFillTx/>
                <a:latin typeface="Calibri" panose="020F0502020204030204" pitchFamily="34" charset="0"/>
                <a:ea typeface="+mn-ea"/>
                <a:cs typeface="+mn-cs"/>
              </a:rPr>
              <a:t>Deterministic</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0000"/>
                </a:solidFill>
                <a:effectLst/>
                <a:uLnTx/>
                <a:uFillTx/>
                <a:latin typeface="Calibri" panose="020F0502020204030204" pitchFamily="34" charset="0"/>
                <a:ea typeface="+mn-ea"/>
                <a:cs typeface="+mn-cs"/>
              </a:rPr>
              <a:t>HDM</a:t>
            </a:r>
          </a:p>
        </p:txBody>
      </p:sp>
      <p:sp>
        <p:nvSpPr>
          <p:cNvPr id="128006" name="TextBox 6"/>
          <p:cNvSpPr txBox="1">
            <a:spLocks noChangeArrowheads="1"/>
          </p:cNvSpPr>
          <p:nvPr/>
        </p:nvSpPr>
        <p:spPr bwMode="auto">
          <a:xfrm>
            <a:off x="8064500" y="2686050"/>
            <a:ext cx="1079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0000"/>
                </a:solidFill>
                <a:effectLst/>
                <a:uLnTx/>
                <a:uFillTx/>
                <a:latin typeface="Calibri" panose="020F0502020204030204" pitchFamily="34" charset="0"/>
                <a:ea typeface="+mn-ea"/>
                <a:cs typeface="+mn-cs"/>
              </a:rPr>
              <a:t>Statistical</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srgbClr val="FF0000"/>
                </a:solidFill>
                <a:effectLst/>
                <a:uLnTx/>
                <a:uFillTx/>
                <a:latin typeface="Calibri" panose="020F0502020204030204" pitchFamily="34" charset="0"/>
                <a:ea typeface="+mn-ea"/>
                <a:cs typeface="+mn-cs"/>
              </a:rPr>
              <a:t>HDM</a:t>
            </a:r>
          </a:p>
        </p:txBody>
      </p:sp>
      <p:sp>
        <p:nvSpPr>
          <p:cNvPr id="128007" name="TextBox 1"/>
          <p:cNvSpPr txBox="1">
            <a:spLocks noChangeArrowheads="1"/>
          </p:cNvSpPr>
          <p:nvPr/>
        </p:nvSpPr>
        <p:spPr bwMode="auto">
          <a:xfrm>
            <a:off x="796925" y="5983288"/>
            <a:ext cx="730250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67342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xfrm>
            <a:off x="0" y="1160463"/>
            <a:ext cx="9144000" cy="4495800"/>
          </a:xfrm>
          <a:ln/>
        </p:spPr>
        <p:txBody>
          <a:bodyPr/>
          <a:lstStyle/>
          <a:p>
            <a:endParaRPr lang="en-US" sz="2800"/>
          </a:p>
        </p:txBody>
      </p:sp>
      <p:sp>
        <p:nvSpPr>
          <p:cNvPr id="126979" name="Rectangle 3"/>
          <p:cNvSpPr>
            <a:spLocks noGrp="1" noChangeArrowheads="1"/>
          </p:cNvSpPr>
          <p:nvPr>
            <p:ph type="title"/>
          </p:nvPr>
        </p:nvSpPr>
        <p:spPr>
          <a:xfrm>
            <a:off x="-34925" y="-96682"/>
            <a:ext cx="9144000" cy="1143000"/>
          </a:xfrm>
        </p:spPr>
        <p:txBody>
          <a:bodyPr>
            <a:normAutofit fontScale="90000"/>
          </a:bodyPr>
          <a:lstStyle/>
          <a:p>
            <a:r>
              <a:rPr lang="en-US" sz="2800" b="1" i="1" dirty="0" smtClean="0"/>
              <a:t>HDM: A Deep Generative Model of Speech Production/Perception</a:t>
            </a:r>
            <a:br>
              <a:rPr lang="en-US" sz="2800" b="1" i="1" dirty="0" smtClean="0"/>
            </a:br>
            <a:r>
              <a:rPr lang="en-US" sz="2800" b="1" i="1" dirty="0" smtClean="0"/>
              <a:t>--- Perception as </a:t>
            </a:r>
            <a:r>
              <a:rPr lang="en-US" sz="2800" b="1" i="1" dirty="0" smtClean="0">
                <a:solidFill>
                  <a:srgbClr val="FF0000"/>
                </a:solidFill>
              </a:rPr>
              <a:t>“variational inference” </a:t>
            </a:r>
            <a:r>
              <a:rPr lang="en-US" sz="2400" dirty="0" smtClean="0"/>
              <a:t>(1997-2007)</a:t>
            </a:r>
            <a:endParaRPr lang="en-US" sz="1600" dirty="0"/>
          </a:p>
        </p:txBody>
      </p:sp>
      <p:pic>
        <p:nvPicPr>
          <p:cNvPr id="126980" name="Picture 4" descr="chain"/>
          <p:cNvPicPr>
            <a:picLocks noChangeAspect="1" noChangeArrowheads="1"/>
          </p:cNvPicPr>
          <p:nvPr/>
        </p:nvPicPr>
        <p:blipFill>
          <a:blip r:embed="rId2" cstate="print"/>
          <a:srcRect/>
          <a:stretch>
            <a:fillRect/>
          </a:stretch>
        </p:blipFill>
        <p:spPr bwMode="auto">
          <a:xfrm>
            <a:off x="0" y="1916113"/>
            <a:ext cx="9144000" cy="4941887"/>
          </a:xfrm>
          <a:prstGeom prst="rect">
            <a:avLst/>
          </a:prstGeom>
          <a:noFill/>
        </p:spPr>
      </p:pic>
      <p:sp>
        <p:nvSpPr>
          <p:cNvPr id="126981" name="Text Box 5"/>
          <p:cNvSpPr txBox="1">
            <a:spLocks noChangeArrowheads="1"/>
          </p:cNvSpPr>
          <p:nvPr/>
        </p:nvSpPr>
        <p:spPr bwMode="auto">
          <a:xfrm>
            <a:off x="539750" y="3249613"/>
            <a:ext cx="1319213" cy="396875"/>
          </a:xfrm>
          <a:prstGeom prst="rect">
            <a:avLst/>
          </a:prstGeom>
          <a:solidFill>
            <a:srgbClr val="3366FF"/>
          </a:solidFill>
          <a:ln w="9525">
            <a:noFill/>
            <a:miter lim="800000"/>
            <a:headEnd/>
            <a:tailEnd/>
          </a:ln>
          <a:effec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mn-cs"/>
              </a:rPr>
              <a:t>message</a:t>
            </a:r>
          </a:p>
        </p:txBody>
      </p:sp>
      <p:sp>
        <p:nvSpPr>
          <p:cNvPr id="126982" name="Text Box 6"/>
          <p:cNvSpPr txBox="1">
            <a:spLocks noChangeArrowheads="1"/>
          </p:cNvSpPr>
          <p:nvPr/>
        </p:nvSpPr>
        <p:spPr bwMode="auto">
          <a:xfrm rot="4198771">
            <a:off x="521494" y="4671219"/>
            <a:ext cx="1987550" cy="366712"/>
          </a:xfrm>
          <a:prstGeom prst="rect">
            <a:avLst/>
          </a:prstGeom>
          <a:solidFill>
            <a:srgbClr val="3366FF"/>
          </a:solid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Times New Roman" pitchFamily="18" charset="0"/>
                <a:ea typeface="+mn-ea"/>
                <a:cs typeface="+mn-cs"/>
              </a:rPr>
              <a:t>motor/articulators</a:t>
            </a:r>
          </a:p>
        </p:txBody>
      </p:sp>
      <p:sp>
        <p:nvSpPr>
          <p:cNvPr id="126983" name="Rectangle 7"/>
          <p:cNvSpPr>
            <a:spLocks noChangeAspect="1" noChangeArrowheads="1"/>
          </p:cNvSpPr>
          <p:nvPr/>
        </p:nvSpPr>
        <p:spPr bwMode="auto">
          <a:xfrm>
            <a:off x="3455988" y="5734050"/>
            <a:ext cx="2197100" cy="323850"/>
          </a:xfrm>
          <a:prstGeom prst="rect">
            <a:avLst/>
          </a:prstGeom>
          <a:solidFill>
            <a:schemeClr val="accent1"/>
          </a:solidFill>
          <a:ln w="9525">
            <a:solidFill>
              <a:schemeClr val="bg1"/>
            </a:solidFill>
            <a:miter lim="800000"/>
            <a:headEnd/>
            <a:tailEnd/>
          </a:ln>
          <a:effectLst/>
        </p:spPr>
        <p:txBody>
          <a:bodyPr/>
          <a:lstStyle/>
          <a:p>
            <a:pPr marL="114300" marR="0" lvl="1" indent="1588" algn="ctr" defTabSz="914400" rtl="0" eaLnBrk="1" fontAlgn="auto" latinLnBrk="0" hangingPunct="1">
              <a:lnSpc>
                <a:spcPct val="90000"/>
              </a:lnSpc>
              <a:spcBef>
                <a:spcPct val="40000"/>
              </a:spcBef>
              <a:spcAft>
                <a:spcPct val="15000"/>
              </a:spcAft>
              <a:buClrTx/>
              <a:buSzTx/>
              <a:buFontTx/>
              <a:buNone/>
              <a:tabLst>
                <a:tab pos="1252538" algn="r"/>
                <a:tab pos="1490663" algn="l"/>
              </a:tabLst>
              <a:defRPr/>
            </a:pPr>
            <a:r>
              <a:rPr kumimoji="0" lang="en-US" sz="1600" b="1" i="0" u="none" strike="noStrike" kern="1200" cap="none" spc="0" normalizeH="0" baseline="0" noProof="0">
                <a:ln>
                  <a:noFill/>
                </a:ln>
                <a:solidFill>
                  <a:prstClr val="black"/>
                </a:solidFill>
                <a:effectLst/>
                <a:uLnTx/>
                <a:uFillTx/>
                <a:latin typeface="Calibri"/>
                <a:ea typeface="+mn-ea"/>
                <a:cs typeface="+mn-cs"/>
              </a:rPr>
              <a:t>Speech Acoustics</a:t>
            </a:r>
          </a:p>
        </p:txBody>
      </p:sp>
      <p:sp>
        <p:nvSpPr>
          <p:cNvPr id="126984" name="Line 8"/>
          <p:cNvSpPr>
            <a:spLocks noChangeShapeType="1"/>
          </p:cNvSpPr>
          <p:nvPr/>
        </p:nvSpPr>
        <p:spPr bwMode="auto">
          <a:xfrm>
            <a:off x="2124075" y="5084763"/>
            <a:ext cx="71438" cy="215900"/>
          </a:xfrm>
          <a:prstGeom prst="line">
            <a:avLst/>
          </a:prstGeom>
          <a:noFill/>
          <a:ln w="38100">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85" name="Line 9"/>
          <p:cNvSpPr>
            <a:spLocks noChangeShapeType="1"/>
          </p:cNvSpPr>
          <p:nvPr/>
        </p:nvSpPr>
        <p:spPr bwMode="auto">
          <a:xfrm>
            <a:off x="2376488" y="4976813"/>
            <a:ext cx="71437" cy="215900"/>
          </a:xfrm>
          <a:prstGeom prst="line">
            <a:avLst/>
          </a:prstGeom>
          <a:noFill/>
          <a:ln w="38100">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86" name="Freeform 10"/>
          <p:cNvSpPr>
            <a:spLocks/>
          </p:cNvSpPr>
          <p:nvPr/>
        </p:nvSpPr>
        <p:spPr bwMode="auto">
          <a:xfrm>
            <a:off x="4795838" y="3114675"/>
            <a:ext cx="652462" cy="623888"/>
          </a:xfrm>
          <a:custGeom>
            <a:avLst/>
            <a:gdLst/>
            <a:ahLst/>
            <a:cxnLst>
              <a:cxn ang="0">
                <a:pos x="388" y="175"/>
              </a:cxn>
              <a:cxn ang="0">
                <a:pos x="315" y="65"/>
              </a:cxn>
              <a:cxn ang="0">
                <a:pos x="160" y="2"/>
              </a:cxn>
              <a:cxn ang="0">
                <a:pos x="115" y="11"/>
              </a:cxn>
              <a:cxn ang="0">
                <a:pos x="151" y="47"/>
              </a:cxn>
              <a:cxn ang="0">
                <a:pos x="160" y="93"/>
              </a:cxn>
              <a:cxn ang="0">
                <a:pos x="88" y="75"/>
              </a:cxn>
              <a:cxn ang="0">
                <a:pos x="42" y="65"/>
              </a:cxn>
              <a:cxn ang="0">
                <a:pos x="15" y="56"/>
              </a:cxn>
              <a:cxn ang="0">
                <a:pos x="15" y="138"/>
              </a:cxn>
              <a:cxn ang="0">
                <a:pos x="70" y="165"/>
              </a:cxn>
              <a:cxn ang="0">
                <a:pos x="142" y="202"/>
              </a:cxn>
              <a:cxn ang="0">
                <a:pos x="197" y="238"/>
              </a:cxn>
              <a:cxn ang="0">
                <a:pos x="242" y="284"/>
              </a:cxn>
              <a:cxn ang="0">
                <a:pos x="297" y="302"/>
              </a:cxn>
              <a:cxn ang="0">
                <a:pos x="333" y="393"/>
              </a:cxn>
            </a:cxnLst>
            <a:rect l="0" t="0" r="r" b="b"/>
            <a:pathLst>
              <a:path w="411" h="393">
                <a:moveTo>
                  <a:pt x="388" y="175"/>
                </a:moveTo>
                <a:cubicBezTo>
                  <a:pt x="411" y="105"/>
                  <a:pt x="365" y="93"/>
                  <a:pt x="315" y="65"/>
                </a:cubicBezTo>
                <a:cubicBezTo>
                  <a:pt x="254" y="31"/>
                  <a:pt x="229" y="16"/>
                  <a:pt x="160" y="2"/>
                </a:cubicBezTo>
                <a:cubicBezTo>
                  <a:pt x="145" y="5"/>
                  <a:pt x="126" y="0"/>
                  <a:pt x="115" y="11"/>
                </a:cubicBezTo>
                <a:cubicBezTo>
                  <a:pt x="91" y="35"/>
                  <a:pt x="151" y="47"/>
                  <a:pt x="151" y="47"/>
                </a:cubicBezTo>
                <a:cubicBezTo>
                  <a:pt x="156" y="51"/>
                  <a:pt x="197" y="80"/>
                  <a:pt x="160" y="93"/>
                </a:cubicBezTo>
                <a:cubicBezTo>
                  <a:pt x="149" y="97"/>
                  <a:pt x="102" y="80"/>
                  <a:pt x="88" y="75"/>
                </a:cubicBezTo>
                <a:cubicBezTo>
                  <a:pt x="62" y="47"/>
                  <a:pt x="59" y="14"/>
                  <a:pt x="42" y="65"/>
                </a:cubicBezTo>
                <a:cubicBezTo>
                  <a:pt x="33" y="62"/>
                  <a:pt x="21" y="49"/>
                  <a:pt x="15" y="56"/>
                </a:cubicBezTo>
                <a:cubicBezTo>
                  <a:pt x="4" y="69"/>
                  <a:pt x="0" y="119"/>
                  <a:pt x="15" y="138"/>
                </a:cubicBezTo>
                <a:cubicBezTo>
                  <a:pt x="28" y="154"/>
                  <a:pt x="52" y="159"/>
                  <a:pt x="70" y="165"/>
                </a:cubicBezTo>
                <a:cubicBezTo>
                  <a:pt x="124" y="222"/>
                  <a:pt x="30" y="129"/>
                  <a:pt x="142" y="202"/>
                </a:cubicBezTo>
                <a:cubicBezTo>
                  <a:pt x="160" y="214"/>
                  <a:pt x="197" y="238"/>
                  <a:pt x="197" y="238"/>
                </a:cubicBezTo>
                <a:cubicBezTo>
                  <a:pt x="213" y="261"/>
                  <a:pt x="215" y="272"/>
                  <a:pt x="242" y="284"/>
                </a:cubicBezTo>
                <a:cubicBezTo>
                  <a:pt x="260" y="292"/>
                  <a:pt x="297" y="302"/>
                  <a:pt x="297" y="302"/>
                </a:cubicBezTo>
                <a:cubicBezTo>
                  <a:pt x="306" y="328"/>
                  <a:pt x="311" y="371"/>
                  <a:pt x="333" y="393"/>
                </a:cubicBezTo>
              </a:path>
            </a:pathLst>
          </a:custGeom>
          <a:noFill/>
          <a:ln w="12700" cap="flat" cmpd="sng">
            <a:solidFill>
              <a:schemeClr val="bg1"/>
            </a:solidFill>
            <a:prstDash val="solid"/>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87" name="Rectangle 11"/>
          <p:cNvSpPr>
            <a:spLocks noChangeArrowheads="1"/>
          </p:cNvSpPr>
          <p:nvPr/>
        </p:nvSpPr>
        <p:spPr bwMode="auto">
          <a:xfrm>
            <a:off x="3384550" y="944563"/>
            <a:ext cx="6408738" cy="5697537"/>
          </a:xfrm>
          <a:prstGeom prst="rect">
            <a:avLst/>
          </a:prstGeom>
          <a:solidFill>
            <a:schemeClr val="bg1"/>
          </a:solid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88" name="Rectangle 12"/>
          <p:cNvSpPr>
            <a:spLocks noChangeArrowheads="1"/>
          </p:cNvSpPr>
          <p:nvPr/>
        </p:nvSpPr>
        <p:spPr bwMode="auto">
          <a:xfrm>
            <a:off x="1979613" y="2492375"/>
            <a:ext cx="1727200" cy="468313"/>
          </a:xfrm>
          <a:prstGeom prst="rect">
            <a:avLst/>
          </a:prstGeom>
          <a:solidFill>
            <a:schemeClr val="bg1"/>
          </a:solidFill>
          <a:ln w="9525">
            <a:solidFill>
              <a:schemeClr val="bg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89" name="Freeform 13"/>
          <p:cNvSpPr>
            <a:spLocks/>
          </p:cNvSpPr>
          <p:nvPr/>
        </p:nvSpPr>
        <p:spPr bwMode="auto">
          <a:xfrm>
            <a:off x="1943100" y="2852738"/>
            <a:ext cx="180975" cy="114300"/>
          </a:xfrm>
          <a:custGeom>
            <a:avLst/>
            <a:gdLst/>
            <a:ahLst/>
            <a:cxnLst>
              <a:cxn ang="0">
                <a:pos x="114" y="72"/>
              </a:cxn>
              <a:cxn ang="0">
                <a:pos x="91" y="27"/>
              </a:cxn>
              <a:cxn ang="0">
                <a:pos x="46" y="4"/>
              </a:cxn>
              <a:cxn ang="0">
                <a:pos x="0" y="4"/>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90" name="AutoShape 14"/>
          <p:cNvSpPr>
            <a:spLocks noChangeArrowheads="1"/>
          </p:cNvSpPr>
          <p:nvPr/>
        </p:nvSpPr>
        <p:spPr bwMode="auto">
          <a:xfrm>
            <a:off x="1655763" y="2852738"/>
            <a:ext cx="252412" cy="107950"/>
          </a:xfrm>
          <a:prstGeom prst="parallelogram">
            <a:avLst>
              <a:gd name="adj" fmla="val 58456"/>
            </a:avLst>
          </a:prstGeom>
          <a:solidFill>
            <a:schemeClr val="bg1"/>
          </a:solidFill>
          <a:ln w="9525">
            <a:solidFill>
              <a:schemeClr val="bg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91" name="AutoShape 15"/>
          <p:cNvSpPr>
            <a:spLocks noChangeArrowheads="1"/>
          </p:cNvSpPr>
          <p:nvPr/>
        </p:nvSpPr>
        <p:spPr bwMode="auto">
          <a:xfrm>
            <a:off x="1403350" y="2924175"/>
            <a:ext cx="612775" cy="144463"/>
          </a:xfrm>
          <a:prstGeom prst="parallelogram">
            <a:avLst>
              <a:gd name="adj" fmla="val 106044"/>
            </a:avLst>
          </a:prstGeom>
          <a:solidFill>
            <a:schemeClr val="bg1"/>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92" name="Freeform 16"/>
          <p:cNvSpPr>
            <a:spLocks/>
          </p:cNvSpPr>
          <p:nvPr/>
        </p:nvSpPr>
        <p:spPr bwMode="auto">
          <a:xfrm>
            <a:off x="1547813" y="2924175"/>
            <a:ext cx="107950" cy="180975"/>
          </a:xfrm>
          <a:custGeom>
            <a:avLst/>
            <a:gdLst/>
            <a:ahLst/>
            <a:cxnLst>
              <a:cxn ang="0">
                <a:pos x="114" y="72"/>
              </a:cxn>
              <a:cxn ang="0">
                <a:pos x="91" y="27"/>
              </a:cxn>
              <a:cxn ang="0">
                <a:pos x="46" y="4"/>
              </a:cxn>
              <a:cxn ang="0">
                <a:pos x="0" y="4"/>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993" name="Text Box 17"/>
          <p:cNvSpPr txBox="1">
            <a:spLocks noChangeArrowheads="1"/>
          </p:cNvSpPr>
          <p:nvPr/>
        </p:nvSpPr>
        <p:spPr bwMode="auto">
          <a:xfrm>
            <a:off x="647700" y="1773238"/>
            <a:ext cx="1873250" cy="528637"/>
          </a:xfrm>
          <a:prstGeom prst="rect">
            <a:avLst/>
          </a:prstGeom>
          <a:solidFill>
            <a:srgbClr val="3399FF"/>
          </a:solidFill>
          <a:ln w="9525">
            <a:solidFill>
              <a:srgbClr val="3399FF"/>
            </a:solid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Times New Roman" pitchFamily="18" charset="0"/>
                <a:ea typeface="+mn-ea"/>
                <a:cs typeface="+mn-cs"/>
              </a:rPr>
              <a:t>SPEAKER</a:t>
            </a:r>
            <a:endParaRPr kumimoji="0" lang="en-US" sz="1600" b="1" i="0" u="none" strike="noStrike" kern="1200" cap="none" spc="0" normalizeH="0" baseline="0" noProof="0">
              <a:ln>
                <a:noFill/>
              </a:ln>
              <a:solidFill>
                <a:srgbClr val="1F497D"/>
              </a:solidFill>
              <a:effectLst/>
              <a:uLnTx/>
              <a:uFillTx/>
              <a:latin typeface="Times New Roman" pitchFamily="18" charset="0"/>
              <a:ea typeface="+mn-ea"/>
              <a:cs typeface="+mn-cs"/>
            </a:endParaRPr>
          </a:p>
        </p:txBody>
      </p:sp>
      <p:sp>
        <p:nvSpPr>
          <p:cNvPr id="126997" name="Freeform 21"/>
          <p:cNvSpPr>
            <a:spLocks noChangeAspect="1"/>
          </p:cNvSpPr>
          <p:nvPr/>
        </p:nvSpPr>
        <p:spPr bwMode="auto">
          <a:xfrm>
            <a:off x="2951163" y="4868863"/>
            <a:ext cx="1330325" cy="396875"/>
          </a:xfrm>
          <a:custGeom>
            <a:avLst/>
            <a:gdLst/>
            <a:ahLst/>
            <a:cxnLst>
              <a:cxn ang="0">
                <a:pos x="0" y="117"/>
              </a:cxn>
              <a:cxn ang="0">
                <a:pos x="24" y="78"/>
              </a:cxn>
              <a:cxn ang="0">
                <a:pos x="39" y="159"/>
              </a:cxn>
              <a:cxn ang="0">
                <a:pos x="60" y="30"/>
              </a:cxn>
              <a:cxn ang="0">
                <a:pos x="75" y="177"/>
              </a:cxn>
              <a:cxn ang="0">
                <a:pos x="87" y="6"/>
              </a:cxn>
              <a:cxn ang="0">
                <a:pos x="93" y="207"/>
              </a:cxn>
              <a:cxn ang="0">
                <a:pos x="111" y="0"/>
              </a:cxn>
              <a:cxn ang="0">
                <a:pos x="117" y="216"/>
              </a:cxn>
              <a:cxn ang="0">
                <a:pos x="135" y="15"/>
              </a:cxn>
              <a:cxn ang="0">
                <a:pos x="147" y="180"/>
              </a:cxn>
              <a:cxn ang="0">
                <a:pos x="162" y="33"/>
              </a:cxn>
              <a:cxn ang="0">
                <a:pos x="171" y="168"/>
              </a:cxn>
              <a:cxn ang="0">
                <a:pos x="192" y="69"/>
              </a:cxn>
              <a:cxn ang="0">
                <a:pos x="201" y="150"/>
              </a:cxn>
              <a:cxn ang="0">
                <a:pos x="210" y="78"/>
              </a:cxn>
              <a:cxn ang="0">
                <a:pos x="231" y="150"/>
              </a:cxn>
              <a:cxn ang="0">
                <a:pos x="243" y="63"/>
              </a:cxn>
              <a:cxn ang="0">
                <a:pos x="264" y="165"/>
              </a:cxn>
              <a:cxn ang="0">
                <a:pos x="276" y="24"/>
              </a:cxn>
              <a:cxn ang="0">
                <a:pos x="300" y="192"/>
              </a:cxn>
              <a:cxn ang="0">
                <a:pos x="318" y="12"/>
              </a:cxn>
              <a:cxn ang="0">
                <a:pos x="339" y="207"/>
              </a:cxn>
              <a:cxn ang="0">
                <a:pos x="360" y="15"/>
              </a:cxn>
              <a:cxn ang="0">
                <a:pos x="381" y="195"/>
              </a:cxn>
              <a:cxn ang="0">
                <a:pos x="396" y="39"/>
              </a:cxn>
              <a:cxn ang="0">
                <a:pos x="417" y="168"/>
              </a:cxn>
              <a:cxn ang="0">
                <a:pos x="429" y="72"/>
              </a:cxn>
              <a:cxn ang="0">
                <a:pos x="450" y="141"/>
              </a:cxn>
              <a:cxn ang="0">
                <a:pos x="465" y="102"/>
              </a:cxn>
            </a:cxnLst>
            <a:rect l="0" t="0" r="r" b="b"/>
            <a:pathLst>
              <a:path w="465" h="216">
                <a:moveTo>
                  <a:pt x="0" y="117"/>
                </a:moveTo>
                <a:lnTo>
                  <a:pt x="24" y="78"/>
                </a:lnTo>
                <a:lnTo>
                  <a:pt x="39" y="159"/>
                </a:lnTo>
                <a:lnTo>
                  <a:pt x="60" y="30"/>
                </a:lnTo>
                <a:lnTo>
                  <a:pt x="75" y="177"/>
                </a:lnTo>
                <a:lnTo>
                  <a:pt x="87" y="6"/>
                </a:lnTo>
                <a:lnTo>
                  <a:pt x="93" y="207"/>
                </a:lnTo>
                <a:lnTo>
                  <a:pt x="111" y="0"/>
                </a:lnTo>
                <a:lnTo>
                  <a:pt x="117" y="216"/>
                </a:lnTo>
                <a:lnTo>
                  <a:pt x="135" y="15"/>
                </a:lnTo>
                <a:lnTo>
                  <a:pt x="147" y="180"/>
                </a:lnTo>
                <a:lnTo>
                  <a:pt x="162" y="33"/>
                </a:lnTo>
                <a:lnTo>
                  <a:pt x="171" y="168"/>
                </a:lnTo>
                <a:lnTo>
                  <a:pt x="192" y="69"/>
                </a:lnTo>
                <a:lnTo>
                  <a:pt x="201" y="150"/>
                </a:lnTo>
                <a:lnTo>
                  <a:pt x="210" y="78"/>
                </a:lnTo>
                <a:lnTo>
                  <a:pt x="231" y="150"/>
                </a:lnTo>
                <a:lnTo>
                  <a:pt x="243" y="63"/>
                </a:lnTo>
                <a:lnTo>
                  <a:pt x="264" y="165"/>
                </a:lnTo>
                <a:lnTo>
                  <a:pt x="276" y="24"/>
                </a:lnTo>
                <a:lnTo>
                  <a:pt x="300" y="192"/>
                </a:lnTo>
                <a:lnTo>
                  <a:pt x="318" y="12"/>
                </a:lnTo>
                <a:lnTo>
                  <a:pt x="339" y="207"/>
                </a:lnTo>
                <a:lnTo>
                  <a:pt x="360" y="15"/>
                </a:lnTo>
                <a:lnTo>
                  <a:pt x="381" y="195"/>
                </a:lnTo>
                <a:lnTo>
                  <a:pt x="396" y="39"/>
                </a:lnTo>
                <a:lnTo>
                  <a:pt x="417" y="168"/>
                </a:lnTo>
                <a:lnTo>
                  <a:pt x="429" y="72"/>
                </a:lnTo>
                <a:lnTo>
                  <a:pt x="450" y="141"/>
                </a:lnTo>
                <a:lnTo>
                  <a:pt x="465" y="102"/>
                </a:lnTo>
              </a:path>
            </a:pathLst>
          </a:custGeom>
          <a:noFill/>
          <a:ln w="28575" cmpd="sng">
            <a:solidFill>
              <a:srgbClr val="00CC99"/>
            </a:solidFill>
            <a:prstDash val="solid"/>
            <a:round/>
            <a:headEnd type="none" w="sm" len="sm"/>
            <a:tailEnd type="none" w="sm" len="sm"/>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6998" name="Picture 22" descr="Lombard"/>
          <p:cNvPicPr>
            <a:picLocks noChangeAspect="1" noChangeArrowheads="1"/>
          </p:cNvPicPr>
          <p:nvPr/>
        </p:nvPicPr>
        <p:blipFill>
          <a:blip r:embed="rId3" cstate="print"/>
          <a:srcRect/>
          <a:stretch>
            <a:fillRect/>
          </a:stretch>
        </p:blipFill>
        <p:spPr bwMode="auto">
          <a:xfrm>
            <a:off x="4457700" y="1233488"/>
            <a:ext cx="4686300" cy="5624512"/>
          </a:xfrm>
          <a:prstGeom prst="rect">
            <a:avLst/>
          </a:prstGeom>
          <a:noFill/>
        </p:spPr>
      </p:pic>
      <p:sp>
        <p:nvSpPr>
          <p:cNvPr id="127000" name="Text Box 24"/>
          <p:cNvSpPr txBox="1">
            <a:spLocks noChangeArrowheads="1"/>
          </p:cNvSpPr>
          <p:nvPr/>
        </p:nvSpPr>
        <p:spPr bwMode="auto">
          <a:xfrm>
            <a:off x="3132138" y="2924175"/>
            <a:ext cx="1165225" cy="33655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articulation</a:t>
            </a:r>
          </a:p>
        </p:txBody>
      </p:sp>
      <p:sp>
        <p:nvSpPr>
          <p:cNvPr id="127001" name="Text Box 25"/>
          <p:cNvSpPr txBox="1">
            <a:spLocks noChangeArrowheads="1"/>
          </p:cNvSpPr>
          <p:nvPr/>
        </p:nvSpPr>
        <p:spPr bwMode="auto">
          <a:xfrm>
            <a:off x="3455988" y="2060575"/>
            <a:ext cx="806450" cy="33655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targets</a:t>
            </a:r>
          </a:p>
        </p:txBody>
      </p:sp>
      <p:sp>
        <p:nvSpPr>
          <p:cNvPr id="127002" name="Line 26"/>
          <p:cNvSpPr>
            <a:spLocks noChangeShapeType="1"/>
          </p:cNvSpPr>
          <p:nvPr/>
        </p:nvSpPr>
        <p:spPr bwMode="auto">
          <a:xfrm>
            <a:off x="4284663" y="2241550"/>
            <a:ext cx="288925" cy="107950"/>
          </a:xfrm>
          <a:prstGeom prst="line">
            <a:avLst/>
          </a:prstGeom>
          <a:noFill/>
          <a:ln w="57150">
            <a:solidFill>
              <a:schemeClr val="tx1"/>
            </a:solidFill>
            <a:prstDash val="dash"/>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003" name="Text Box 27"/>
          <p:cNvSpPr txBox="1">
            <a:spLocks noChangeArrowheads="1"/>
          </p:cNvSpPr>
          <p:nvPr/>
        </p:nvSpPr>
        <p:spPr bwMode="auto">
          <a:xfrm>
            <a:off x="2376488" y="3465513"/>
            <a:ext cx="2330450" cy="33655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distortion-free acoustics</a:t>
            </a:r>
          </a:p>
        </p:txBody>
      </p:sp>
      <p:sp>
        <p:nvSpPr>
          <p:cNvPr id="127006" name="Text Box 30"/>
          <p:cNvSpPr txBox="1">
            <a:spLocks noChangeArrowheads="1"/>
          </p:cNvSpPr>
          <p:nvPr/>
        </p:nvSpPr>
        <p:spPr bwMode="auto">
          <a:xfrm>
            <a:off x="2700338" y="4257675"/>
            <a:ext cx="1866900" cy="33655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distorted acoustics</a:t>
            </a:r>
          </a:p>
        </p:txBody>
      </p:sp>
      <p:sp>
        <p:nvSpPr>
          <p:cNvPr id="127007" name="Line 31"/>
          <p:cNvSpPr>
            <a:spLocks noChangeShapeType="1"/>
          </p:cNvSpPr>
          <p:nvPr/>
        </p:nvSpPr>
        <p:spPr bwMode="auto">
          <a:xfrm>
            <a:off x="4284663" y="3105150"/>
            <a:ext cx="288925" cy="107950"/>
          </a:xfrm>
          <a:prstGeom prst="line">
            <a:avLst/>
          </a:prstGeom>
          <a:noFill/>
          <a:ln w="57150">
            <a:solidFill>
              <a:schemeClr val="tx1"/>
            </a:solidFill>
            <a:prstDash val="dash"/>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008" name="Line 32"/>
          <p:cNvSpPr>
            <a:spLocks noChangeShapeType="1"/>
          </p:cNvSpPr>
          <p:nvPr/>
        </p:nvSpPr>
        <p:spPr bwMode="auto">
          <a:xfrm>
            <a:off x="4176713" y="3789363"/>
            <a:ext cx="288925" cy="107950"/>
          </a:xfrm>
          <a:prstGeom prst="line">
            <a:avLst/>
          </a:prstGeom>
          <a:noFill/>
          <a:ln w="57150">
            <a:solidFill>
              <a:schemeClr val="tx1"/>
            </a:solidFill>
            <a:prstDash val="dash"/>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009" name="Line 33"/>
          <p:cNvSpPr>
            <a:spLocks noChangeShapeType="1"/>
          </p:cNvSpPr>
          <p:nvPr/>
        </p:nvSpPr>
        <p:spPr bwMode="auto">
          <a:xfrm flipV="1">
            <a:off x="4248150" y="5734050"/>
            <a:ext cx="288925" cy="73025"/>
          </a:xfrm>
          <a:prstGeom prst="line">
            <a:avLst/>
          </a:prstGeom>
          <a:noFill/>
          <a:ln w="57150">
            <a:solidFill>
              <a:schemeClr val="tx1"/>
            </a:solidFill>
            <a:prstDash val="dash"/>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010" name="Line 34"/>
          <p:cNvSpPr>
            <a:spLocks noChangeShapeType="1"/>
          </p:cNvSpPr>
          <p:nvPr/>
        </p:nvSpPr>
        <p:spPr bwMode="auto">
          <a:xfrm>
            <a:off x="4248150" y="4581525"/>
            <a:ext cx="288925" cy="107950"/>
          </a:xfrm>
          <a:prstGeom prst="line">
            <a:avLst/>
          </a:prstGeom>
          <a:noFill/>
          <a:ln w="57150">
            <a:solidFill>
              <a:schemeClr val="tx1"/>
            </a:solidFill>
            <a:prstDash val="dash"/>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011" name="Line 35"/>
          <p:cNvSpPr>
            <a:spLocks noChangeShapeType="1"/>
          </p:cNvSpPr>
          <p:nvPr/>
        </p:nvSpPr>
        <p:spPr bwMode="auto">
          <a:xfrm>
            <a:off x="4284663" y="6237288"/>
            <a:ext cx="288925" cy="107950"/>
          </a:xfrm>
          <a:prstGeom prst="line">
            <a:avLst/>
          </a:prstGeom>
          <a:noFill/>
          <a:ln w="57150">
            <a:solidFill>
              <a:schemeClr val="tx1"/>
            </a:solidFill>
            <a:prstDash val="dash"/>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012" name="Text Box 36"/>
          <p:cNvSpPr txBox="1">
            <a:spLocks noChangeArrowheads="1"/>
          </p:cNvSpPr>
          <p:nvPr/>
        </p:nvSpPr>
        <p:spPr bwMode="auto">
          <a:xfrm>
            <a:off x="2016125" y="5876925"/>
            <a:ext cx="2273300" cy="58102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    distortion factors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feedback to articulation</a:t>
            </a:r>
          </a:p>
        </p:txBody>
      </p:sp>
    </p:spTree>
    <p:extLst>
      <p:ext uri="{BB962C8B-B14F-4D97-AF65-F5344CB8AC3E}">
        <p14:creationId xmlns:p14="http://schemas.microsoft.com/office/powerpoint/2010/main" val="325634386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7200" y="-138113"/>
            <a:ext cx="1981200" cy="533401"/>
          </a:xfrm>
        </p:spPr>
        <p:txBody>
          <a:bodyPr/>
          <a:lstStyle/>
          <a:p>
            <a:pPr eaLnBrk="1" hangingPunct="1"/>
            <a:r>
              <a:rPr lang="en-US" altLang="en-US" sz="1600" smtClean="0"/>
              <a:t>ICASSP-2004</a:t>
            </a:r>
          </a:p>
        </p:txBody>
      </p:sp>
      <p:sp>
        <p:nvSpPr>
          <p:cNvPr id="4" name="Slide Number Placeholder 3"/>
          <p:cNvSpPr>
            <a:spLocks noGrp="1"/>
          </p:cNvSpPr>
          <p:nvPr>
            <p:ph type="sldNum" sz="quarter" idx="12"/>
          </p:nvPr>
        </p:nvSpPr>
        <p:spPr/>
        <p:txBody>
          <a:bodyPr/>
          <a:lstStyle/>
          <a:p>
            <a:pPr>
              <a:defRPr/>
            </a:pPr>
            <a:fld id="{24BC509E-7522-4AE3-A319-49A938CED636}" type="slidenum">
              <a:rPr lang="en-US"/>
              <a:pPr>
                <a:defRPr/>
              </a:pPr>
              <a:t>12</a:t>
            </a:fld>
            <a:endParaRPr lang="en-US"/>
          </a:p>
        </p:txBody>
      </p:sp>
      <p:pic>
        <p:nvPicPr>
          <p:cNvPr id="1331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0"/>
            <a:ext cx="74231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988" y="2973388"/>
            <a:ext cx="4314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6263" y="4630738"/>
            <a:ext cx="44862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3813" y="2173288"/>
            <a:ext cx="3705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8" name="TextBox 2"/>
          <p:cNvSpPr txBox="1">
            <a:spLocks noChangeArrowheads="1"/>
          </p:cNvSpPr>
          <p:nvPr/>
        </p:nvSpPr>
        <p:spPr bwMode="auto">
          <a:xfrm>
            <a:off x="-20638" y="1920875"/>
            <a:ext cx="189547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r>
              <a:rPr lang="en-US" altLang="en-US" smtClean="0">
                <a:solidFill>
                  <a:prstClr val="black"/>
                </a:solidFill>
              </a:rPr>
              <a:t>Auxiliary function:</a:t>
            </a:r>
          </a:p>
        </p:txBody>
      </p:sp>
    </p:spTree>
    <p:extLst>
      <p:ext uri="{BB962C8B-B14F-4D97-AF65-F5344CB8AC3E}">
        <p14:creationId xmlns:p14="http://schemas.microsoft.com/office/powerpoint/2010/main" val="3241054756"/>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1430000" cy="1143000"/>
          </a:xfrm>
        </p:spPr>
        <p:txBody>
          <a:bodyPr rtlCol="0">
            <a:normAutofit fontScale="90000"/>
          </a:bodyPr>
          <a:lstStyle/>
          <a:p>
            <a:pPr defTabSz="911926" eaLnBrk="1" fontAlgn="auto" hangingPunct="1">
              <a:spcAft>
                <a:spcPts val="0"/>
              </a:spcAft>
              <a:defRPr/>
            </a:pPr>
            <a:r>
              <a:rPr lang="en-US" sz="3600" b="1" dirty="0" smtClean="0">
                <a:solidFill>
                  <a:schemeClr val="tx2"/>
                </a:solidFill>
              </a:rPr>
              <a:t>Surprisingly Good Inference Results for </a:t>
            </a:r>
            <a:br>
              <a:rPr lang="en-US" sz="3600" b="1" dirty="0" smtClean="0">
                <a:solidFill>
                  <a:schemeClr val="tx2"/>
                </a:solidFill>
              </a:rPr>
            </a:br>
            <a:r>
              <a:rPr lang="en-US" sz="3600" b="1" dirty="0" smtClean="0">
                <a:solidFill>
                  <a:schemeClr val="tx2"/>
                </a:solidFill>
              </a:rPr>
              <a:t>Continuous Hidden States</a:t>
            </a:r>
            <a:endParaRPr lang="en-US" sz="3600" b="1" dirty="0">
              <a:solidFill>
                <a:schemeClr val="tx2"/>
              </a:solidFill>
            </a:endParaRPr>
          </a:p>
        </p:txBody>
      </p:sp>
      <p:sp>
        <p:nvSpPr>
          <p:cNvPr id="4" name="Slide Number Placeholder 3"/>
          <p:cNvSpPr>
            <a:spLocks noGrp="1"/>
          </p:cNvSpPr>
          <p:nvPr>
            <p:ph type="sldNum" sz="quarter" idx="12"/>
          </p:nvPr>
        </p:nvSpPr>
        <p:spPr>
          <a:xfrm>
            <a:off x="7035800" y="6548438"/>
            <a:ext cx="2133600" cy="365125"/>
          </a:xfrm>
        </p:spPr>
        <p:txBody>
          <a:bodyPr/>
          <a:lstStyle/>
          <a:p>
            <a:pPr>
              <a:defRPr/>
            </a:pPr>
            <a:fld id="{35790CAD-B3ED-4338-8863-F0D6211CDDCA}" type="slidenum">
              <a:rPr lang="en-US"/>
              <a:pPr>
                <a:defRPr/>
              </a:pPr>
              <a:t>13</a:t>
            </a:fld>
            <a:endParaRPr lang="en-US" dirty="0"/>
          </a:p>
        </p:txBody>
      </p:sp>
      <p:sp>
        <p:nvSpPr>
          <p:cNvPr id="135172" name="TextBox 2"/>
          <p:cNvSpPr txBox="1">
            <a:spLocks noChangeArrowheads="1"/>
          </p:cNvSpPr>
          <p:nvPr/>
        </p:nvSpPr>
        <p:spPr bwMode="auto">
          <a:xfrm>
            <a:off x="-34925" y="1462088"/>
            <a:ext cx="30956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buFont typeface="Arial" panose="020B0604020202020204" pitchFamily="34" charset="0"/>
              <a:buChar char="•"/>
            </a:pPr>
            <a:r>
              <a:rPr lang="en-US" altLang="en-US" dirty="0" smtClean="0">
                <a:solidFill>
                  <a:prstClr val="black"/>
                </a:solidFill>
              </a:rPr>
              <a:t>By-product: accurately tracking dynamics of resonances (formants) in vocal tract (TIMIT &amp; SWBD).</a:t>
            </a:r>
          </a:p>
          <a:p>
            <a:pPr defTabSz="911225" fontAlgn="base">
              <a:spcBef>
                <a:spcPct val="0"/>
              </a:spcBef>
              <a:spcAft>
                <a:spcPct val="0"/>
              </a:spcAft>
              <a:buFont typeface="Arial" panose="020B0604020202020204" pitchFamily="34" charset="0"/>
              <a:buChar char="•"/>
            </a:pPr>
            <a:r>
              <a:rPr lang="en-US" altLang="en-US" dirty="0" smtClean="0">
                <a:solidFill>
                  <a:prstClr val="black"/>
                </a:solidFill>
              </a:rPr>
              <a:t>Best formant tracker by then in speech analysis; used as basis to form a formant database as “ground truth”</a:t>
            </a:r>
          </a:p>
          <a:p>
            <a:pPr defTabSz="911225" fontAlgn="base">
              <a:spcBef>
                <a:spcPct val="0"/>
              </a:spcBef>
              <a:spcAft>
                <a:spcPct val="0"/>
              </a:spcAft>
              <a:buFont typeface="Arial" panose="020B0604020202020204" pitchFamily="34" charset="0"/>
              <a:buChar char="•"/>
            </a:pPr>
            <a:r>
              <a:rPr lang="en-US" altLang="en-US" dirty="0" smtClean="0">
                <a:solidFill>
                  <a:prstClr val="black"/>
                </a:solidFill>
              </a:rPr>
              <a:t>We thought we solved the ASR problem, except</a:t>
            </a:r>
          </a:p>
          <a:p>
            <a:pPr defTabSz="911225" fontAlgn="base">
              <a:spcBef>
                <a:spcPct val="0"/>
              </a:spcBef>
              <a:spcAft>
                <a:spcPct val="0"/>
              </a:spcAft>
              <a:buFont typeface="Arial" panose="020B0604020202020204" pitchFamily="34" charset="0"/>
              <a:buChar char="•"/>
            </a:pPr>
            <a:r>
              <a:rPr lang="en-US" altLang="en-US" dirty="0" smtClean="0">
                <a:solidFill>
                  <a:prstClr val="black"/>
                </a:solidFill>
              </a:rPr>
              <a:t>“Intractable” for decoding</a:t>
            </a:r>
          </a:p>
        </p:txBody>
      </p:sp>
      <p:pic>
        <p:nvPicPr>
          <p:cNvPr id="135173"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095625" y="1143000"/>
            <a:ext cx="6073775" cy="5029200"/>
          </a:xfrm>
        </p:spPr>
      </p:pic>
      <p:sp>
        <p:nvSpPr>
          <p:cNvPr id="135174" name="Rectangle 7"/>
          <p:cNvSpPr>
            <a:spLocks noChangeArrowheads="1"/>
          </p:cNvSpPr>
          <p:nvPr/>
        </p:nvSpPr>
        <p:spPr bwMode="auto">
          <a:xfrm>
            <a:off x="-34925" y="6338888"/>
            <a:ext cx="883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r>
              <a:rPr lang="en-US" altLang="en-US" sz="1200" smtClean="0">
                <a:solidFill>
                  <a:prstClr val="black"/>
                </a:solidFill>
              </a:rPr>
              <a:t>Deng &amp; Huang, </a:t>
            </a:r>
            <a:r>
              <a:rPr lang="en-US" altLang="en-US" sz="1200" smtClean="0">
                <a:solidFill>
                  <a:prstClr val="black"/>
                </a:solidFill>
                <a:hlinkClick r:id="rId4"/>
              </a:rPr>
              <a:t>Challenges in Adopting Speech Recognition</a:t>
            </a:r>
            <a:r>
              <a:rPr lang="en-US" altLang="en-US" sz="1200" smtClean="0">
                <a:solidFill>
                  <a:prstClr val="black"/>
                </a:solidFill>
              </a:rPr>
              <a:t>, </a:t>
            </a:r>
            <a:r>
              <a:rPr lang="en-US" altLang="en-US" sz="1200" i="1" smtClean="0">
                <a:solidFill>
                  <a:prstClr val="black"/>
                </a:solidFill>
              </a:rPr>
              <a:t>Communications of the ACM</a:t>
            </a:r>
            <a:r>
              <a:rPr lang="en-US" altLang="en-US" sz="1200" smtClean="0">
                <a:solidFill>
                  <a:prstClr val="black"/>
                </a:solidFill>
              </a:rPr>
              <a:t>, vol. 47, pp. 69-75, 2004.</a:t>
            </a:r>
          </a:p>
          <a:p>
            <a:pPr defTabSz="911225" fontAlgn="base">
              <a:spcBef>
                <a:spcPct val="0"/>
              </a:spcBef>
              <a:spcAft>
                <a:spcPct val="0"/>
              </a:spcAft>
            </a:pPr>
            <a:r>
              <a:rPr lang="en-US" altLang="en-US" sz="1200" smtClean="0">
                <a:solidFill>
                  <a:prstClr val="black"/>
                </a:solidFill>
              </a:rPr>
              <a:t>Deng, Cui, Pruvenok, Huang, Momen, Chen, Alwan, </a:t>
            </a:r>
            <a:r>
              <a:rPr lang="en-US" altLang="en-US" sz="1200" smtClean="0">
                <a:solidFill>
                  <a:prstClr val="black"/>
                </a:solidFill>
                <a:hlinkClick r:id="rId5"/>
              </a:rPr>
              <a:t>A Database of Vocal Tract Resonance Trajectories for Research in Speech </a:t>
            </a:r>
            <a:r>
              <a:rPr lang="en-US" altLang="en-US" sz="1200" smtClean="0">
                <a:solidFill>
                  <a:prstClr val="black"/>
                </a:solidFill>
              </a:rPr>
              <a:t>, ICASSP, 2006.</a:t>
            </a:r>
          </a:p>
        </p:txBody>
      </p:sp>
    </p:spTree>
    <p:extLst>
      <p:ext uri="{BB962C8B-B14F-4D97-AF65-F5344CB8AC3E}">
        <p14:creationId xmlns:p14="http://schemas.microsoft.com/office/powerpoint/2010/main" val="123266696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38" y="33338"/>
            <a:ext cx="8229600" cy="1143000"/>
          </a:xfrm>
        </p:spPr>
        <p:txBody>
          <a:bodyPr rtlCol="0">
            <a:normAutofit fontScale="90000"/>
          </a:bodyPr>
          <a:lstStyle/>
          <a:p>
            <a:pPr defTabSz="911926" eaLnBrk="1" fontAlgn="auto" hangingPunct="1">
              <a:spcAft>
                <a:spcPts val="0"/>
              </a:spcAft>
              <a:defRPr/>
            </a:pPr>
            <a:r>
              <a:rPr lang="en-US" b="1" dirty="0" smtClean="0">
                <a:solidFill>
                  <a:schemeClr val="tx2"/>
                </a:solidFill>
              </a:rPr>
              <a:t>Another Deep Generative Model </a:t>
            </a:r>
            <a:r>
              <a:rPr lang="en-US" dirty="0" smtClean="0"/>
              <a:t/>
            </a:r>
            <a:br>
              <a:rPr lang="en-US" dirty="0" smtClean="0"/>
            </a:br>
            <a:r>
              <a:rPr lang="en-US" sz="3600" dirty="0" smtClean="0"/>
              <a:t>(developed outside speech)</a:t>
            </a:r>
            <a:endParaRPr lang="en-US" sz="3600" dirty="0"/>
          </a:p>
        </p:txBody>
      </p:sp>
      <p:pic>
        <p:nvPicPr>
          <p:cNvPr id="13926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029200" y="1209675"/>
            <a:ext cx="4095750" cy="5146675"/>
          </a:xfrm>
        </p:spPr>
      </p:pic>
      <p:sp>
        <p:nvSpPr>
          <p:cNvPr id="13926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pPr>
            <a:fld id="{E226DA67-086C-43A3-9567-4E3CB22FE3B7}" type="slidenum">
              <a:rPr lang="en-US" altLang="en-US" smtClean="0">
                <a:solidFill>
                  <a:srgbClr val="898989"/>
                </a:solidFill>
              </a:rPr>
              <a:pPr defTabSz="911225" fontAlgn="base">
                <a:spcBef>
                  <a:spcPct val="0"/>
                </a:spcBef>
                <a:spcAft>
                  <a:spcPct val="0"/>
                </a:spcAft>
              </a:pPr>
              <a:t>14</a:t>
            </a:fld>
            <a:endParaRPr lang="en-US" altLang="en-US" smtClean="0">
              <a:solidFill>
                <a:srgbClr val="898989"/>
              </a:solidFill>
            </a:endParaRPr>
          </a:p>
        </p:txBody>
      </p:sp>
      <p:sp>
        <p:nvSpPr>
          <p:cNvPr id="7" name="TextBox 6"/>
          <p:cNvSpPr txBox="1"/>
          <p:nvPr/>
        </p:nvSpPr>
        <p:spPr>
          <a:xfrm>
            <a:off x="0" y="1371600"/>
            <a:ext cx="5562600" cy="4800600"/>
          </a:xfrm>
          <a:prstGeom prst="rect">
            <a:avLst/>
          </a:prstGeom>
          <a:noFill/>
        </p:spPr>
        <p:txBody>
          <a:bodyPr>
            <a:spAutoFit/>
          </a:bodyPr>
          <a:lstStyle/>
          <a:p>
            <a:pPr marL="285750" indent="-285750">
              <a:buFont typeface="Arial" panose="020B0604020202020204" pitchFamily="34" charset="0"/>
              <a:buChar char="•"/>
              <a:defRPr/>
            </a:pPr>
            <a:r>
              <a:rPr lang="en-US" dirty="0">
                <a:solidFill>
                  <a:prstClr val="black"/>
                </a:solidFill>
              </a:rPr>
              <a:t>Sigmoid belief nets &amp; wake/sleep alg. (1992) </a:t>
            </a:r>
          </a:p>
          <a:p>
            <a:pPr marL="285750" indent="-285750">
              <a:buFont typeface="Arial" panose="020B0604020202020204" pitchFamily="34" charset="0"/>
              <a:buChar char="•"/>
              <a:defRPr/>
            </a:pPr>
            <a:r>
              <a:rPr lang="en-US" dirty="0">
                <a:solidFill>
                  <a:prstClr val="black"/>
                </a:solidFill>
              </a:rPr>
              <a:t>Deep belief nets (DBN, 2006);</a:t>
            </a:r>
          </a:p>
          <a:p>
            <a:pPr>
              <a:defRPr/>
            </a:pPr>
            <a:r>
              <a:rPr lang="en-US" dirty="0">
                <a:solidFill>
                  <a:prstClr val="black"/>
                </a:solidFill>
                <a:sym typeface="Wingdings" panose="05000000000000000000" pitchFamily="2" charset="2"/>
              </a:rPr>
              <a:t> </a:t>
            </a:r>
            <a:r>
              <a:rPr lang="en-US" dirty="0">
                <a:solidFill>
                  <a:prstClr val="black"/>
                </a:solidFill>
              </a:rPr>
              <a:t>Start of deep learning </a:t>
            </a:r>
          </a:p>
          <a:p>
            <a:pPr marL="285750" indent="-285750">
              <a:buFont typeface="Arial" panose="020B0604020202020204" pitchFamily="34" charset="0"/>
              <a:buChar char="•"/>
              <a:defRPr/>
            </a:pPr>
            <a:r>
              <a:rPr lang="en-US" dirty="0">
                <a:solidFill>
                  <a:prstClr val="black"/>
                </a:solidFill>
              </a:rPr>
              <a:t>Totally non-obvious result:</a:t>
            </a:r>
          </a:p>
          <a:p>
            <a:pPr>
              <a:defRPr/>
            </a:pPr>
            <a:r>
              <a:rPr lang="en-US" dirty="0">
                <a:solidFill>
                  <a:prstClr val="black"/>
                </a:solidFill>
              </a:rPr>
              <a:t>     Stacking many RBMs (undirected)</a:t>
            </a:r>
          </a:p>
          <a:p>
            <a:pPr>
              <a:defRPr/>
            </a:pPr>
            <a:r>
              <a:rPr lang="en-US" dirty="0">
                <a:solidFill>
                  <a:prstClr val="black"/>
                </a:solidFill>
                <a:sym typeface="Wingdings" panose="05000000000000000000" pitchFamily="2" charset="2"/>
              </a:rPr>
              <a:t></a:t>
            </a:r>
            <a:r>
              <a:rPr lang="en-US" dirty="0">
                <a:solidFill>
                  <a:prstClr val="black"/>
                </a:solidFill>
              </a:rPr>
              <a:t> not Deep Boltzmann Machine (</a:t>
            </a:r>
            <a:r>
              <a:rPr lang="en-US" b="1" dirty="0">
                <a:solidFill>
                  <a:prstClr val="black"/>
                </a:solidFill>
              </a:rPr>
              <a:t>DBM</a:t>
            </a:r>
            <a:r>
              <a:rPr lang="en-US" dirty="0">
                <a:solidFill>
                  <a:prstClr val="black"/>
                </a:solidFill>
              </a:rPr>
              <a:t>, undirected)</a:t>
            </a:r>
          </a:p>
          <a:p>
            <a:pPr marL="285750" indent="-285750">
              <a:buFont typeface="Wingdings" panose="05000000000000000000" pitchFamily="2" charset="2"/>
              <a:buChar char="à"/>
              <a:defRPr/>
            </a:pPr>
            <a:r>
              <a:rPr lang="en-US" dirty="0">
                <a:solidFill>
                  <a:prstClr val="black"/>
                </a:solidFill>
              </a:rPr>
              <a:t>but a DBN (directed, generative model)</a:t>
            </a:r>
          </a:p>
          <a:p>
            <a:pPr marL="285750" indent="-285750">
              <a:buFont typeface="Arial" panose="020B0604020202020204" pitchFamily="34" charset="0"/>
              <a:buChar char="•"/>
              <a:defRPr/>
            </a:pPr>
            <a:r>
              <a:rPr lang="en-US" dirty="0">
                <a:solidFill>
                  <a:prstClr val="black"/>
                </a:solidFill>
              </a:rPr>
              <a:t>Excellent in generating images &amp; speech synthesis</a:t>
            </a:r>
          </a:p>
          <a:p>
            <a:pPr marL="285750" indent="-285750">
              <a:buFont typeface="Arial" panose="020B0604020202020204" pitchFamily="34" charset="0"/>
              <a:buChar char="•"/>
              <a:defRPr/>
            </a:pPr>
            <a:endParaRPr lang="en-US" dirty="0">
              <a:solidFill>
                <a:prstClr val="black"/>
              </a:solidFill>
            </a:endParaRPr>
          </a:p>
          <a:p>
            <a:pPr marL="285750" indent="-285750">
              <a:buFont typeface="Arial" panose="020B0604020202020204" pitchFamily="34" charset="0"/>
              <a:buChar char="•"/>
              <a:defRPr/>
            </a:pPr>
            <a:r>
              <a:rPr lang="en-US" dirty="0">
                <a:solidFill>
                  <a:prstClr val="black"/>
                </a:solidFill>
              </a:rPr>
              <a:t>Similar type of deep generative models to HDM</a:t>
            </a:r>
          </a:p>
          <a:p>
            <a:pPr marL="285750" indent="-285750">
              <a:buFont typeface="Arial" panose="020B0604020202020204" pitchFamily="34" charset="0"/>
              <a:buChar char="•"/>
              <a:defRPr/>
            </a:pPr>
            <a:r>
              <a:rPr lang="en-US" dirty="0">
                <a:solidFill>
                  <a:prstClr val="black"/>
                </a:solidFill>
              </a:rPr>
              <a:t>But simpler: no temporal dynamics</a:t>
            </a:r>
          </a:p>
          <a:p>
            <a:pPr marL="285750" indent="-285750">
              <a:buFont typeface="Arial" panose="020B0604020202020204" pitchFamily="34" charset="0"/>
              <a:buChar char="•"/>
              <a:defRPr/>
            </a:pPr>
            <a:r>
              <a:rPr lang="en-US" dirty="0">
                <a:solidFill>
                  <a:prstClr val="black"/>
                </a:solidFill>
              </a:rPr>
              <a:t>With very different parameterization</a:t>
            </a:r>
          </a:p>
          <a:p>
            <a:pPr marL="285750" indent="-285750">
              <a:buFont typeface="Arial" panose="020B0604020202020204" pitchFamily="34" charset="0"/>
              <a:buChar char="•"/>
              <a:defRPr/>
            </a:pPr>
            <a:r>
              <a:rPr lang="en-US" dirty="0">
                <a:solidFill>
                  <a:prstClr val="black"/>
                </a:solidFill>
              </a:rPr>
              <a:t>Most intriguing of DBN: inference is easy </a:t>
            </a:r>
          </a:p>
          <a:p>
            <a:pPr>
              <a:defRPr/>
            </a:pPr>
            <a:r>
              <a:rPr lang="en-US" dirty="0">
                <a:solidFill>
                  <a:prstClr val="black"/>
                </a:solidFill>
              </a:rPr>
              <a:t>     (i.e. no need for approximate variational Bayes)</a:t>
            </a:r>
          </a:p>
          <a:p>
            <a:pPr>
              <a:defRPr/>
            </a:pPr>
            <a:r>
              <a:rPr lang="en-US" dirty="0">
                <a:solidFill>
                  <a:prstClr val="black"/>
                </a:solidFill>
              </a:rPr>
              <a:t>    </a:t>
            </a:r>
            <a:r>
              <a:rPr lang="en-US" dirty="0">
                <a:solidFill>
                  <a:prstClr val="black"/>
                </a:solidFill>
                <a:sym typeface="Wingdings" panose="05000000000000000000" pitchFamily="2" charset="2"/>
              </a:rPr>
              <a:t> ”Restriction” of connections in RBM  </a:t>
            </a:r>
            <a:r>
              <a:rPr lang="en-US" dirty="0">
                <a:solidFill>
                  <a:prstClr val="black"/>
                </a:solidFill>
              </a:rPr>
              <a:t>  </a:t>
            </a:r>
          </a:p>
          <a:p>
            <a:pPr>
              <a:defRPr/>
            </a:pPr>
            <a:endParaRPr lang="en-US" dirty="0">
              <a:solidFill>
                <a:prstClr val="black"/>
              </a:solidFill>
            </a:endParaRPr>
          </a:p>
          <a:p>
            <a:pPr marL="285750" indent="-285750">
              <a:buFont typeface="Arial" panose="020B0604020202020204" pitchFamily="34" charset="0"/>
              <a:buChar char="•"/>
              <a:defRPr/>
            </a:pPr>
            <a:r>
              <a:rPr lang="en-US" dirty="0">
                <a:solidFill>
                  <a:prstClr val="black"/>
                </a:solidFill>
              </a:rPr>
              <a:t>Pros/cons analysis</a:t>
            </a:r>
            <a:r>
              <a:rPr lang="en-US" dirty="0">
                <a:solidFill>
                  <a:prstClr val="black"/>
                </a:solidFill>
                <a:sym typeface="Wingdings" panose="05000000000000000000" pitchFamily="2" charset="2"/>
              </a:rPr>
              <a:t> Hinton coming to MSR 2009</a:t>
            </a:r>
            <a:endParaRPr lang="en-US" dirty="0">
              <a:solidFill>
                <a:prstClr val="black"/>
              </a:solidFill>
            </a:endParaRPr>
          </a:p>
        </p:txBody>
      </p:sp>
    </p:spTree>
    <p:extLst>
      <p:ext uri="{BB962C8B-B14F-4D97-AF65-F5344CB8AC3E}">
        <p14:creationId xmlns:p14="http://schemas.microsoft.com/office/powerpoint/2010/main" val="4261059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 y="-178904"/>
            <a:ext cx="9296400" cy="864704"/>
          </a:xfrm>
        </p:spPr>
        <p:txBody>
          <a:bodyPr>
            <a:noAutofit/>
          </a:bodyPr>
          <a:lstStyle/>
          <a:p>
            <a:r>
              <a:rPr lang="en-US" sz="3200" dirty="0" smtClean="0"/>
              <a:t>This is a very different kind of deep generative model</a:t>
            </a:r>
            <a:endParaRPr lang="en-US" sz="3200" dirty="0"/>
          </a:p>
        </p:txBody>
      </p:sp>
      <p:pic>
        <p:nvPicPr>
          <p:cNvPr id="4" name="Content Placeholder 3"/>
          <p:cNvPicPr>
            <a:picLocks noGrp="1" noChangeAspect="1"/>
          </p:cNvPicPr>
          <p:nvPr>
            <p:ph idx="1"/>
          </p:nvPr>
        </p:nvPicPr>
        <p:blipFill>
          <a:blip r:embed="rId2"/>
          <a:stretch>
            <a:fillRect/>
          </a:stretch>
        </p:blipFill>
        <p:spPr>
          <a:xfrm>
            <a:off x="5334000" y="864704"/>
            <a:ext cx="3978715" cy="4693479"/>
          </a:xfrm>
          <a:prstGeom prst="rect">
            <a:avLst/>
          </a:prstGeom>
        </p:spPr>
      </p:pic>
      <p:sp>
        <p:nvSpPr>
          <p:cNvPr id="5" name="TextBox 4"/>
          <p:cNvSpPr txBox="1"/>
          <p:nvPr/>
        </p:nvSpPr>
        <p:spPr>
          <a:xfrm>
            <a:off x="5411407" y="5766130"/>
            <a:ext cx="3624647" cy="369332"/>
          </a:xfrm>
          <a:prstGeom prst="rect">
            <a:avLst/>
          </a:prstGeom>
          <a:noFill/>
        </p:spPr>
        <p:txBody>
          <a:bodyPr wrap="none" rtlCol="0">
            <a:spAutoFit/>
          </a:bodyPr>
          <a:lstStyle/>
          <a:p>
            <a:r>
              <a:rPr lang="en-US" b="1" dirty="0" smtClean="0">
                <a:solidFill>
                  <a:schemeClr val="tx2"/>
                </a:solidFill>
              </a:rPr>
              <a:t>(Deng et al., 2006; Deng &amp; Yu, 2007)</a:t>
            </a:r>
            <a:endParaRPr lang="en-US" b="1" dirty="0">
              <a:solidFill>
                <a:schemeClr val="tx2"/>
              </a:solidFill>
            </a:endParaRPr>
          </a:p>
        </p:txBody>
      </p:sp>
      <p:pic>
        <p:nvPicPr>
          <p:cNvPr id="6" name="Picture 5"/>
          <p:cNvPicPr>
            <a:picLocks noChangeAspect="1"/>
          </p:cNvPicPr>
          <p:nvPr/>
        </p:nvPicPr>
        <p:blipFill>
          <a:blip r:embed="rId3"/>
          <a:stretch>
            <a:fillRect/>
          </a:stretch>
        </p:blipFill>
        <p:spPr>
          <a:xfrm>
            <a:off x="200026" y="685800"/>
            <a:ext cx="4876799" cy="2371725"/>
          </a:xfrm>
          <a:prstGeom prst="rect">
            <a:avLst/>
          </a:prstGeom>
        </p:spPr>
      </p:pic>
      <p:pic>
        <p:nvPicPr>
          <p:cNvPr id="7" name="Picture 6"/>
          <p:cNvPicPr>
            <a:picLocks noChangeAspect="1"/>
          </p:cNvPicPr>
          <p:nvPr/>
        </p:nvPicPr>
        <p:blipFill>
          <a:blip r:embed="rId4"/>
          <a:stretch>
            <a:fillRect/>
          </a:stretch>
        </p:blipFill>
        <p:spPr>
          <a:xfrm>
            <a:off x="690562" y="3254099"/>
            <a:ext cx="3895725" cy="2457450"/>
          </a:xfrm>
          <a:prstGeom prst="rect">
            <a:avLst/>
          </a:prstGeom>
          <a:solidFill>
            <a:schemeClr val="bg1">
              <a:alpha val="76000"/>
            </a:schemeClr>
          </a:solidFill>
        </p:spPr>
      </p:pic>
      <p:sp>
        <p:nvSpPr>
          <p:cNvPr id="8" name="Oval 7"/>
          <p:cNvSpPr/>
          <p:nvPr/>
        </p:nvSpPr>
        <p:spPr>
          <a:xfrm>
            <a:off x="3626644" y="5051287"/>
            <a:ext cx="914400" cy="2397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26644" y="5389356"/>
            <a:ext cx="914400" cy="2650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4989" y="5800316"/>
            <a:ext cx="3790268" cy="369332"/>
          </a:xfrm>
          <a:prstGeom prst="rect">
            <a:avLst/>
          </a:prstGeom>
          <a:noFill/>
        </p:spPr>
        <p:txBody>
          <a:bodyPr wrap="none" rtlCol="0">
            <a:spAutoFit/>
          </a:bodyPr>
          <a:lstStyle/>
          <a:p>
            <a:r>
              <a:rPr lang="en-US" b="1" dirty="0" smtClean="0">
                <a:solidFill>
                  <a:srgbClr val="FF0000"/>
                </a:solidFill>
              </a:rPr>
              <a:t>(Mohamed, Dahl, Hinton, 2009, 2012)</a:t>
            </a:r>
            <a:endParaRPr lang="en-US" b="1" dirty="0">
              <a:solidFill>
                <a:srgbClr val="FF0000"/>
              </a:solidFill>
            </a:endParaRPr>
          </a:p>
        </p:txBody>
      </p:sp>
      <p:cxnSp>
        <p:nvCxnSpPr>
          <p:cNvPr id="12" name="Straight Arrow Connector 11"/>
          <p:cNvCxnSpPr>
            <a:stCxn id="14" idx="0"/>
          </p:cNvCxnSpPr>
          <p:nvPr/>
        </p:nvCxnSpPr>
        <p:spPr>
          <a:xfrm flipH="1" flipV="1">
            <a:off x="3983834" y="5654400"/>
            <a:ext cx="99408" cy="689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27684" y="6343410"/>
            <a:ext cx="3111116" cy="276999"/>
          </a:xfrm>
          <a:prstGeom prst="rect">
            <a:avLst/>
          </a:prstGeom>
          <a:noFill/>
        </p:spPr>
        <p:txBody>
          <a:bodyPr wrap="square" rtlCol="0">
            <a:spAutoFit/>
          </a:bodyPr>
          <a:lstStyle/>
          <a:p>
            <a:r>
              <a:rPr lang="en-US" sz="1200" dirty="0" smtClean="0">
                <a:solidFill>
                  <a:srgbClr val="FF0000"/>
                </a:solidFill>
              </a:rPr>
              <a:t>(after adding Backprop to the generative DBN)</a:t>
            </a:r>
            <a:endParaRPr lang="en-US" sz="1200" dirty="0">
              <a:solidFill>
                <a:srgbClr val="FF0000"/>
              </a:solidFill>
            </a:endParaRPr>
          </a:p>
        </p:txBody>
      </p:sp>
      <p:sp>
        <p:nvSpPr>
          <p:cNvPr id="3" name="Rectangle 2"/>
          <p:cNvSpPr/>
          <p:nvPr/>
        </p:nvSpPr>
        <p:spPr>
          <a:xfrm>
            <a:off x="2950949" y="5460356"/>
            <a:ext cx="679256" cy="138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742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pPr eaLnBrk="1" hangingPunct="1"/>
            <a:r>
              <a:rPr lang="en-US" altLang="en-US" dirty="0" smtClean="0"/>
              <a:t>d</a:t>
            </a:r>
          </a:p>
        </p:txBody>
      </p:sp>
      <p:pic>
        <p:nvPicPr>
          <p:cNvPr id="137219"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43475" y="1443038"/>
            <a:ext cx="4241800" cy="3074987"/>
          </a:xfrm>
        </p:spPr>
      </p:pic>
      <p:sp>
        <p:nvSpPr>
          <p:cNvPr id="4" name="Slide Number Placeholder 3"/>
          <p:cNvSpPr>
            <a:spLocks noGrp="1"/>
          </p:cNvSpPr>
          <p:nvPr>
            <p:ph type="sldNum" sz="quarter" idx="12"/>
          </p:nvPr>
        </p:nvSpPr>
        <p:spPr>
          <a:xfrm>
            <a:off x="7035800" y="6553200"/>
            <a:ext cx="2133600" cy="365125"/>
          </a:xfrm>
        </p:spPr>
        <p:txBody>
          <a:bodyPr/>
          <a:lstStyle/>
          <a:p>
            <a:pPr>
              <a:defRPr/>
            </a:pPr>
            <a:fld id="{B3170D99-09A9-4109-8D24-75560170878B}" type="slidenum">
              <a:rPr lang="en-US"/>
              <a:pPr>
                <a:defRPr/>
              </a:pPr>
              <a:t>16</a:t>
            </a:fld>
            <a:endParaRPr lang="en-US" dirty="0"/>
          </a:p>
        </p:txBody>
      </p:sp>
      <p:pic>
        <p:nvPicPr>
          <p:cNvPr id="1372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75" y="1582738"/>
            <a:ext cx="491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2"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3887788"/>
            <a:ext cx="4794250"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flipV="1">
            <a:off x="6400800" y="5449888"/>
            <a:ext cx="163513" cy="241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911975" y="5437188"/>
            <a:ext cx="249238" cy="2841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7226" name="TextBox 2"/>
          <p:cNvSpPr txBox="1">
            <a:spLocks noChangeArrowheads="1"/>
          </p:cNvSpPr>
          <p:nvPr/>
        </p:nvSpPr>
        <p:spPr bwMode="auto">
          <a:xfrm>
            <a:off x="31750" y="4795838"/>
            <a:ext cx="4618038"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11225" fontAlgn="base">
              <a:spcBef>
                <a:spcPct val="0"/>
              </a:spcBef>
              <a:spcAft>
                <a:spcPct val="0"/>
              </a:spcAft>
              <a:buFont typeface="Arial" panose="020B0604020202020204" pitchFamily="34" charset="0"/>
              <a:buChar char="•"/>
            </a:pPr>
            <a:r>
              <a:rPr lang="en-US" altLang="en-US" smtClean="0">
                <a:solidFill>
                  <a:prstClr val="black"/>
                </a:solidFill>
              </a:rPr>
              <a:t>Elegant model formulation &amp; knowledge incorporation</a:t>
            </a:r>
          </a:p>
          <a:p>
            <a:pPr defTabSz="911225" fontAlgn="base">
              <a:spcBef>
                <a:spcPct val="0"/>
              </a:spcBef>
              <a:spcAft>
                <a:spcPct val="0"/>
              </a:spcAft>
              <a:buFont typeface="Arial" panose="020B0604020202020204" pitchFamily="34" charset="0"/>
              <a:buChar char="•"/>
            </a:pPr>
            <a:r>
              <a:rPr lang="en-US" altLang="en-US" smtClean="0">
                <a:solidFill>
                  <a:prstClr val="black"/>
                </a:solidFill>
              </a:rPr>
              <a:t>Strong empirical results: </a:t>
            </a:r>
            <a:r>
              <a:rPr lang="en-US" altLang="en-US" b="1" smtClean="0">
                <a:solidFill>
                  <a:prstClr val="black"/>
                </a:solidFill>
              </a:rPr>
              <a:t>96%</a:t>
            </a:r>
            <a:r>
              <a:rPr lang="en-US" altLang="en-US" smtClean="0">
                <a:solidFill>
                  <a:prstClr val="black"/>
                </a:solidFill>
              </a:rPr>
              <a:t> TIMIT accuracy with Nbest=1001; </a:t>
            </a:r>
            <a:r>
              <a:rPr lang="en-US" altLang="en-US" b="1" smtClean="0">
                <a:solidFill>
                  <a:prstClr val="black"/>
                </a:solidFill>
              </a:rPr>
              <a:t>75.2%</a:t>
            </a:r>
            <a:r>
              <a:rPr lang="en-US" altLang="en-US" smtClean="0">
                <a:solidFill>
                  <a:prstClr val="black"/>
                </a:solidFill>
              </a:rPr>
              <a:t> lattice decoding w. monophones; fast approx. training </a:t>
            </a:r>
          </a:p>
          <a:p>
            <a:pPr defTabSz="911225" fontAlgn="base">
              <a:spcBef>
                <a:spcPct val="0"/>
              </a:spcBef>
              <a:spcAft>
                <a:spcPct val="0"/>
              </a:spcAft>
              <a:buFont typeface="Arial" panose="020B0604020202020204" pitchFamily="34" charset="0"/>
              <a:buChar char="•"/>
            </a:pPr>
            <a:r>
              <a:rPr lang="en-US" altLang="en-US" smtClean="0">
                <a:solidFill>
                  <a:prstClr val="black"/>
                </a:solidFill>
              </a:rPr>
              <a:t>Still very expensive for decoding; could not ship (very frustrating!)</a:t>
            </a:r>
          </a:p>
        </p:txBody>
      </p:sp>
      <p:pic>
        <p:nvPicPr>
          <p:cNvPr id="137227"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3812"/>
            <a:ext cx="8582025" cy="141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0" y="-50830"/>
            <a:ext cx="1646669" cy="400110"/>
          </a:xfrm>
          <a:prstGeom prst="rect">
            <a:avLst/>
          </a:prstGeom>
          <a:noFill/>
        </p:spPr>
        <p:txBody>
          <a:bodyPr wrap="none" rtlCol="0">
            <a:spAutoFit/>
          </a:bodyPr>
          <a:lstStyle/>
          <a:p>
            <a:r>
              <a:rPr lang="en-US" sz="2000" b="1" dirty="0" smtClean="0">
                <a:solidFill>
                  <a:schemeClr val="tx2"/>
                </a:solidFill>
              </a:rPr>
              <a:t>Error Analysis</a:t>
            </a:r>
            <a:endParaRPr lang="en-US" sz="2000" b="1" dirty="0">
              <a:solidFill>
                <a:schemeClr val="tx2"/>
              </a:solidFill>
            </a:endParaRPr>
          </a:p>
        </p:txBody>
      </p:sp>
      <p:sp>
        <p:nvSpPr>
          <p:cNvPr id="15" name="TextBox 15"/>
          <p:cNvSpPr txBox="1">
            <a:spLocks noChangeArrowheads="1"/>
          </p:cNvSpPr>
          <p:nvPr/>
        </p:nvSpPr>
        <p:spPr bwMode="auto">
          <a:xfrm>
            <a:off x="4962525" y="5811044"/>
            <a:ext cx="3724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chemeClr val="tx2"/>
                </a:solidFill>
              </a:rPr>
              <a:t>-- </a:t>
            </a:r>
            <a:r>
              <a:rPr lang="en-US" altLang="en-US" dirty="0" smtClean="0">
                <a:solidFill>
                  <a:schemeClr val="tx2"/>
                </a:solidFill>
              </a:rPr>
              <a:t>DBN/DNN </a:t>
            </a:r>
            <a:r>
              <a:rPr lang="en-US" altLang="en-US" dirty="0">
                <a:solidFill>
                  <a:schemeClr val="tx2"/>
                </a:solidFill>
              </a:rPr>
              <a:t>made many new errors </a:t>
            </a:r>
          </a:p>
          <a:p>
            <a:pPr eaLnBrk="1" hangingPunct="1"/>
            <a:r>
              <a:rPr lang="en-US" altLang="en-US" dirty="0">
                <a:solidFill>
                  <a:schemeClr val="tx2"/>
                </a:solidFill>
              </a:rPr>
              <a:t>    on short, undershoot vowels</a:t>
            </a:r>
            <a:br>
              <a:rPr lang="en-US" altLang="en-US" dirty="0">
                <a:solidFill>
                  <a:schemeClr val="tx2"/>
                </a:solidFill>
              </a:rPr>
            </a:br>
            <a:r>
              <a:rPr lang="en-US" altLang="en-US" dirty="0">
                <a:solidFill>
                  <a:schemeClr val="tx2"/>
                </a:solidFill>
              </a:rPr>
              <a:t>-- 11 frames contain too much “noise”</a:t>
            </a:r>
          </a:p>
        </p:txBody>
      </p:sp>
    </p:spTree>
    <p:extLst>
      <p:ext uri="{BB962C8B-B14F-4D97-AF65-F5344CB8AC3E}">
        <p14:creationId xmlns:p14="http://schemas.microsoft.com/office/powerpoint/2010/main" val="3581772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228600"/>
            <a:ext cx="9220200" cy="1143000"/>
          </a:xfrm>
        </p:spPr>
        <p:txBody>
          <a:bodyPr rtlCol="0">
            <a:normAutofit fontScale="90000"/>
          </a:bodyPr>
          <a:lstStyle/>
          <a:p>
            <a:pPr defTabSz="911926" eaLnBrk="1" fontAlgn="auto" hangingPunct="1">
              <a:spcAft>
                <a:spcPts val="0"/>
              </a:spcAft>
              <a:defRPr/>
            </a:pPr>
            <a:r>
              <a:rPr lang="en-US" dirty="0" smtClean="0"/>
              <a:t/>
            </a:r>
            <a:br>
              <a:rPr lang="en-US" dirty="0" smtClean="0"/>
            </a:br>
            <a:r>
              <a:rPr lang="en-US" sz="4000" dirty="0" smtClean="0">
                <a:solidFill>
                  <a:schemeClr val="accent1"/>
                </a:solidFill>
              </a:rPr>
              <a:t>Academic-Industrial Collaboration </a:t>
            </a:r>
            <a:r>
              <a:rPr lang="en-US" sz="3100" dirty="0" smtClean="0">
                <a:solidFill>
                  <a:schemeClr val="accent1"/>
                </a:solidFill>
              </a:rPr>
              <a:t>(2009,2010)</a:t>
            </a:r>
            <a:endParaRPr lang="en-US" sz="3100" dirty="0">
              <a:solidFill>
                <a:schemeClr val="accent1"/>
              </a:solidFill>
            </a:endParaRPr>
          </a:p>
        </p:txBody>
      </p:sp>
      <p:sp>
        <p:nvSpPr>
          <p:cNvPr id="3" name="Content Placeholder 2"/>
          <p:cNvSpPr>
            <a:spLocks noGrp="1"/>
          </p:cNvSpPr>
          <p:nvPr>
            <p:ph idx="1"/>
          </p:nvPr>
        </p:nvSpPr>
        <p:spPr>
          <a:xfrm>
            <a:off x="0" y="1389063"/>
            <a:ext cx="9144000" cy="5449887"/>
          </a:xfrm>
        </p:spPr>
        <p:txBody>
          <a:bodyPr rtlCol="0">
            <a:normAutofit fontScale="92500"/>
          </a:bodyPr>
          <a:lstStyle/>
          <a:p>
            <a:pPr marL="341970" indent="-341970" defTabSz="911926" eaLnBrk="1" fontAlgn="auto" hangingPunct="1">
              <a:spcAft>
                <a:spcPts val="0"/>
              </a:spcAft>
              <a:defRPr/>
            </a:pPr>
            <a:r>
              <a:rPr lang="en-US" sz="3000" dirty="0" smtClean="0"/>
              <a:t>I invited Geoff Hinton to work with me at MSR, Redmond</a:t>
            </a:r>
          </a:p>
          <a:p>
            <a:pPr marL="341970" indent="-341970" defTabSz="911926" eaLnBrk="1" fontAlgn="auto" hangingPunct="1">
              <a:spcAft>
                <a:spcPts val="0"/>
              </a:spcAft>
              <a:defRPr/>
            </a:pPr>
            <a:r>
              <a:rPr lang="en-US" b="1" dirty="0" smtClean="0"/>
              <a:t>Well-timed</a:t>
            </a:r>
            <a:r>
              <a:rPr lang="en-US" dirty="0" smtClean="0"/>
              <a:t> academic-industrial collaboration:</a:t>
            </a:r>
          </a:p>
          <a:p>
            <a:pPr marL="740939" lvl="1" indent="-284977" defTabSz="911926" eaLnBrk="1" fontAlgn="auto" hangingPunct="1">
              <a:spcAft>
                <a:spcPts val="0"/>
              </a:spcAft>
              <a:defRPr/>
            </a:pPr>
            <a:r>
              <a:rPr lang="en-US" dirty="0" smtClean="0"/>
              <a:t>Speech industry searching for new solutions while “principled” deep generative approaches could not deliver</a:t>
            </a:r>
          </a:p>
          <a:p>
            <a:pPr marL="740939" lvl="1" indent="-284977" defTabSz="911926" eaLnBrk="1" fontAlgn="auto" hangingPunct="1">
              <a:spcAft>
                <a:spcPts val="0"/>
              </a:spcAft>
              <a:defRPr/>
            </a:pPr>
            <a:r>
              <a:rPr lang="en-US" dirty="0" smtClean="0"/>
              <a:t>Academia developed deep learning tools (e.g. </a:t>
            </a:r>
            <a:r>
              <a:rPr lang="en-US" b="1" dirty="0" smtClean="0"/>
              <a:t>DBN</a:t>
            </a:r>
            <a:r>
              <a:rPr lang="en-US" dirty="0" smtClean="0"/>
              <a:t> 2006) looking for applications</a:t>
            </a:r>
          </a:p>
          <a:p>
            <a:pPr marL="740939" lvl="1" indent="-284977" defTabSz="911926" eaLnBrk="1" fontAlgn="auto" hangingPunct="1">
              <a:spcAft>
                <a:spcPts val="0"/>
              </a:spcAft>
              <a:defRPr/>
            </a:pPr>
            <a:r>
              <a:rPr lang="en-US" dirty="0" smtClean="0"/>
              <a:t>Add Backprop to deep generative models (DBN) </a:t>
            </a:r>
            <a:r>
              <a:rPr lang="en-US" dirty="0" smtClean="0">
                <a:sym typeface="Wingdings" panose="05000000000000000000" pitchFamily="2" charset="2"/>
              </a:rPr>
              <a:t> DBN-DNN (</a:t>
            </a:r>
            <a:r>
              <a:rPr lang="en-US" dirty="0" smtClean="0"/>
              <a:t>hybrid generative/discriminative)</a:t>
            </a:r>
          </a:p>
          <a:p>
            <a:pPr marL="740939" lvl="1" indent="-284977" defTabSz="911926" eaLnBrk="1" fontAlgn="auto" hangingPunct="1">
              <a:spcAft>
                <a:spcPts val="0"/>
              </a:spcAft>
              <a:defRPr/>
            </a:pPr>
            <a:r>
              <a:rPr lang="en-US" dirty="0" smtClean="0"/>
              <a:t>Advent of GPU computing (</a:t>
            </a:r>
            <a:r>
              <a:rPr lang="en-US" dirty="0" err="1" smtClean="0"/>
              <a:t>Nvidia</a:t>
            </a:r>
            <a:r>
              <a:rPr lang="en-US" dirty="0" smtClean="0"/>
              <a:t> CUDA library released 2007-2008)</a:t>
            </a:r>
          </a:p>
          <a:p>
            <a:pPr marL="740939" lvl="1" indent="-284977" defTabSz="911926" eaLnBrk="1" fontAlgn="auto" hangingPunct="1">
              <a:spcAft>
                <a:spcPts val="0"/>
              </a:spcAft>
              <a:defRPr/>
            </a:pPr>
            <a:r>
              <a:rPr lang="en-US" dirty="0" smtClean="0"/>
              <a:t>Big training data in speech recognition were already available  </a:t>
            </a:r>
          </a:p>
          <a:p>
            <a:pPr marL="341970" indent="-341970" defTabSz="911926" eaLnBrk="1" fontAlgn="auto" hangingPunct="1">
              <a:spcAft>
                <a:spcPts val="0"/>
              </a:spcAft>
              <a:defRPr/>
            </a:pPr>
            <a:endParaRPr lang="en-US" dirty="0" smtClean="0"/>
          </a:p>
          <a:p>
            <a:pPr marL="341970" indent="-341970" defTabSz="911926" eaLnBrk="1" fontAlgn="auto" hangingPunct="1">
              <a:spcAft>
                <a:spcPts val="0"/>
              </a:spcAft>
              <a:defRPr/>
            </a:pPr>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8E82D995-3C62-4B88-8712-C98D72671BA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61908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endParaRPr lang="en-US" altLang="en-US" smtClean="0"/>
          </a:p>
        </p:txBody>
      </p:sp>
      <p:sp>
        <p:nvSpPr>
          <p:cNvPr id="143363" name="Content Placeholder 2"/>
          <p:cNvSpPr>
            <a:spLocks noGrp="1"/>
          </p:cNvSpPr>
          <p:nvPr>
            <p:ph idx="1"/>
          </p:nvPr>
        </p:nvSpPr>
        <p:spPr/>
        <p:txBody>
          <a:bodyPr/>
          <a:lstStyle/>
          <a:p>
            <a:pPr eaLnBrk="1" hangingPunct="1"/>
            <a:endParaRPr lang="en-US" altLang="en-US" smtClean="0"/>
          </a:p>
        </p:txBody>
      </p:sp>
      <p:sp>
        <p:nvSpPr>
          <p:cNvPr id="1433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3BCF0DB4-7528-4098-9C44-3F316EDDED70}"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endParaRPr>
          </a:p>
        </p:txBody>
      </p:sp>
      <p:pic>
        <p:nvPicPr>
          <p:cNvPr id="143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0"/>
            <a:ext cx="13742988" cy="981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66" name="Rectangle 5"/>
          <p:cNvSpPr>
            <a:spLocks noChangeArrowheads="1"/>
          </p:cNvSpPr>
          <p:nvPr/>
        </p:nvSpPr>
        <p:spPr bwMode="auto">
          <a:xfrm>
            <a:off x="0" y="6259513"/>
            <a:ext cx="9220200"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Mohamed, Dahl, Hinton, Deep belief networks for phone recognition, </a:t>
            </a:r>
            <a:r>
              <a:rPr kumimoji="0" lang="en-US" altLang="en-US" sz="1200" b="1" i="1"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NIPS 2009 Workshop on Deep Learning, </a:t>
            </a:r>
            <a:r>
              <a:rPr kumimoji="0" lang="en-US" altLang="en-US" sz="1200" b="1"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2009</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Yu, Deng, Wang, Learning in the Deep-Structured Conditional Random Fields, </a:t>
            </a:r>
            <a:r>
              <a:rPr kumimoji="0" lang="en-US" altLang="en-US" sz="1200" b="0" i="1"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NIPS 2009 Workshop on Deep Learning, </a:t>
            </a:r>
            <a:r>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2009</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 …, …</a:t>
            </a:r>
          </a:p>
        </p:txBody>
      </p:sp>
      <p:sp>
        <p:nvSpPr>
          <p:cNvPr id="143367" name="TextBox 6"/>
          <p:cNvSpPr txBox="1">
            <a:spLocks noChangeArrowheads="1"/>
          </p:cNvSpPr>
          <p:nvPr/>
        </p:nvSpPr>
        <p:spPr bwMode="auto">
          <a:xfrm>
            <a:off x="2057400" y="3351213"/>
            <a:ext cx="5105400" cy="2062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smtClean="0">
                <a:ln>
                  <a:noFill/>
                </a:ln>
                <a:solidFill>
                  <a:srgbClr val="FF0000"/>
                </a:solidFill>
                <a:effectLst/>
                <a:uLnTx/>
                <a:uFillTx/>
                <a:latin typeface="Calibri" panose="020F0502020204030204" pitchFamily="34" charset="0"/>
                <a:ea typeface="+mn-ea"/>
                <a:cs typeface="+mn-cs"/>
              </a:rPr>
              <a:t>Invitee 1: give me one week to decide …,… </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smtClean="0">
                <a:ln>
                  <a:noFill/>
                </a:ln>
                <a:solidFill>
                  <a:srgbClr val="FF0000"/>
                </a:solidFill>
                <a:effectLst/>
                <a:uLnTx/>
                <a:uFillTx/>
                <a:latin typeface="Calibri" panose="020F0502020204030204" pitchFamily="34" charset="0"/>
                <a:ea typeface="+mn-ea"/>
                <a:cs typeface="+mn-cs"/>
              </a:rPr>
              <a:t>Not worth my time to fly to Vancouver for this…</a:t>
            </a:r>
          </a:p>
        </p:txBody>
      </p:sp>
    </p:spTree>
    <p:extLst>
      <p:ext uri="{BB962C8B-B14F-4D97-AF65-F5344CB8AC3E}">
        <p14:creationId xmlns:p14="http://schemas.microsoft.com/office/powerpoint/2010/main" val="2173994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596"/>
            <a:ext cx="8229600" cy="1143000"/>
          </a:xfrm>
        </p:spPr>
        <p:txBody>
          <a:bodyPr/>
          <a:lstStyle/>
          <a:p>
            <a:r>
              <a:rPr lang="en-US" b="1" dirty="0" smtClean="0">
                <a:solidFill>
                  <a:schemeClr val="accent1"/>
                </a:solidFill>
                <a:latin typeface="Segoe UI Light" panose="020B0502040204020203" pitchFamily="34" charset="0"/>
                <a:ea typeface="PMingLiU" panose="02020500000000000000" pitchFamily="18" charset="-120"/>
                <a:cs typeface="Segoe UI Light" panose="020B0502040204020203" pitchFamily="34" charset="0"/>
              </a:rPr>
              <a:t>Expanding </a:t>
            </a:r>
            <a:r>
              <a:rPr lang="en-US" b="1" dirty="0">
                <a:solidFill>
                  <a:schemeClr val="accent1"/>
                </a:solidFill>
                <a:latin typeface="Segoe UI Light" panose="020B0502040204020203" pitchFamily="34" charset="0"/>
                <a:ea typeface="PMingLiU" panose="02020500000000000000" pitchFamily="18" charset="-120"/>
                <a:cs typeface="Segoe UI Light" panose="020B0502040204020203" pitchFamily="34" charset="0"/>
              </a:rPr>
              <a:t>DNN </a:t>
            </a:r>
            <a:r>
              <a:rPr lang="en-US" b="1" dirty="0" smtClean="0">
                <a:solidFill>
                  <a:schemeClr val="accent1"/>
                </a:solidFill>
                <a:latin typeface="Segoe UI Light" panose="020B0502040204020203" pitchFamily="34" charset="0"/>
                <a:ea typeface="PMingLiU" panose="02020500000000000000" pitchFamily="18" charset="-120"/>
                <a:cs typeface="Segoe UI Light" panose="020B0502040204020203" pitchFamily="34" charset="0"/>
              </a:rPr>
              <a:t>at </a:t>
            </a:r>
            <a:r>
              <a:rPr lang="en-US" b="1" dirty="0">
                <a:solidFill>
                  <a:schemeClr val="accent1"/>
                </a:solidFill>
                <a:latin typeface="Segoe UI Light" panose="020B0502040204020203" pitchFamily="34" charset="0"/>
                <a:ea typeface="PMingLiU" panose="02020500000000000000" pitchFamily="18" charset="-120"/>
                <a:cs typeface="Segoe UI Light" panose="020B0502040204020203" pitchFamily="34" charset="0"/>
              </a:rPr>
              <a:t>Industry Scale</a:t>
            </a:r>
            <a:endParaRPr lang="en-US" dirty="0">
              <a:solidFill>
                <a:schemeClr val="tx2"/>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0" y="1889917"/>
            <a:ext cx="8839200" cy="4831560"/>
          </a:xfrm>
        </p:spPr>
        <p:txBody>
          <a:bodyPr anchor="b">
            <a:normAutofit fontScale="25000" lnSpcReduction="20000"/>
          </a:bodyPr>
          <a:lstStyle/>
          <a:p>
            <a:r>
              <a:rPr lang="en-US" sz="9600" dirty="0">
                <a:solidFill>
                  <a:schemeClr val="accent1"/>
                </a:solidFill>
              </a:rPr>
              <a:t>Scale </a:t>
            </a:r>
            <a:r>
              <a:rPr lang="en-US" sz="9600" dirty="0" smtClean="0">
                <a:solidFill>
                  <a:schemeClr val="accent1"/>
                </a:solidFill>
              </a:rPr>
              <a:t>DNN’s </a:t>
            </a:r>
            <a:r>
              <a:rPr lang="en-US" sz="9600" dirty="0">
                <a:solidFill>
                  <a:schemeClr val="accent1"/>
                </a:solidFill>
              </a:rPr>
              <a:t>success to large </a:t>
            </a:r>
            <a:r>
              <a:rPr lang="en-US" sz="9600" dirty="0" smtClean="0">
                <a:solidFill>
                  <a:schemeClr val="accent1"/>
                </a:solidFill>
              </a:rPr>
              <a:t>speech </a:t>
            </a:r>
            <a:r>
              <a:rPr lang="en-US" sz="9600" dirty="0">
                <a:solidFill>
                  <a:schemeClr val="accent1"/>
                </a:solidFill>
              </a:rPr>
              <a:t>tasks (2010-2011)</a:t>
            </a:r>
          </a:p>
          <a:p>
            <a:pPr lvl="1"/>
            <a:r>
              <a:rPr lang="en-US" sz="6400" dirty="0"/>
              <a:t>Grew output neurons from context-independent phone states (100-200) to context-dependent ones (1k-30k) </a:t>
            </a:r>
            <a:r>
              <a:rPr lang="en-US" sz="6400" dirty="0">
                <a:sym typeface="Wingdings" panose="05000000000000000000" pitchFamily="2" charset="2"/>
              </a:rPr>
              <a:t> CD-DNN-HMM for Bing Voice Search and then to SWBD tasks</a:t>
            </a:r>
            <a:endParaRPr lang="en-US" sz="6400" dirty="0"/>
          </a:p>
          <a:p>
            <a:pPr lvl="1"/>
            <a:r>
              <a:rPr lang="en-US" sz="6400" dirty="0"/>
              <a:t>Motivated initially by saving huge MSFT investment in the speech decoder software infrastructure </a:t>
            </a:r>
            <a:endParaRPr lang="en-US" sz="6400" dirty="0" smtClean="0"/>
          </a:p>
          <a:p>
            <a:pPr lvl="1"/>
            <a:r>
              <a:rPr lang="en-US" sz="6400" dirty="0" smtClean="0">
                <a:sym typeface="Wingdings" panose="05000000000000000000" pitchFamily="2" charset="2"/>
              </a:rPr>
              <a:t>CD-DNN-HMM also gave</a:t>
            </a:r>
            <a:r>
              <a:rPr lang="en-US" sz="6400" dirty="0" smtClean="0"/>
              <a:t> </a:t>
            </a:r>
            <a:r>
              <a:rPr lang="en-US" sz="6400" dirty="0"/>
              <a:t>much higher accuracy than CI-DNN-HMM</a:t>
            </a:r>
          </a:p>
          <a:p>
            <a:pPr lvl="1"/>
            <a:r>
              <a:rPr lang="en-US" sz="6400" dirty="0" smtClean="0"/>
              <a:t>Discovered that </a:t>
            </a:r>
            <a:r>
              <a:rPr lang="en-US" sz="6400" b="1" i="1" dirty="0" smtClean="0"/>
              <a:t>with large training data Backprop works well without DBN pre-training </a:t>
            </a:r>
            <a:r>
              <a:rPr lang="en-US" sz="6400" dirty="0" smtClean="0"/>
              <a:t>by understanding why gradients often vanish (patent filed for “discriminative pre-training” 2011)</a:t>
            </a:r>
            <a:endParaRPr lang="en-US" sz="6400" dirty="0"/>
          </a:p>
          <a:p>
            <a:pPr marL="455962" lvl="1" indent="0">
              <a:buNone/>
            </a:pPr>
            <a:endParaRPr lang="en-US" sz="6400" dirty="0"/>
          </a:p>
          <a:p>
            <a:r>
              <a:rPr lang="en-US" sz="9600" dirty="0">
                <a:solidFill>
                  <a:schemeClr val="accent1"/>
                </a:solidFill>
              </a:rPr>
              <a:t>Engineering for </a:t>
            </a:r>
            <a:r>
              <a:rPr lang="en-US" sz="9600" dirty="0" smtClean="0">
                <a:solidFill>
                  <a:schemeClr val="accent1"/>
                </a:solidFill>
              </a:rPr>
              <a:t>building large </a:t>
            </a:r>
            <a:r>
              <a:rPr lang="en-US" sz="9600" dirty="0">
                <a:solidFill>
                  <a:schemeClr val="accent1"/>
                </a:solidFill>
              </a:rPr>
              <a:t>speech systems:</a:t>
            </a:r>
          </a:p>
          <a:p>
            <a:pPr lvl="1"/>
            <a:r>
              <a:rPr lang="en-US" sz="6400" dirty="0"/>
              <a:t>Combined expertise in DNN </a:t>
            </a:r>
            <a:r>
              <a:rPr lang="en-US" sz="6400" dirty="0" smtClean="0"/>
              <a:t>(esp. with </a:t>
            </a:r>
            <a:r>
              <a:rPr lang="en-US" sz="6400" dirty="0"/>
              <a:t>GPU implementation) </a:t>
            </a:r>
            <a:r>
              <a:rPr lang="en-US" sz="6400" b="1" dirty="0"/>
              <a:t>and</a:t>
            </a:r>
            <a:r>
              <a:rPr lang="en-US" sz="6400" dirty="0"/>
              <a:t> speech recognition</a:t>
            </a:r>
          </a:p>
          <a:p>
            <a:pPr lvl="1"/>
            <a:r>
              <a:rPr lang="en-US" sz="6400" dirty="0"/>
              <a:t>Collaborations among </a:t>
            </a:r>
            <a:r>
              <a:rPr lang="en-US" sz="6400" dirty="0" smtClean="0"/>
              <a:t>MSRR, MSRA</a:t>
            </a:r>
            <a:r>
              <a:rPr lang="en-US" sz="6400" dirty="0"/>
              <a:t>, academic </a:t>
            </a:r>
            <a:r>
              <a:rPr lang="en-US" sz="6400" dirty="0" smtClean="0"/>
              <a:t>researchers</a:t>
            </a:r>
            <a:endParaRPr lang="en-US" sz="6400" dirty="0"/>
          </a:p>
          <a:p>
            <a:pPr marL="854929" lvl="2" indent="0">
              <a:buNone/>
            </a:pPr>
            <a:endParaRPr lang="en-US" sz="2000" dirty="0"/>
          </a:p>
          <a:p>
            <a:pPr marL="854929" lvl="2" indent="0">
              <a:buNone/>
            </a:pPr>
            <a:endParaRPr lang="en-US" sz="2000" dirty="0" smtClean="0"/>
          </a:p>
          <a:p>
            <a:pPr marL="854929" lvl="2" indent="0">
              <a:buNone/>
            </a:pPr>
            <a:endParaRPr lang="en-US" sz="2000" dirty="0" smtClean="0"/>
          </a:p>
          <a:p>
            <a:pPr marL="1197829" lvl="2" indent="-342900"/>
            <a:endParaRPr lang="en-US" sz="2000" dirty="0"/>
          </a:p>
          <a:p>
            <a:pPr marL="514193" indent="-457200"/>
            <a:r>
              <a:rPr lang="en-US" sz="3500" dirty="0" smtClean="0"/>
              <a:t>Yu</a:t>
            </a:r>
            <a:r>
              <a:rPr lang="en-US" sz="3500" dirty="0"/>
              <a:t>, </a:t>
            </a:r>
            <a:r>
              <a:rPr lang="en-US" sz="3500" dirty="0" smtClean="0"/>
              <a:t>Deng</a:t>
            </a:r>
            <a:r>
              <a:rPr lang="en-US" sz="3500" dirty="0"/>
              <a:t>, </a:t>
            </a:r>
            <a:r>
              <a:rPr lang="en-US" sz="3500" dirty="0" smtClean="0"/>
              <a:t>Dahl</a:t>
            </a:r>
            <a:r>
              <a:rPr lang="en-US" sz="3500" dirty="0"/>
              <a:t>, </a:t>
            </a:r>
            <a:r>
              <a:rPr lang="en-US" sz="3500" dirty="0">
                <a:hlinkClick r:id="rId3"/>
              </a:rPr>
              <a:t>Roles of Pre-Training and Fine-Tuning in Context-Dependent DBN-HMMs for Real-World Speech Recognition</a:t>
            </a:r>
            <a:r>
              <a:rPr lang="en-US" sz="3500" dirty="0"/>
              <a:t>, in </a:t>
            </a:r>
            <a:r>
              <a:rPr lang="en-US" sz="3500" i="1" dirty="0"/>
              <a:t>NIPS Workshop on </a:t>
            </a:r>
            <a:r>
              <a:rPr lang="en-US" sz="3500" i="1" dirty="0" smtClean="0"/>
              <a:t>Deep Learning</a:t>
            </a:r>
            <a:r>
              <a:rPr lang="en-US" sz="3500" dirty="0"/>
              <a:t>, 2010</a:t>
            </a:r>
            <a:r>
              <a:rPr lang="en-US" sz="3500" dirty="0" smtClean="0"/>
              <a:t>. </a:t>
            </a:r>
          </a:p>
          <a:p>
            <a:pPr marL="514193" indent="-457200"/>
            <a:r>
              <a:rPr lang="en-US" sz="3500" dirty="0" smtClean="0"/>
              <a:t>Dahl, Yu</a:t>
            </a:r>
            <a:r>
              <a:rPr lang="en-US" sz="3500" dirty="0"/>
              <a:t>, </a:t>
            </a:r>
            <a:r>
              <a:rPr lang="en-US" sz="3500" dirty="0" smtClean="0"/>
              <a:t>Deng</a:t>
            </a:r>
            <a:r>
              <a:rPr lang="en-US" sz="3500" dirty="0"/>
              <a:t>, </a:t>
            </a:r>
            <a:r>
              <a:rPr lang="en-US" sz="3500" dirty="0" smtClean="0"/>
              <a:t>Acero</a:t>
            </a:r>
            <a:r>
              <a:rPr lang="en-US" sz="3500" dirty="0"/>
              <a:t>, </a:t>
            </a:r>
            <a:r>
              <a:rPr lang="en-US" sz="3500" dirty="0">
                <a:hlinkClick r:id="rId4"/>
              </a:rPr>
              <a:t>Large Vocabulary Continuous Speech Recognition With Context-Dependent DBN-HMMS</a:t>
            </a:r>
            <a:r>
              <a:rPr lang="en-US" sz="3500" dirty="0"/>
              <a:t>, in </a:t>
            </a:r>
            <a:r>
              <a:rPr lang="en-US" sz="3500" i="1" dirty="0"/>
              <a:t>Proc. ICASSP, </a:t>
            </a:r>
            <a:r>
              <a:rPr lang="en-US" sz="3500" i="1" dirty="0" smtClean="0"/>
              <a:t>2011.</a:t>
            </a:r>
            <a:endParaRPr lang="en-US" sz="3500" i="1" dirty="0"/>
          </a:p>
          <a:p>
            <a:pPr marL="514193" indent="-457200"/>
            <a:r>
              <a:rPr lang="en-US" sz="3500" dirty="0" smtClean="0"/>
              <a:t>Dahl</a:t>
            </a:r>
            <a:r>
              <a:rPr lang="en-US" sz="3500" dirty="0"/>
              <a:t>, </a:t>
            </a:r>
            <a:r>
              <a:rPr lang="en-US" sz="3500" dirty="0" smtClean="0"/>
              <a:t>Yu</a:t>
            </a:r>
            <a:r>
              <a:rPr lang="en-US" sz="3500" dirty="0"/>
              <a:t>, </a:t>
            </a:r>
            <a:r>
              <a:rPr lang="en-US" sz="3500" dirty="0" smtClean="0"/>
              <a:t>Deng</a:t>
            </a:r>
            <a:r>
              <a:rPr lang="en-US" sz="3500" dirty="0"/>
              <a:t>, </a:t>
            </a:r>
            <a:r>
              <a:rPr lang="en-US" sz="3500" dirty="0" smtClean="0"/>
              <a:t>Acero</a:t>
            </a:r>
            <a:r>
              <a:rPr lang="en-US" sz="3500" dirty="0"/>
              <a:t>, </a:t>
            </a:r>
            <a:r>
              <a:rPr lang="en-US" sz="3500" dirty="0">
                <a:hlinkClick r:id="rId5"/>
              </a:rPr>
              <a:t>Context-Dependent Pre-trained Deep Neural Networks for Large Vocabulary Speech Recognition</a:t>
            </a:r>
            <a:r>
              <a:rPr lang="en-US" sz="3500" dirty="0"/>
              <a:t>, in </a:t>
            </a:r>
            <a:r>
              <a:rPr lang="en-US" sz="3500" i="1" dirty="0"/>
              <a:t>IEEE Transactions on Audio, Speech, and Language Processing (2013 IEEE SPS Best Paper Award) </a:t>
            </a:r>
            <a:r>
              <a:rPr lang="en-US" sz="3500" dirty="0"/>
              <a:t>, vol. 20, no. 1, pp. 30-42, January </a:t>
            </a:r>
            <a:r>
              <a:rPr lang="en-US" sz="3500" dirty="0" smtClean="0"/>
              <a:t>2012.</a:t>
            </a:r>
          </a:p>
          <a:p>
            <a:pPr marL="514193" indent="-457200"/>
            <a:r>
              <a:rPr lang="en-US" sz="3500" dirty="0" smtClean="0"/>
              <a:t>Seide, Li, Yu</a:t>
            </a:r>
            <a:r>
              <a:rPr lang="en-US" sz="3500" dirty="0"/>
              <a:t>, "</a:t>
            </a:r>
            <a:r>
              <a:rPr lang="en-US" sz="3500" dirty="0">
                <a:hlinkClick r:id="rId6"/>
              </a:rPr>
              <a:t>Conversational Speech Transcription Using Context-Dependent Deep Neural Networks</a:t>
            </a:r>
            <a:r>
              <a:rPr lang="en-US" sz="3500" dirty="0"/>
              <a:t>", Interspeech 2011, pp. </a:t>
            </a:r>
            <a:r>
              <a:rPr lang="en-US" sz="3500" dirty="0" smtClean="0"/>
              <a:t>437-440.</a:t>
            </a:r>
          </a:p>
          <a:p>
            <a:pPr marL="514193" indent="-457200"/>
            <a:r>
              <a:rPr lang="en-US" sz="3500" dirty="0" smtClean="0"/>
              <a:t>Hinton</a:t>
            </a:r>
            <a:r>
              <a:rPr lang="en-US" sz="3500" dirty="0"/>
              <a:t>, </a:t>
            </a:r>
            <a:r>
              <a:rPr lang="en-US" sz="3500" dirty="0" smtClean="0"/>
              <a:t>Deng</a:t>
            </a:r>
            <a:r>
              <a:rPr lang="en-US" sz="3500" dirty="0"/>
              <a:t>, </a:t>
            </a:r>
            <a:r>
              <a:rPr lang="en-US" sz="3500" dirty="0" smtClean="0"/>
              <a:t>Yu</a:t>
            </a:r>
            <a:r>
              <a:rPr lang="en-US" sz="3500" dirty="0"/>
              <a:t>, </a:t>
            </a:r>
            <a:r>
              <a:rPr lang="en-US" sz="3500" dirty="0" smtClean="0"/>
              <a:t>Dahl</a:t>
            </a:r>
            <a:r>
              <a:rPr lang="en-US" sz="3500" dirty="0"/>
              <a:t>, </a:t>
            </a:r>
            <a:r>
              <a:rPr lang="en-US" sz="3500" dirty="0" smtClean="0"/>
              <a:t>Mohamed</a:t>
            </a:r>
            <a:r>
              <a:rPr lang="en-US" sz="3500" dirty="0"/>
              <a:t>, </a:t>
            </a:r>
            <a:r>
              <a:rPr lang="en-US" sz="3500" dirty="0" smtClean="0"/>
              <a:t>Jaitly</a:t>
            </a:r>
            <a:r>
              <a:rPr lang="en-US" sz="3500" dirty="0"/>
              <a:t>, </a:t>
            </a:r>
            <a:r>
              <a:rPr lang="en-US" sz="3500" dirty="0" smtClean="0"/>
              <a:t>Senior</a:t>
            </a:r>
            <a:r>
              <a:rPr lang="en-US" sz="3500" dirty="0"/>
              <a:t>, </a:t>
            </a:r>
            <a:r>
              <a:rPr lang="en-US" sz="3500" dirty="0" smtClean="0"/>
              <a:t>Vanhoucke</a:t>
            </a:r>
            <a:r>
              <a:rPr lang="en-US" sz="3500" dirty="0"/>
              <a:t>, </a:t>
            </a:r>
            <a:r>
              <a:rPr lang="en-US" sz="3500" dirty="0" smtClean="0"/>
              <a:t>Nguyen</a:t>
            </a:r>
            <a:r>
              <a:rPr lang="en-US" sz="3500" dirty="0"/>
              <a:t>, </a:t>
            </a:r>
            <a:r>
              <a:rPr lang="en-US" sz="3500" dirty="0" smtClean="0"/>
              <a:t>Sainath, Kingsbury</a:t>
            </a:r>
            <a:r>
              <a:rPr lang="en-US" sz="3500" dirty="0"/>
              <a:t>, </a:t>
            </a:r>
            <a:r>
              <a:rPr lang="en-US" sz="3500" dirty="0">
                <a:hlinkClick r:id="rId7"/>
              </a:rPr>
              <a:t>Deep Neural Networks for Acoustic Modeling in </a:t>
            </a:r>
            <a:r>
              <a:rPr lang="en-US" sz="3500" dirty="0" err="1" smtClean="0">
                <a:hlinkClick r:id="rId7"/>
              </a:rPr>
              <a:t>SpeechRecognition</a:t>
            </a:r>
            <a:r>
              <a:rPr lang="en-US" sz="3500" dirty="0"/>
              <a:t>, in </a:t>
            </a:r>
            <a:r>
              <a:rPr lang="en-US" sz="3500" i="1" dirty="0"/>
              <a:t>IEEE Signal Processing Magazine</a:t>
            </a:r>
            <a:r>
              <a:rPr lang="en-US" sz="3500" dirty="0"/>
              <a:t>, vol. 29, no. 6, pp. 82-97, November </a:t>
            </a:r>
            <a:r>
              <a:rPr lang="en-US" sz="3500" dirty="0" smtClean="0"/>
              <a:t>2012</a:t>
            </a:r>
          </a:p>
          <a:p>
            <a:pPr marL="514193" indent="-457200"/>
            <a:r>
              <a:rPr lang="en-US" sz="3500" i="1" dirty="0" smtClean="0"/>
              <a:t>Sainath</a:t>
            </a:r>
            <a:r>
              <a:rPr lang="en-US" sz="3500" i="1" dirty="0"/>
              <a:t>, T., Kingsbury, B., Ramabhadran, B., Novak, P., and Mohamed, A. “Making deep belief networks effective for large vocabulary continuous speech recognition,” Proc. ASRU, </a:t>
            </a:r>
            <a:r>
              <a:rPr lang="en-US" sz="3500" i="1" dirty="0" smtClean="0"/>
              <a:t>2011.</a:t>
            </a:r>
          </a:p>
          <a:p>
            <a:pPr marL="514193" indent="-457200"/>
            <a:r>
              <a:rPr lang="en-US" sz="3500" i="1" dirty="0" smtClean="0"/>
              <a:t>Sainath</a:t>
            </a:r>
            <a:r>
              <a:rPr lang="en-US" sz="3500" i="1" dirty="0"/>
              <a:t>, T., Kingsbury, B., Soltau, H., and Ramabhadran, B. “Optimization Techniques to Improve Training Speed of Deep Neural Networks for Large Speech Tasks,” IEEE Transactions on Audio, Speech, and Language Processing, vol.21, no.11, pp.2267-2276, Nov. </a:t>
            </a:r>
            <a:r>
              <a:rPr lang="en-US" sz="3500" i="1" dirty="0" smtClean="0"/>
              <a:t>2013.</a:t>
            </a:r>
          </a:p>
          <a:p>
            <a:pPr marL="514193" indent="-457200"/>
            <a:r>
              <a:rPr lang="en-US" sz="3500" dirty="0" smtClean="0"/>
              <a:t>Jaitly</a:t>
            </a:r>
            <a:r>
              <a:rPr lang="en-US" sz="3500" dirty="0"/>
              <a:t>, N., Nguyen, P., Senior, A., and Vanhoucke, V. “Application of </a:t>
            </a:r>
            <a:r>
              <a:rPr lang="en-US" sz="3500" dirty="0" err="1"/>
              <a:t>Pretrained</a:t>
            </a:r>
            <a:r>
              <a:rPr lang="en-US" sz="3500" dirty="0"/>
              <a:t> Deep Neural Networks to Large Vocabulary Speech Recognition,” Proc. Interspeech, 2012.</a:t>
            </a:r>
          </a:p>
          <a:p>
            <a:pPr lvl="1">
              <a:buFontTx/>
              <a:buChar char="-"/>
            </a:pPr>
            <a:endParaRPr lang="en-US" sz="1050" dirty="0"/>
          </a:p>
          <a:p>
            <a:pPr lvl="1">
              <a:buFontTx/>
              <a:buChar char="-"/>
            </a:pPr>
            <a:endParaRPr lang="en-US" sz="1800" dirty="0"/>
          </a:p>
          <a:p>
            <a:pPr marL="455962" lvl="1" indent="0">
              <a:buNone/>
            </a:pPr>
            <a:endParaRPr lang="en-US" sz="1700" dirty="0"/>
          </a:p>
          <a:p>
            <a:pPr marL="455962" lvl="1" indent="0">
              <a:buNone/>
            </a:pPr>
            <a:r>
              <a:rPr lang="en-US" sz="1700" dirty="0"/>
              <a:t>         </a:t>
            </a:r>
            <a:endParaRPr lang="en-US" sz="2400" dirty="0">
              <a:solidFill>
                <a:schemeClr val="accent1"/>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41714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8229600" cy="1143000"/>
          </a:xfrm>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a:t>
            </a:fld>
            <a:endParaRPr lang="en-US">
              <a:solidFill>
                <a:prstClr val="black">
                  <a:tint val="75000"/>
                </a:prstClr>
              </a:solidFill>
            </a:endParaRPr>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prstClr val="black"/>
              </a:solidFill>
            </a:endParaRPr>
          </a:p>
        </p:txBody>
      </p:sp>
      <p:sp>
        <p:nvSpPr>
          <p:cNvPr id="6" name="Content Placeholder 2"/>
          <p:cNvSpPr txBox="1">
            <a:spLocks/>
          </p:cNvSpPr>
          <p:nvPr/>
        </p:nvSpPr>
        <p:spPr>
          <a:xfrm>
            <a:off x="56572" y="1247499"/>
            <a:ext cx="8858827" cy="510885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ysClr val="windowText" lastClr="000000"/>
                </a:solidFill>
                <a:effectLst/>
                <a:uLnTx/>
                <a:uFillTx/>
                <a:latin typeface="Calibri"/>
              </a:rPr>
              <a:t>Introduction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ysClr val="windowText" lastClr="000000"/>
                </a:solidFill>
                <a:effectLst/>
                <a:uLnTx/>
                <a:uFillTx/>
                <a:latin typeface="Calibri"/>
              </a:rPr>
              <a:t>Part I: Some history</a:t>
            </a:r>
            <a:r>
              <a:rPr kumimoji="0" lang="en-US" sz="3900" b="0" i="0" u="none" strike="noStrike" kern="1200" cap="none" spc="0" normalizeH="0" noProof="0" dirty="0" smtClean="0">
                <a:ln>
                  <a:noFill/>
                </a:ln>
                <a:solidFill>
                  <a:sysClr val="windowText" lastClr="000000"/>
                </a:solidFill>
                <a:effectLst/>
                <a:uLnTx/>
                <a:uFillTx/>
                <a:latin typeface="Calibri"/>
              </a:rPr>
              <a:t> </a:t>
            </a:r>
          </a:p>
          <a:p>
            <a:pPr lvl="1" indent="-342900">
              <a:buFont typeface="Arial" pitchFamily="34" charset="0"/>
              <a:buChar char="•"/>
              <a:defRPr/>
            </a:pPr>
            <a:r>
              <a:rPr kumimoji="0" lang="en-US" sz="2400" b="0" i="0" u="none" strike="noStrike" kern="1200" cap="none" spc="0" normalizeH="0" noProof="0" dirty="0" smtClean="0">
                <a:ln>
                  <a:noFill/>
                </a:ln>
                <a:solidFill>
                  <a:sysClr val="windowText" lastClr="000000"/>
                </a:solidFill>
                <a:effectLst/>
                <a:uLnTx/>
                <a:uFillTx/>
                <a:latin typeface="Calibri"/>
              </a:rPr>
              <a:t>How deep </a:t>
            </a:r>
            <a:r>
              <a:rPr lang="en-US" sz="2400" dirty="0">
                <a:solidFill>
                  <a:sysClr val="windowText" lastClr="000000"/>
                </a:solidFill>
                <a:latin typeface="Calibri"/>
              </a:rPr>
              <a:t>l</a:t>
            </a:r>
            <a:r>
              <a:rPr kumimoji="0" lang="en-US" sz="2400" b="0" i="0" u="none" strike="noStrike" kern="1200" cap="none" spc="0" normalizeH="0" noProof="0" dirty="0" smtClean="0">
                <a:ln>
                  <a:noFill/>
                </a:ln>
                <a:solidFill>
                  <a:sysClr val="windowText" lastClr="000000"/>
                </a:solidFill>
                <a:effectLst/>
                <a:uLnTx/>
                <a:uFillTx/>
                <a:latin typeface="Calibri"/>
              </a:rPr>
              <a:t>earning entered </a:t>
            </a:r>
            <a:r>
              <a:rPr lang="en-US" sz="2400" dirty="0">
                <a:solidFill>
                  <a:sysClr val="windowText" lastClr="000000"/>
                </a:solidFill>
                <a:latin typeface="Calibri"/>
              </a:rPr>
              <a:t>s</a:t>
            </a:r>
            <a:r>
              <a:rPr kumimoji="0" lang="en-US" sz="2400" b="0" i="0" u="none" strike="noStrike" kern="1200" cap="none" spc="0" normalizeH="0" noProof="0" dirty="0" err="1" smtClean="0">
                <a:ln>
                  <a:noFill/>
                </a:ln>
                <a:solidFill>
                  <a:sysClr val="windowText" lastClr="000000"/>
                </a:solidFill>
                <a:effectLst/>
                <a:uLnTx/>
                <a:uFillTx/>
                <a:latin typeface="Calibri"/>
              </a:rPr>
              <a:t>peech</a:t>
            </a:r>
            <a:r>
              <a:rPr kumimoji="0" lang="en-US" sz="2400" b="0" i="0" u="none" strike="noStrike" kern="1200" cap="none" spc="0" normalizeH="0" noProof="0" dirty="0" smtClean="0">
                <a:ln>
                  <a:noFill/>
                </a:ln>
                <a:solidFill>
                  <a:sysClr val="windowText" lastClr="000000"/>
                </a:solidFill>
                <a:effectLst/>
                <a:uLnTx/>
                <a:uFillTx/>
                <a:latin typeface="Calibri"/>
              </a:rPr>
              <a:t> recognition (2009-2010)</a:t>
            </a:r>
          </a:p>
          <a:p>
            <a:pPr lvl="1" indent="-342900">
              <a:buFont typeface="Arial" pitchFamily="34" charset="0"/>
              <a:buChar char="•"/>
              <a:defRPr/>
            </a:pPr>
            <a:r>
              <a:rPr lang="en-US" sz="2400" dirty="0">
                <a:solidFill>
                  <a:sysClr val="windowText" lastClr="000000"/>
                </a:solidFill>
                <a:latin typeface="Calibri"/>
              </a:rPr>
              <a:t>G</a:t>
            </a:r>
            <a:r>
              <a:rPr lang="en-US" sz="2400" dirty="0" smtClean="0">
                <a:solidFill>
                  <a:sysClr val="windowText" lastClr="000000"/>
                </a:solidFill>
                <a:latin typeface="Calibri"/>
              </a:rPr>
              <a:t>enerative &amp; discriminative models prior to 2009</a:t>
            </a:r>
            <a:endParaRPr kumimoji="0" lang="en-US" sz="2400" b="0" i="0" u="none" strike="noStrike" kern="1200" cap="none" spc="0" normalizeH="0" noProof="0" dirty="0" smtClean="0">
              <a:ln>
                <a:noFill/>
              </a:ln>
              <a:solidFill>
                <a:sysClr val="windowText" lastClr="000000"/>
              </a:solidFill>
              <a:effectLst/>
              <a:uLnTx/>
              <a:uFillTx/>
              <a:latin typeface="Calibri"/>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900" baseline="0" dirty="0" smtClean="0">
                <a:solidFill>
                  <a:sysClr val="windowText" lastClr="000000"/>
                </a:solidFill>
                <a:latin typeface="Calibri"/>
              </a:rPr>
              <a:t>Part</a:t>
            </a:r>
            <a:r>
              <a:rPr lang="en-US" sz="3900" dirty="0" smtClean="0">
                <a:solidFill>
                  <a:sysClr val="windowText" lastClr="000000"/>
                </a:solidFill>
                <a:latin typeface="Calibri"/>
              </a:rPr>
              <a:t> II: State of the art </a:t>
            </a:r>
            <a:endParaRPr lang="en-US" sz="3900" dirty="0">
              <a:solidFill>
                <a:sysClr val="windowText" lastClr="000000"/>
              </a:solidFill>
              <a:latin typeface="Calibri"/>
            </a:endParaRPr>
          </a:p>
          <a:p>
            <a:pPr lvl="1" indent="-342900">
              <a:buFont typeface="Arial" pitchFamily="34" charset="0"/>
              <a:buChar char="•"/>
              <a:defRPr/>
            </a:pPr>
            <a:r>
              <a:rPr lang="en-US" sz="2400" dirty="0" smtClean="0">
                <a:solidFill>
                  <a:sysClr val="windowText" lastClr="000000"/>
                </a:solidFill>
                <a:latin typeface="Calibri"/>
              </a:rPr>
              <a:t>Dominated by deep discriminative models </a:t>
            </a:r>
          </a:p>
          <a:p>
            <a:pPr lvl="1" indent="-342900">
              <a:buFont typeface="Arial" pitchFamily="34" charset="0"/>
              <a:buChar char="•"/>
              <a:defRPr/>
            </a:pPr>
            <a:r>
              <a:rPr lang="en-US" sz="2400" dirty="0" smtClean="0">
                <a:solidFill>
                  <a:sysClr val="windowText" lastClr="000000"/>
                </a:solidFill>
                <a:latin typeface="Calibri"/>
              </a:rPr>
              <a:t>Deep neural nets (DNN) &amp; many of the variants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ysClr val="windowText" lastClr="000000"/>
                </a:solidFill>
                <a:effectLst/>
                <a:uLnTx/>
                <a:uFillTx/>
                <a:latin typeface="Calibri"/>
              </a:rPr>
              <a:t>Part</a:t>
            </a:r>
            <a:r>
              <a:rPr kumimoji="0" lang="en-US" sz="3900" b="0" i="0" u="none" strike="noStrike" kern="1200" cap="none" spc="0" normalizeH="0" noProof="0" dirty="0" smtClean="0">
                <a:ln>
                  <a:noFill/>
                </a:ln>
                <a:solidFill>
                  <a:sysClr val="windowText" lastClr="000000"/>
                </a:solidFill>
                <a:effectLst/>
                <a:uLnTx/>
                <a:uFillTx/>
                <a:latin typeface="Calibri"/>
              </a:rPr>
              <a:t> III: </a:t>
            </a:r>
            <a:r>
              <a:rPr lang="en-US" sz="3900" dirty="0" smtClean="0">
                <a:solidFill>
                  <a:sysClr val="windowText" lastClr="000000"/>
                </a:solidFill>
                <a:latin typeface="Calibri"/>
              </a:rPr>
              <a:t>Prospects</a:t>
            </a:r>
          </a:p>
          <a:p>
            <a:pPr lvl="1" indent="-342900">
              <a:buFont typeface="Arial" pitchFamily="34" charset="0"/>
              <a:buChar char="•"/>
              <a:defRPr/>
            </a:pPr>
            <a:r>
              <a:rPr lang="en-US" sz="2400" dirty="0" smtClean="0">
                <a:solidFill>
                  <a:sysClr val="windowText" lastClr="000000"/>
                </a:solidFill>
              </a:rPr>
              <a:t>Integrating deep generative/discriminative models</a:t>
            </a:r>
          </a:p>
          <a:p>
            <a:pPr lvl="1" indent="-342900">
              <a:buFont typeface="Arial" pitchFamily="34" charset="0"/>
              <a:buChar char="•"/>
              <a:defRPr/>
            </a:pPr>
            <a:r>
              <a:rPr lang="en-US" sz="2400" dirty="0" smtClean="0">
                <a:solidFill>
                  <a:sysClr val="windowText" lastClr="000000"/>
                </a:solidFill>
              </a:rPr>
              <a:t>Deep </a:t>
            </a:r>
            <a:r>
              <a:rPr lang="en-US" sz="2400" dirty="0">
                <a:solidFill>
                  <a:sysClr val="windowText" lastClr="000000"/>
                </a:solidFill>
              </a:rPr>
              <a:t>m</a:t>
            </a:r>
            <a:r>
              <a:rPr lang="en-US" sz="2400" dirty="0" smtClean="0">
                <a:solidFill>
                  <a:sysClr val="windowText" lastClr="000000"/>
                </a:solidFill>
              </a:rPr>
              <a:t>ultimodal and semantic modeling</a:t>
            </a:r>
          </a:p>
          <a:p>
            <a:pPr lvl="1" indent="-342900">
              <a:buFont typeface="Arial" pitchFamily="34" charset="0"/>
              <a:buChar char="•"/>
              <a:defRPr/>
            </a:pPr>
            <a:endParaRPr lang="en-US" sz="2400" dirty="0">
              <a:solidFill>
                <a:sysClr val="windowText" lastClr="000000"/>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3900" dirty="0">
              <a:solidFill>
                <a:sysClr val="windowText" lastClr="000000"/>
              </a:solidFill>
              <a:latin typeface="Calibri"/>
            </a:endParaRPr>
          </a:p>
        </p:txBody>
      </p:sp>
    </p:spTree>
    <p:extLst>
      <p:ext uri="{BB962C8B-B14F-4D97-AF65-F5344CB8AC3E}">
        <p14:creationId xmlns:p14="http://schemas.microsoft.com/office/powerpoint/2010/main" val="985377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845" y="274638"/>
            <a:ext cx="7890156" cy="868362"/>
          </a:xfrm>
        </p:spPr>
        <p:txBody>
          <a:bodyPr>
            <a:normAutofit/>
          </a:bodyPr>
          <a:lstStyle/>
          <a:p>
            <a:pPr algn="ctr"/>
            <a:r>
              <a:rPr lang="en-US" sz="3300" dirty="0" smtClean="0">
                <a:solidFill>
                  <a:schemeClr val="tx1"/>
                </a:solidFill>
              </a:rPr>
              <a:t>Context-Dependent DNN-HMM</a:t>
            </a:r>
            <a:r>
              <a:rPr lang="en-US" sz="3300" dirty="0" smtClean="0"/>
              <a:t/>
            </a:r>
            <a:br>
              <a:rPr lang="en-US" sz="3300" dirty="0" smtClean="0"/>
            </a:br>
            <a:endParaRPr lang="en-US" sz="1200" b="0" dirty="0">
              <a:solidFill>
                <a:schemeClr val="tx1"/>
              </a:solidFill>
              <a:effectLst/>
            </a:endParaRPr>
          </a:p>
        </p:txBody>
      </p:sp>
      <p:sp>
        <p:nvSpPr>
          <p:cNvPr id="4" name="Slide Number Placeholder 3"/>
          <p:cNvSpPr>
            <a:spLocks noGrp="1"/>
          </p:cNvSpPr>
          <p:nvPr>
            <p:ph type="sldNum" sz="quarter" idx="12"/>
          </p:nvPr>
        </p:nvSpPr>
        <p:spPr/>
        <p:txBody>
          <a:bodyPr/>
          <a:lstStyle/>
          <a:p>
            <a:pPr marL="0" marR="0" lvl="0" indent="0" algn="ct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srgbClr val="C8C8B1">
                    <a:shade val="50000"/>
                    <a:satMod val="200000"/>
                  </a:srgbClr>
                </a:solidFill>
                <a:effectLst/>
                <a:uLnTx/>
                <a:uFillTx/>
                <a:latin typeface="Times New Roman"/>
                <a:ea typeface="+mn-ea"/>
                <a:cs typeface="+mn-cs"/>
              </a:rPr>
              <a:pPr marL="0" marR="0" lvl="0" indent="0" algn="ctr" defTabSz="91179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C8C8B1">
                  <a:shade val="50000"/>
                  <a:satMod val="200000"/>
                </a:srgbClr>
              </a:solidFill>
              <a:effectLst/>
              <a:uLnTx/>
              <a:uFillTx/>
              <a:latin typeface="Times New Roman"/>
              <a:ea typeface="+mn-ea"/>
              <a:cs typeface="+mn-cs"/>
            </a:endParaRP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472" y="2227598"/>
            <a:ext cx="7351904" cy="4061881"/>
          </a:xfrm>
          <a:prstGeom prst="rect">
            <a:avLst/>
          </a:prstGeom>
        </p:spPr>
      </p:pic>
      <p:sp>
        <p:nvSpPr>
          <p:cNvPr id="6" name="Cloud Callout 5"/>
          <p:cNvSpPr/>
          <p:nvPr/>
        </p:nvSpPr>
        <p:spPr>
          <a:xfrm>
            <a:off x="1981081" y="1369454"/>
            <a:ext cx="5279771" cy="858144"/>
          </a:xfrm>
          <a:prstGeom prst="cloudCallout">
            <a:avLst>
              <a:gd name="adj1" fmla="val -18247"/>
              <a:gd name="adj2" fmla="val 13794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36" tIns="45670" rIns="91336" bIns="45670" spcCol="0" rtlCol="0" anchor="ctr"/>
          <a:lstStyle/>
          <a:p>
            <a:pPr marL="0" marR="0" lvl="0" indent="0" algn="ctr" defTabSz="9136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imes New Roman"/>
                <a:ea typeface="+mn-ea"/>
                <a:cs typeface="+mn-cs"/>
              </a:rPr>
              <a:t>Model tied </a:t>
            </a:r>
            <a:r>
              <a:rPr kumimoji="0" lang="en-US" sz="1800" b="0" i="0" u="none" strike="noStrike" kern="1200" cap="none" spc="0" normalizeH="0" baseline="0" noProof="0" dirty="0" err="1">
                <a:ln>
                  <a:noFill/>
                </a:ln>
                <a:solidFill>
                  <a:srgbClr val="FF0000"/>
                </a:solidFill>
                <a:effectLst/>
                <a:uLnTx/>
                <a:uFillTx/>
                <a:latin typeface="Times New Roman"/>
                <a:ea typeface="+mn-ea"/>
                <a:cs typeface="+mn-cs"/>
              </a:rPr>
              <a:t>triphone</a:t>
            </a:r>
            <a:r>
              <a:rPr kumimoji="0" lang="en-US" sz="1800" b="0" i="0" u="none" strike="noStrike" kern="1200" cap="none" spc="0" normalizeH="0" baseline="0" noProof="0" dirty="0">
                <a:ln>
                  <a:noFill/>
                </a:ln>
                <a:solidFill>
                  <a:srgbClr val="FF0000"/>
                </a:solidFill>
                <a:effectLst/>
                <a:uLnTx/>
                <a:uFillTx/>
                <a:latin typeface="Times New Roman"/>
                <a:ea typeface="+mn-ea"/>
                <a:cs typeface="+mn-cs"/>
              </a:rPr>
              <a:t> states directly</a:t>
            </a:r>
          </a:p>
        </p:txBody>
      </p:sp>
      <p:sp>
        <p:nvSpPr>
          <p:cNvPr id="7" name="Cloud Callout 6"/>
          <p:cNvSpPr/>
          <p:nvPr/>
        </p:nvSpPr>
        <p:spPr>
          <a:xfrm>
            <a:off x="1006434" y="3600628"/>
            <a:ext cx="2460013" cy="1945126"/>
          </a:xfrm>
          <a:prstGeom prst="cloudCallout">
            <a:avLst>
              <a:gd name="adj1" fmla="val 57615"/>
              <a:gd name="adj2" fmla="val -8473"/>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36" tIns="45670" rIns="91336" bIns="45670" spcCol="0" rtlCol="0" anchor="ctr"/>
          <a:lstStyle/>
          <a:p>
            <a:pPr marL="0" marR="0" lvl="0" indent="0" algn="ctr" defTabSz="913618"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0000"/>
                </a:solidFill>
                <a:effectLst/>
                <a:uLnTx/>
                <a:uFillTx/>
                <a:latin typeface="Times New Roman"/>
                <a:ea typeface="+mn-ea"/>
                <a:cs typeface="+mn-cs"/>
              </a:rPr>
              <a:t>Many layers of nonlinear feature transformation + </a:t>
            </a:r>
            <a:r>
              <a:rPr kumimoji="0" lang="en-US" sz="1700" b="0" i="0" u="none" strike="noStrike" kern="1200" cap="none" spc="0" normalizeH="0" baseline="0" noProof="0" dirty="0" err="1">
                <a:ln>
                  <a:noFill/>
                </a:ln>
                <a:solidFill>
                  <a:srgbClr val="FF0000"/>
                </a:solidFill>
                <a:effectLst/>
                <a:uLnTx/>
                <a:uFillTx/>
                <a:latin typeface="Times New Roman"/>
                <a:ea typeface="+mn-ea"/>
                <a:cs typeface="+mn-cs"/>
              </a:rPr>
              <a:t>S</a:t>
            </a:r>
            <a:r>
              <a:rPr kumimoji="0" lang="en-US" sz="1700" b="0" i="0" u="none" strike="noStrike" kern="1200" cap="none" spc="0" normalizeH="0" baseline="0" noProof="0" dirty="0" err="1" smtClean="0">
                <a:ln>
                  <a:noFill/>
                </a:ln>
                <a:solidFill>
                  <a:srgbClr val="FF0000"/>
                </a:solidFill>
                <a:effectLst/>
                <a:uLnTx/>
                <a:uFillTx/>
                <a:latin typeface="Times New Roman"/>
                <a:ea typeface="+mn-ea"/>
                <a:cs typeface="+mn-cs"/>
              </a:rPr>
              <a:t>oftMax</a:t>
            </a:r>
            <a:endParaRPr kumimoji="0" lang="en-US" sz="1700" b="0" i="0" u="none" strike="noStrike" kern="1200" cap="none" spc="0" normalizeH="0" baseline="0" noProof="0" dirty="0">
              <a:ln>
                <a:noFill/>
              </a:ln>
              <a:solidFill>
                <a:srgbClr val="FF0000"/>
              </a:solidFill>
              <a:effectLst/>
              <a:uLnTx/>
              <a:uFillTx/>
              <a:latin typeface="Times New Roman"/>
              <a:ea typeface="+mn-ea"/>
              <a:cs typeface="+mn-cs"/>
            </a:endParaRPr>
          </a:p>
        </p:txBody>
      </p:sp>
    </p:spTree>
    <p:extLst>
      <p:ext uri="{BB962C8B-B14F-4D97-AF65-F5344CB8AC3E}">
        <p14:creationId xmlns:p14="http://schemas.microsoft.com/office/powerpoint/2010/main" val="2773304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6370"/>
            <a:ext cx="8915400" cy="914400"/>
          </a:xfrm>
        </p:spPr>
        <p:txBody>
          <a:bodyPr>
            <a:normAutofit fontScale="90000"/>
          </a:bodyPr>
          <a:lstStyle/>
          <a:p>
            <a:r>
              <a:rPr lang="en-US" b="1" dirty="0" smtClean="0">
                <a:solidFill>
                  <a:srgbClr val="FF0000"/>
                </a:solidFill>
              </a:rPr>
              <a:t>DNN</a:t>
            </a:r>
            <a:r>
              <a:rPr lang="en-US" sz="3600" b="1" dirty="0" smtClean="0">
                <a:solidFill>
                  <a:srgbClr val="FF0000"/>
                </a:solidFill>
              </a:rPr>
              <a:t> </a:t>
            </a:r>
            <a:r>
              <a:rPr lang="en-US" sz="3600" b="1" dirty="0" smtClean="0"/>
              <a:t>vs.</a:t>
            </a:r>
            <a:r>
              <a:rPr lang="en-US" sz="3600" b="1" dirty="0" smtClean="0">
                <a:solidFill>
                  <a:srgbClr val="FF0000"/>
                </a:solidFill>
              </a:rPr>
              <a:t> </a:t>
            </a:r>
            <a:r>
              <a:rPr lang="en-US" b="1" dirty="0" smtClean="0">
                <a:solidFill>
                  <a:srgbClr val="7030A0"/>
                </a:solidFill>
                <a:latin typeface="+mn-lt"/>
                <a:ea typeface="+mn-ea"/>
                <a:cs typeface="+mn-cs"/>
              </a:rPr>
              <a:t>Pre-DNN Prior-Art</a:t>
            </a:r>
            <a:r>
              <a:rPr lang="en-US" sz="3600" dirty="0" smtClean="0"/>
              <a:t/>
            </a:r>
            <a:br>
              <a:rPr lang="en-US" sz="3600" dirty="0" smtClean="0"/>
            </a:br>
            <a:endParaRPr lang="en-US" sz="1600" dirty="0"/>
          </a:p>
        </p:txBody>
      </p:sp>
      <p:graphicFrame>
        <p:nvGraphicFramePr>
          <p:cNvPr id="5" name="Content Placeholder 3"/>
          <p:cNvGraphicFramePr>
            <a:graphicFrameLocks/>
          </p:cNvGraphicFramePr>
          <p:nvPr>
            <p:extLst/>
          </p:nvPr>
        </p:nvGraphicFramePr>
        <p:xfrm>
          <a:off x="1371600" y="4423559"/>
          <a:ext cx="5863727" cy="1097364"/>
        </p:xfrm>
        <a:graphic>
          <a:graphicData uri="http://schemas.openxmlformats.org/drawingml/2006/table">
            <a:tbl>
              <a:tblPr firstRow="1" bandRow="1">
                <a:tableStyleId>{5C22544A-7EE6-4342-B048-85BDC9FD1C3A}</a:tableStyleId>
              </a:tblPr>
              <a:tblGrid>
                <a:gridCol w="1825127">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182880">
                <a:tc>
                  <a:txBody>
                    <a:bodyPr/>
                    <a:lstStyle/>
                    <a:p>
                      <a:pPr algn="ctr"/>
                      <a:r>
                        <a:rPr lang="en-US" sz="1800" dirty="0" smtClean="0">
                          <a:solidFill>
                            <a:schemeClr val="tx1"/>
                          </a:solidFill>
                        </a:rPr>
                        <a:t>Features</a:t>
                      </a:r>
                      <a:endParaRPr lang="en-US" sz="1800" dirty="0">
                        <a:solidFill>
                          <a:schemeClr val="tx1"/>
                        </a:solidFill>
                      </a:endParaRPr>
                    </a:p>
                  </a:txBody>
                  <a:tcPr marL="0" marR="0" marT="45734" marB="45734"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Setup</a:t>
                      </a:r>
                      <a:endParaRPr lang="en-US" sz="1800" dirty="0">
                        <a:solidFill>
                          <a:schemeClr val="tx1"/>
                        </a:solidFill>
                      </a:endParaRPr>
                    </a:p>
                  </a:txBody>
                  <a:tcPr marL="0" marR="0" marT="45734" marB="45734"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Error Rates</a:t>
                      </a:r>
                      <a:endParaRPr lang="en-US" sz="1800" dirty="0">
                        <a:solidFill>
                          <a:schemeClr val="tx1"/>
                        </a:solidFill>
                      </a:endParaRPr>
                    </a:p>
                  </a:txBody>
                  <a:tcPr marL="0" marR="0" marT="45734" marB="45734"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2880">
                <a:tc>
                  <a:txBody>
                    <a:bodyPr/>
                    <a:lstStyle/>
                    <a:p>
                      <a:pPr algn="ctr"/>
                      <a:r>
                        <a:rPr lang="en-US" sz="1800" b="1" dirty="0" smtClean="0">
                          <a:solidFill>
                            <a:srgbClr val="7030A0"/>
                          </a:solidFill>
                        </a:rPr>
                        <a:t>Pre-DNN</a:t>
                      </a:r>
                      <a:endParaRPr lang="en-US" sz="1800" b="1" dirty="0">
                        <a:solidFill>
                          <a:srgbClr val="7030A0"/>
                        </a:solidFill>
                      </a:endParaRPr>
                    </a:p>
                  </a:txBody>
                  <a:tcPr marL="0" marR="0" marT="45734" marB="4573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GMM-HMM with</a:t>
                      </a:r>
                      <a:r>
                        <a:rPr lang="en-US" sz="1800" baseline="0" dirty="0" smtClean="0"/>
                        <a:t> </a:t>
                      </a:r>
                      <a:r>
                        <a:rPr lang="en-US" sz="1800" dirty="0" smtClean="0"/>
                        <a:t>BMMI</a:t>
                      </a:r>
                    </a:p>
                  </a:txBody>
                  <a:tcPr marL="0" marR="0" marT="45734" marB="45734">
                    <a:lnT w="28575"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it-IT" sz="1800" b="1" dirty="0" smtClean="0">
                          <a:solidFill>
                            <a:srgbClr val="7030A0"/>
                          </a:solidFill>
                          <a:effectLst/>
                          <a:latin typeface="+mn-lt"/>
                          <a:ea typeface="宋体"/>
                        </a:rPr>
                        <a:t>23.6%</a:t>
                      </a:r>
                      <a:endParaRPr lang="en-US" sz="1800" b="1" dirty="0">
                        <a:solidFill>
                          <a:srgbClr val="7030A0"/>
                        </a:solidFill>
                        <a:effectLst/>
                        <a:latin typeface="+mn-lt"/>
                        <a:ea typeface="宋体"/>
                      </a:endParaRPr>
                    </a:p>
                  </a:txBody>
                  <a:tcPr marL="0" marR="0" marT="0" marB="0">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81562">
                <a:tc>
                  <a:txBody>
                    <a:bodyPr/>
                    <a:lstStyle/>
                    <a:p>
                      <a:pPr algn="ctr"/>
                      <a:r>
                        <a:rPr kumimoji="0" lang="en-US" sz="1800" b="1" i="0" u="none" strike="noStrike" kern="1200" baseline="0" dirty="0" smtClean="0">
                          <a:solidFill>
                            <a:srgbClr val="FF0000"/>
                          </a:solidFill>
                          <a:latin typeface="+mn-lt"/>
                          <a:ea typeface="+mn-ea"/>
                          <a:cs typeface="+mn-cs"/>
                        </a:rPr>
                        <a:t>DNN</a:t>
                      </a:r>
                      <a:endParaRPr lang="en-US" sz="1800" b="1" dirty="0">
                        <a:solidFill>
                          <a:srgbClr val="FF0000"/>
                        </a:solidFill>
                      </a:endParaRPr>
                    </a:p>
                  </a:txBody>
                  <a:tcPr marL="0" marR="0" marT="45734" marB="45734">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smtClean="0">
                          <a:solidFill>
                            <a:schemeClr val="dk1"/>
                          </a:solidFill>
                          <a:latin typeface="+mn-lt"/>
                          <a:ea typeface="+mn-ea"/>
                          <a:cs typeface="+mn-cs"/>
                        </a:rPr>
                        <a:t>7 layers x 2048</a:t>
                      </a:r>
                      <a:endParaRPr lang="en-US" sz="1800" dirty="0" smtClean="0"/>
                    </a:p>
                  </a:txBody>
                  <a:tcPr marL="0" marR="0" marT="45734" marB="45734">
                    <a:lnB w="28575"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it-IT" sz="1800" b="1" dirty="0" smtClean="0">
                          <a:solidFill>
                            <a:srgbClr val="FF0000"/>
                          </a:solidFill>
                          <a:effectLst/>
                          <a:latin typeface="+mn-lt"/>
                          <a:ea typeface="宋体"/>
                        </a:rPr>
                        <a:t>15.8% </a:t>
                      </a:r>
                      <a:endParaRPr lang="en-US" sz="1800" b="1" dirty="0">
                        <a:solidFill>
                          <a:srgbClr val="FF0000"/>
                        </a:solidFill>
                        <a:effectLst/>
                        <a:latin typeface="+mn-lt"/>
                        <a:ea typeface="宋体"/>
                      </a:endParaRPr>
                    </a:p>
                  </a:txBody>
                  <a:tcPr marL="0" marR="0" marT="0" marB="0">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nvPr>
        </p:nvGraphicFramePr>
        <p:xfrm>
          <a:off x="1387522" y="3060682"/>
          <a:ext cx="5863728" cy="1097336"/>
        </p:xfrm>
        <a:graphic>
          <a:graphicData uri="http://schemas.openxmlformats.org/drawingml/2006/table">
            <a:tbl>
              <a:tblPr firstRow="1" bandRow="1">
                <a:tableStyleId>{5C22544A-7EE6-4342-B048-85BDC9FD1C3A}</a:tableStyleId>
              </a:tblPr>
              <a:tblGrid>
                <a:gridCol w="1801715">
                  <a:extLst>
                    <a:ext uri="{9D8B030D-6E8A-4147-A177-3AD203B41FA5}">
                      <a16:colId xmlns:a16="http://schemas.microsoft.com/office/drawing/2014/main" val="20000"/>
                    </a:ext>
                  </a:extLst>
                </a:gridCol>
                <a:gridCol w="2407119">
                  <a:extLst>
                    <a:ext uri="{9D8B030D-6E8A-4147-A177-3AD203B41FA5}">
                      <a16:colId xmlns:a16="http://schemas.microsoft.com/office/drawing/2014/main" val="20001"/>
                    </a:ext>
                  </a:extLst>
                </a:gridCol>
                <a:gridCol w="1654894">
                  <a:extLst>
                    <a:ext uri="{9D8B030D-6E8A-4147-A177-3AD203B41FA5}">
                      <a16:colId xmlns:a16="http://schemas.microsoft.com/office/drawing/2014/main" val="20002"/>
                    </a:ext>
                  </a:extLst>
                </a:gridCol>
              </a:tblGrid>
              <a:tr h="281466">
                <a:tc>
                  <a:txBody>
                    <a:bodyPr/>
                    <a:lstStyle/>
                    <a:p>
                      <a:pPr algn="ctr"/>
                      <a:r>
                        <a:rPr lang="en-US" sz="1800" dirty="0" smtClean="0">
                          <a:solidFill>
                            <a:schemeClr val="tx1"/>
                          </a:solidFill>
                        </a:rPr>
                        <a:t>Features</a:t>
                      </a:r>
                      <a:endParaRPr lang="en-US" sz="1800" dirty="0">
                        <a:solidFill>
                          <a:schemeClr val="tx1"/>
                        </a:solidFill>
                      </a:endParaRPr>
                    </a:p>
                  </a:txBody>
                  <a:tcPr marT="45734" marB="4573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Setup</a:t>
                      </a:r>
                      <a:endParaRPr lang="en-US" sz="1800" dirty="0">
                        <a:solidFill>
                          <a:schemeClr val="tx1"/>
                        </a:solidFill>
                      </a:endParaRPr>
                    </a:p>
                  </a:txBody>
                  <a:tcPr marT="45734" marB="45734">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Error Rates</a:t>
                      </a:r>
                      <a:endParaRPr lang="en-US" sz="1800" dirty="0">
                        <a:solidFill>
                          <a:schemeClr val="tx1"/>
                        </a:solidFill>
                      </a:endParaRPr>
                    </a:p>
                  </a:txBody>
                  <a:tcPr marT="45734" marB="4573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1466">
                <a:tc>
                  <a:txBody>
                    <a:bodyPr/>
                    <a:lstStyle/>
                    <a:p>
                      <a:pPr algn="ctr"/>
                      <a:r>
                        <a:rPr lang="en-US" sz="1800" b="1" dirty="0" smtClean="0">
                          <a:solidFill>
                            <a:srgbClr val="7030A0"/>
                          </a:solidFill>
                        </a:rPr>
                        <a:t>Pre-DNN</a:t>
                      </a:r>
                      <a:endParaRPr lang="en-US" sz="1800" b="1" dirty="0">
                        <a:solidFill>
                          <a:srgbClr val="7030A0"/>
                        </a:solidFill>
                      </a:endParaRPr>
                    </a:p>
                  </a:txBody>
                  <a:tcPr marT="45734" marB="4573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sz="1800" dirty="0" smtClean="0"/>
                        <a:t>GMM-HMM with MPE</a:t>
                      </a:r>
                      <a:endParaRPr lang="en-US" sz="1800" dirty="0"/>
                    </a:p>
                  </a:txBody>
                  <a:tcPr marT="45734" marB="45734">
                    <a:lnT w="28575" cap="flat" cmpd="sng" algn="ctr">
                      <a:solidFill>
                        <a:schemeClr val="tx1"/>
                      </a:solidFill>
                      <a:prstDash val="solid"/>
                      <a:round/>
                      <a:headEnd type="none" w="med" len="med"/>
                      <a:tailEnd type="none" w="med" len="med"/>
                    </a:lnT>
                  </a:tcPr>
                </a:tc>
                <a:tc>
                  <a:txBody>
                    <a:bodyPr/>
                    <a:lstStyle/>
                    <a:p>
                      <a:pPr algn="ctr"/>
                      <a:r>
                        <a:rPr lang="en-US" sz="1800" b="1" dirty="0" smtClean="0">
                          <a:solidFill>
                            <a:srgbClr val="7030A0"/>
                          </a:solidFill>
                        </a:rPr>
                        <a:t>36.2%</a:t>
                      </a:r>
                      <a:endParaRPr lang="en-US" sz="1800" b="1" dirty="0">
                        <a:solidFill>
                          <a:srgbClr val="7030A0"/>
                        </a:solidFill>
                      </a:endParaRPr>
                    </a:p>
                  </a:txBody>
                  <a:tcPr marT="45734" marB="4573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814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rPr>
                        <a:t>DNN</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sz="1800" dirty="0" smtClean="0"/>
                        <a:t>5 layers x</a:t>
                      </a:r>
                      <a:r>
                        <a:rPr lang="en-US" sz="1800" baseline="0" dirty="0" smtClean="0"/>
                        <a:t> 2048</a:t>
                      </a:r>
                      <a:endParaRPr lang="en-US" sz="1800" dirty="0"/>
                    </a:p>
                  </a:txBody>
                  <a:tcPr>
                    <a:lnB w="28575" cap="flat" cmpd="sng" algn="ctr">
                      <a:solidFill>
                        <a:schemeClr val="tx1"/>
                      </a:solidFill>
                      <a:prstDash val="solid"/>
                      <a:round/>
                      <a:headEnd type="none" w="med" len="med"/>
                      <a:tailEnd type="none" w="med" len="med"/>
                    </a:lnB>
                  </a:tcPr>
                </a:tc>
                <a:tc>
                  <a:txBody>
                    <a:bodyPr/>
                    <a:lstStyle/>
                    <a:p>
                      <a:pPr algn="ctr"/>
                      <a:r>
                        <a:rPr lang="en-US" sz="1800" b="1" dirty="0" smtClean="0">
                          <a:solidFill>
                            <a:srgbClr val="FF0000"/>
                          </a:solidFill>
                        </a:rPr>
                        <a:t>30.1%  </a:t>
                      </a:r>
                      <a:endParaRPr lang="en-US" sz="1800" b="1" dirty="0">
                        <a:solidFill>
                          <a:srgbClr val="FF0000"/>
                        </a:solidFill>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Content Placeholder 2"/>
          <p:cNvSpPr>
            <a:spLocks noGrp="1"/>
          </p:cNvSpPr>
          <p:nvPr>
            <p:ph idx="1"/>
          </p:nvPr>
        </p:nvSpPr>
        <p:spPr>
          <a:xfrm>
            <a:off x="1406237" y="2787390"/>
            <a:ext cx="7498080" cy="381000"/>
          </a:xfrm>
        </p:spPr>
        <p:txBody>
          <a:bodyPr>
            <a:normAutofit/>
          </a:bodyPr>
          <a:lstStyle/>
          <a:p>
            <a:r>
              <a:rPr lang="en-US" sz="1600" b="1" dirty="0" smtClean="0"/>
              <a:t>Table: </a:t>
            </a:r>
            <a:r>
              <a:rPr lang="en-US" sz="1600" dirty="0" smtClean="0"/>
              <a:t>Voice Search SER (24-48 hours of training)</a:t>
            </a:r>
            <a:endParaRPr lang="en-US" sz="1600" dirty="0"/>
          </a:p>
        </p:txBody>
      </p:sp>
      <p:sp>
        <p:nvSpPr>
          <p:cNvPr id="11" name="Content Placeholder 2"/>
          <p:cNvSpPr txBox="1">
            <a:spLocks/>
          </p:cNvSpPr>
          <p:nvPr/>
        </p:nvSpPr>
        <p:spPr>
          <a:xfrm>
            <a:off x="1211467" y="4114800"/>
            <a:ext cx="7498080" cy="381000"/>
          </a:xfrm>
          <a:prstGeom prst="rect">
            <a:avLst/>
          </a:prstGeom>
        </p:spPr>
        <p:txBody>
          <a:bodyPr lIns="91427" tIns="45713" rIns="91427" bIns="45713">
            <a:noAutofit/>
          </a:bodyPr>
          <a:lstStyle>
            <a:lvl1pPr marL="365708" indent="-283424"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989" indent="-237710"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842" indent="-228567"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123" indent="-173711"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263" indent="-182854"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544" indent="-182854"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827" indent="-182854"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9966" indent="-182854"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248" indent="-182854"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365708" marR="0" lvl="0" indent="-283424" algn="l" defTabSz="911796" rtl="0" eaLnBrk="1" fontAlgn="auto" latinLnBrk="0" hangingPunct="1">
              <a:lnSpc>
                <a:spcPct val="100000"/>
              </a:lnSpc>
              <a:spcBef>
                <a:spcPts val="600"/>
              </a:spcBef>
              <a:spcAft>
                <a:spcPts val="0"/>
              </a:spcAft>
              <a:buClr>
                <a:srgbClr val="0070C0"/>
              </a:buClr>
              <a:buSzPct val="80000"/>
              <a:buFont typeface="Wingdings 2"/>
              <a:buChar char=""/>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Table: </a:t>
            </a:r>
            <a:r>
              <a:rPr kumimoji="0" lang="en-US" sz="1600" b="0" i="0" u="none" strike="noStrike" kern="1200" cap="none" spc="0" normalizeH="0" baseline="0" noProof="0" dirty="0" err="1" smtClean="0">
                <a:ln>
                  <a:noFill/>
                </a:ln>
                <a:solidFill>
                  <a:prstClr val="black"/>
                </a:solidFill>
                <a:effectLst/>
                <a:uLnTx/>
                <a:uFillTx/>
                <a:latin typeface="Calibri"/>
                <a:ea typeface="+mn-ea"/>
                <a:cs typeface="+mn-cs"/>
              </a:rPr>
              <a:t>SwitchBoard</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 WER (309 hours training)</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Content Placeholder 2"/>
          <p:cNvSpPr txBox="1">
            <a:spLocks/>
          </p:cNvSpPr>
          <p:nvPr/>
        </p:nvSpPr>
        <p:spPr>
          <a:xfrm>
            <a:off x="1233076" y="1346992"/>
            <a:ext cx="7498080" cy="381000"/>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ct val="20000"/>
              </a:spcBef>
              <a:spcAft>
                <a:spcPts val="600"/>
              </a:spcAft>
              <a:buFont typeface="Wingdings" pitchFamily="2" charset="2"/>
              <a:buChar char="§"/>
              <a:defRPr sz="2000" kern="1200" baseline="0">
                <a:solidFill>
                  <a:schemeClr val="tx2"/>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Char char="§"/>
              <a:defRPr sz="1600" kern="1200" baseline="0">
                <a:solidFill>
                  <a:schemeClr val="tx2"/>
                </a:solidFill>
                <a:latin typeface="+mn-lt"/>
                <a:ea typeface="+mn-ea"/>
                <a:cs typeface="+mn-cs"/>
              </a:defRPr>
            </a:lvl2pPr>
            <a:lvl3pPr marL="1143000" indent="-228600" algn="l" defTabSz="914400" rtl="0" eaLnBrk="1" latinLnBrk="0" hangingPunct="1">
              <a:lnSpc>
                <a:spcPct val="100000"/>
              </a:lnSpc>
              <a:spcBef>
                <a:spcPct val="20000"/>
              </a:spcBef>
              <a:spcAft>
                <a:spcPts val="600"/>
              </a:spcAft>
              <a:buFont typeface="Wingdings" pitchFamily="2" charset="2"/>
              <a:buNone/>
              <a:defRPr sz="1400" kern="1200" baseline="0">
                <a:solidFill>
                  <a:schemeClr val="tx2"/>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5pPr>
            <a:lvl6pPr marL="25146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6pPr>
            <a:lvl7pPr marL="29718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7pPr>
            <a:lvl8pPr marL="34290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8pPr>
            <a:lvl9pPr marL="38862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600"/>
              </a:spcAft>
              <a:buClrTx/>
              <a:buSzTx/>
              <a:buFont typeface="Wingdings" pitchFamily="2" charset="2"/>
              <a:buChar char="§"/>
              <a:tabLst/>
              <a:defRPr/>
            </a:pPr>
            <a:r>
              <a:rPr kumimoji="0" lang="en-US" sz="1600" b="1" i="0" u="none" strike="noStrike" kern="1200" cap="none" spc="0" normalizeH="0" baseline="0" noProof="0" dirty="0" smtClean="0">
                <a:ln>
                  <a:noFill/>
                </a:ln>
                <a:solidFill>
                  <a:srgbClr val="1F497D"/>
                </a:solidFill>
                <a:effectLst/>
                <a:uLnTx/>
                <a:uFillTx/>
                <a:latin typeface="Calibri"/>
                <a:ea typeface="+mn-ea"/>
                <a:cs typeface="+mn-cs"/>
              </a:rPr>
              <a:t>Table: </a:t>
            </a:r>
            <a:r>
              <a:rPr kumimoji="0" lang="en-US" sz="1600" b="0" i="0" u="none" strike="noStrike" kern="1200" cap="none" spc="0" normalizeH="0" baseline="0" noProof="0" dirty="0" smtClean="0">
                <a:ln>
                  <a:noFill/>
                </a:ln>
                <a:solidFill>
                  <a:srgbClr val="1F497D"/>
                </a:solidFill>
                <a:effectLst/>
                <a:uLnTx/>
                <a:uFillTx/>
                <a:latin typeface="Calibri"/>
                <a:ea typeface="+mn-ea"/>
                <a:cs typeface="+mn-cs"/>
              </a:rPr>
              <a:t>TIMIT</a:t>
            </a:r>
            <a:r>
              <a:rPr kumimoji="0" lang="en-US" sz="1600" b="1" i="0" u="none" strike="noStrike" kern="1200" cap="none" spc="0" normalizeH="0" baseline="0" noProof="0" dirty="0" smtClean="0">
                <a:ln>
                  <a:noFill/>
                </a:ln>
                <a:solidFill>
                  <a:srgbClr val="1F497D"/>
                </a:solidFill>
                <a:effectLst/>
                <a:uLnTx/>
                <a:uFillTx/>
                <a:latin typeface="Calibri"/>
                <a:ea typeface="+mn-ea"/>
                <a:cs typeface="+mn-cs"/>
              </a:rPr>
              <a:t> </a:t>
            </a:r>
            <a:r>
              <a:rPr kumimoji="0" lang="en-US" sz="1600" b="0" i="0" u="none" strike="noStrike" kern="1200" cap="none" spc="0" normalizeH="0" baseline="0" noProof="0" dirty="0" smtClean="0">
                <a:ln>
                  <a:noFill/>
                </a:ln>
                <a:solidFill>
                  <a:srgbClr val="1F497D"/>
                </a:solidFill>
                <a:effectLst/>
                <a:uLnTx/>
                <a:uFillTx/>
                <a:latin typeface="Calibri"/>
                <a:ea typeface="+mn-ea"/>
                <a:cs typeface="+mn-cs"/>
              </a:rPr>
              <a:t>Phone recognition (3 hours of training)</a:t>
            </a:r>
            <a:endParaRPr kumimoji="0" lang="en-US" sz="1600" b="0" i="0" u="none" strike="noStrike" kern="1200" cap="none" spc="0" normalizeH="0" baseline="0" noProof="0" dirty="0">
              <a:ln>
                <a:noFill/>
              </a:ln>
              <a:solidFill>
                <a:srgbClr val="1F497D"/>
              </a:solidFill>
              <a:effectLst/>
              <a:uLnTx/>
              <a:uFillTx/>
              <a:latin typeface="Calibri"/>
              <a:ea typeface="+mn-ea"/>
              <a:cs typeface="+mn-cs"/>
            </a:endParaRPr>
          </a:p>
        </p:txBody>
      </p:sp>
      <p:graphicFrame>
        <p:nvGraphicFramePr>
          <p:cNvPr id="15" name="Content Placeholder 3"/>
          <p:cNvGraphicFramePr>
            <a:graphicFrameLocks/>
          </p:cNvGraphicFramePr>
          <p:nvPr>
            <p:extLst/>
          </p:nvPr>
        </p:nvGraphicFramePr>
        <p:xfrm>
          <a:off x="1371600" y="1660903"/>
          <a:ext cx="5863728" cy="1097336"/>
        </p:xfrm>
        <a:graphic>
          <a:graphicData uri="http://schemas.openxmlformats.org/drawingml/2006/table">
            <a:tbl>
              <a:tblPr firstRow="1" bandRow="1">
                <a:tableStyleId>{5C22544A-7EE6-4342-B048-85BDC9FD1C3A}</a:tableStyleId>
              </a:tblPr>
              <a:tblGrid>
                <a:gridCol w="1801715">
                  <a:extLst>
                    <a:ext uri="{9D8B030D-6E8A-4147-A177-3AD203B41FA5}">
                      <a16:colId xmlns:a16="http://schemas.microsoft.com/office/drawing/2014/main" val="20000"/>
                    </a:ext>
                  </a:extLst>
                </a:gridCol>
                <a:gridCol w="2407119">
                  <a:extLst>
                    <a:ext uri="{9D8B030D-6E8A-4147-A177-3AD203B41FA5}">
                      <a16:colId xmlns:a16="http://schemas.microsoft.com/office/drawing/2014/main" val="20001"/>
                    </a:ext>
                  </a:extLst>
                </a:gridCol>
                <a:gridCol w="1654894">
                  <a:extLst>
                    <a:ext uri="{9D8B030D-6E8A-4147-A177-3AD203B41FA5}">
                      <a16:colId xmlns:a16="http://schemas.microsoft.com/office/drawing/2014/main" val="20002"/>
                    </a:ext>
                  </a:extLst>
                </a:gridCol>
              </a:tblGrid>
              <a:tr h="281466">
                <a:tc>
                  <a:txBody>
                    <a:bodyPr/>
                    <a:lstStyle/>
                    <a:p>
                      <a:pPr algn="ctr"/>
                      <a:r>
                        <a:rPr lang="en-US" sz="1800" dirty="0" smtClean="0">
                          <a:solidFill>
                            <a:schemeClr val="tx1"/>
                          </a:solidFill>
                        </a:rPr>
                        <a:t>Features</a:t>
                      </a:r>
                      <a:endParaRPr lang="en-US" sz="1800" dirty="0">
                        <a:solidFill>
                          <a:schemeClr val="tx1"/>
                        </a:solidFill>
                      </a:endParaRPr>
                    </a:p>
                  </a:txBody>
                  <a:tcPr marT="45734" marB="4573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Setup</a:t>
                      </a:r>
                      <a:endParaRPr lang="en-US" sz="1800" dirty="0">
                        <a:solidFill>
                          <a:schemeClr val="tx1"/>
                        </a:solidFill>
                      </a:endParaRPr>
                    </a:p>
                  </a:txBody>
                  <a:tcPr marT="45734" marB="45734">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rPr>
                        <a:t>Error Rates</a:t>
                      </a:r>
                      <a:endParaRPr lang="en-US" sz="1800" dirty="0">
                        <a:solidFill>
                          <a:schemeClr val="tx1"/>
                        </a:solidFill>
                      </a:endParaRPr>
                    </a:p>
                  </a:txBody>
                  <a:tcPr marT="45734" marB="4573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1466">
                <a:tc>
                  <a:txBody>
                    <a:bodyPr/>
                    <a:lstStyle/>
                    <a:p>
                      <a:pPr algn="ctr"/>
                      <a:r>
                        <a:rPr lang="en-US" sz="1800" b="1" dirty="0" smtClean="0">
                          <a:solidFill>
                            <a:srgbClr val="7030A0"/>
                          </a:solidFill>
                        </a:rPr>
                        <a:t>Pre-DNN</a:t>
                      </a:r>
                      <a:endParaRPr lang="en-US" sz="1800" b="1" dirty="0">
                        <a:solidFill>
                          <a:srgbClr val="7030A0"/>
                        </a:solidFill>
                      </a:endParaRPr>
                    </a:p>
                  </a:txBody>
                  <a:tcPr marT="45734" marB="45734">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sz="1800" dirty="0" smtClean="0"/>
                        <a:t>Deep Generative </a:t>
                      </a:r>
                      <a:r>
                        <a:rPr lang="en-US" sz="1800" baseline="0" dirty="0" smtClean="0"/>
                        <a:t>Model</a:t>
                      </a:r>
                      <a:endParaRPr lang="en-US" sz="1800" dirty="0"/>
                    </a:p>
                  </a:txBody>
                  <a:tcPr marT="45734" marB="45734">
                    <a:lnT w="28575" cap="flat" cmpd="sng" algn="ctr">
                      <a:solidFill>
                        <a:schemeClr val="tx1"/>
                      </a:solidFill>
                      <a:prstDash val="solid"/>
                      <a:round/>
                      <a:headEnd type="none" w="med" len="med"/>
                      <a:tailEnd type="none" w="med" len="med"/>
                    </a:lnT>
                  </a:tcPr>
                </a:tc>
                <a:tc>
                  <a:txBody>
                    <a:bodyPr/>
                    <a:lstStyle/>
                    <a:p>
                      <a:pPr algn="ctr"/>
                      <a:r>
                        <a:rPr lang="en-US" sz="1800" b="1" dirty="0" smtClean="0">
                          <a:solidFill>
                            <a:srgbClr val="7030A0"/>
                          </a:solidFill>
                        </a:rPr>
                        <a:t>24.8%</a:t>
                      </a:r>
                      <a:endParaRPr lang="en-US" sz="1800" b="1" dirty="0">
                        <a:solidFill>
                          <a:srgbClr val="7030A0"/>
                        </a:solidFill>
                      </a:endParaRPr>
                    </a:p>
                  </a:txBody>
                  <a:tcPr marT="45734" marB="45734">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814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rPr>
                        <a:t>DNN</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sz="1800" dirty="0" smtClean="0"/>
                        <a:t>5 layers x</a:t>
                      </a:r>
                      <a:r>
                        <a:rPr lang="en-US" sz="1800" baseline="0" dirty="0" smtClean="0"/>
                        <a:t> 2048</a:t>
                      </a:r>
                      <a:endParaRPr lang="en-US" sz="1800" dirty="0"/>
                    </a:p>
                  </a:txBody>
                  <a:tcPr>
                    <a:lnB w="28575" cap="flat" cmpd="sng" algn="ctr">
                      <a:solidFill>
                        <a:schemeClr val="tx1"/>
                      </a:solidFill>
                      <a:prstDash val="solid"/>
                      <a:round/>
                      <a:headEnd type="none" w="med" len="med"/>
                      <a:tailEnd type="none" w="med" len="med"/>
                    </a:lnB>
                  </a:tcPr>
                </a:tc>
                <a:tc>
                  <a:txBody>
                    <a:bodyPr/>
                    <a:lstStyle/>
                    <a:p>
                      <a:pPr algn="ctr"/>
                      <a:r>
                        <a:rPr lang="en-US" sz="1800" b="1" dirty="0" smtClean="0">
                          <a:solidFill>
                            <a:srgbClr val="FF0000"/>
                          </a:solidFill>
                        </a:rPr>
                        <a:t>23.4%  </a:t>
                      </a:r>
                      <a:endParaRPr lang="en-US" sz="1800" b="1" dirty="0">
                        <a:solidFill>
                          <a:srgbClr val="FF0000"/>
                        </a:solidFill>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2"/>
          <p:cNvSpPr txBox="1"/>
          <p:nvPr/>
        </p:nvSpPr>
        <p:spPr>
          <a:xfrm>
            <a:off x="7531813" y="1988787"/>
            <a:ext cx="1454757"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~10% relative</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improvement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p:cNvSpPr txBox="1"/>
          <p:nvPr/>
        </p:nvSpPr>
        <p:spPr>
          <a:xfrm>
            <a:off x="7531812" y="3258362"/>
            <a:ext cx="1454757"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~20% relative</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improvement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p:cNvSpPr txBox="1"/>
          <p:nvPr/>
        </p:nvSpPr>
        <p:spPr>
          <a:xfrm>
            <a:off x="7321080" y="4469165"/>
            <a:ext cx="1459567"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~30% relative</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Improvement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0" y="9298"/>
            <a:ext cx="1828800" cy="685800"/>
          </a:xfrm>
          <a:prstGeom prst="rect">
            <a:avLst/>
          </a:prstGeom>
          <a:solidFill>
            <a:schemeClr val="bg1"/>
          </a:solidFill>
        </p:spPr>
        <p:txBody>
          <a:bodyPr wrap="squar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881270" y="5964238"/>
            <a:ext cx="6909840"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Calibri"/>
                <a:ea typeface="+mn-ea"/>
                <a:cs typeface="+mn-cs"/>
              </a:rPr>
              <a:t>For DNN, the more data, the better!</a:t>
            </a:r>
            <a:endParaRPr kumimoji="0" lang="en-US" sz="3600" b="0" i="0" u="none" strike="noStrike" kern="1200" cap="none" spc="0" normalizeH="0" baseline="0" noProof="0" dirty="0">
              <a:ln>
                <a:noFill/>
              </a:ln>
              <a:solidFill>
                <a:srgbClr val="FF0000"/>
              </a:solidFill>
              <a:effectLst/>
              <a:uLnTx/>
              <a:uFillTx/>
              <a:latin typeface="Calibri"/>
              <a:ea typeface="+mn-ea"/>
              <a:cs typeface="+mn-cs"/>
            </a:endParaRPr>
          </a:p>
        </p:txBody>
      </p:sp>
    </p:spTree>
    <p:extLst>
      <p:ext uri="{BB962C8B-B14F-4D97-AF65-F5344CB8AC3E}">
        <p14:creationId xmlns:p14="http://schemas.microsoft.com/office/powerpoint/2010/main" val="1076843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2" grpId="0" build="p"/>
      <p:bldP spid="3"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1646" y="2426725"/>
            <a:ext cx="5718103" cy="3014439"/>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35098" b="40784"/>
          <a:stretch/>
        </p:blipFill>
        <p:spPr>
          <a:xfrm>
            <a:off x="3810000" y="682431"/>
            <a:ext cx="3802698" cy="524069"/>
          </a:xfrm>
          <a:prstGeom prst="rect">
            <a:avLst/>
          </a:prstGeom>
        </p:spPr>
      </p:pic>
      <p:sp>
        <p:nvSpPr>
          <p:cNvPr id="3" name="TextBox 2"/>
          <p:cNvSpPr txBox="1"/>
          <p:nvPr/>
        </p:nvSpPr>
        <p:spPr>
          <a:xfrm>
            <a:off x="3048001" y="1206500"/>
            <a:ext cx="6096000" cy="895846"/>
          </a:xfrm>
          <a:prstGeom prst="rect">
            <a:avLst/>
          </a:prstGeom>
          <a:noFill/>
        </p:spPr>
        <p:txBody>
          <a:bodyPr wrap="square" lIns="87082" tIns="43541" rIns="87082" bIns="43541" rtlCol="0">
            <a:spAutoFit/>
          </a:bodyPr>
          <a:lstStyle/>
          <a:p>
            <a:pPr marL="0" marR="0" lvl="0" indent="0" algn="l" defTabSz="870779" rtl="0" eaLnBrk="1" fontAlgn="auto" latinLnBrk="0" hangingPunct="1">
              <a:lnSpc>
                <a:spcPct val="100000"/>
              </a:lnSpc>
              <a:spcBef>
                <a:spcPts val="0"/>
              </a:spcBef>
              <a:spcAft>
                <a:spcPts val="0"/>
              </a:spcAft>
              <a:buClrTx/>
              <a:buSzTx/>
              <a:buFontTx/>
              <a:buNone/>
              <a:tabLst/>
              <a:defRPr/>
            </a:pPr>
            <a:r>
              <a:rPr kumimoji="0" lang="en-US" sz="225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Scientists See Promise in Deep-Learning Programs</a:t>
            </a:r>
          </a:p>
          <a:p>
            <a:pPr marL="0" marR="0" lvl="0" indent="0" algn="l" defTabSz="87077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John Markoff</a:t>
            </a:r>
          </a:p>
          <a:p>
            <a:pPr marL="0" marR="0" lvl="0" indent="0" algn="l" defTabSz="87077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525051"/>
                </a:solidFill>
                <a:effectLst/>
                <a:uLnTx/>
                <a:uFillTx/>
                <a:latin typeface="Times New Roman" panose="02020603050405020304" pitchFamily="18" charset="0"/>
                <a:ea typeface="+mn-ea"/>
                <a:cs typeface="Times New Roman" panose="02020603050405020304" pitchFamily="18" charset="0"/>
              </a:rPr>
              <a:t>November 23, 2012</a:t>
            </a:r>
          </a:p>
        </p:txBody>
      </p:sp>
      <p:sp>
        <p:nvSpPr>
          <p:cNvPr id="4" name="TextBox 3"/>
          <p:cNvSpPr txBox="1"/>
          <p:nvPr/>
        </p:nvSpPr>
        <p:spPr>
          <a:xfrm>
            <a:off x="3048000" y="2032000"/>
            <a:ext cx="4876800" cy="434181"/>
          </a:xfrm>
          <a:prstGeom prst="rect">
            <a:avLst/>
          </a:prstGeom>
          <a:noFill/>
        </p:spPr>
        <p:txBody>
          <a:bodyPr wrap="square" lIns="87082" tIns="43541" rIns="87082" bIns="43541"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0" normalizeH="0" baseline="0" noProof="0" dirty="0">
                <a:ln>
                  <a:noFill/>
                </a:ln>
                <a:solidFill>
                  <a:prstClr val="black"/>
                </a:solidFill>
                <a:effectLst/>
                <a:uLnTx/>
                <a:uFillTx/>
                <a:latin typeface="Calibri"/>
                <a:ea typeface="+mn-ea"/>
                <a:cs typeface="+mn-cs"/>
              </a:rPr>
              <a:t>Rick Rashid </a:t>
            </a:r>
            <a:r>
              <a:rPr kumimoji="0" lang="en-US" sz="1500" b="0" i="0" u="none" strike="noStrike" kern="1200" cap="none" spc="0" normalizeH="0" baseline="0" noProof="0" dirty="0">
                <a:ln>
                  <a:noFill/>
                </a:ln>
                <a:solidFill>
                  <a:prstClr val="black"/>
                </a:solidFill>
                <a:effectLst/>
                <a:uLnTx/>
                <a:uFillTx/>
                <a:latin typeface="Calibri"/>
                <a:ea typeface="+mn-ea"/>
                <a:cs typeface="+mn-cs"/>
              </a:rPr>
              <a:t>in </a:t>
            </a:r>
            <a:r>
              <a:rPr kumimoji="0" lang="en-US" sz="1500" b="1" i="0" u="none" strike="noStrike" kern="1200" cap="none" spc="0" normalizeH="0" baseline="0" noProof="0" dirty="0">
                <a:ln>
                  <a:noFill/>
                </a:ln>
                <a:solidFill>
                  <a:prstClr val="black"/>
                </a:solidFill>
                <a:effectLst/>
                <a:uLnTx/>
                <a:uFillTx/>
                <a:latin typeface="Calibri"/>
                <a:ea typeface="+mn-ea"/>
                <a:cs typeface="+mn-cs"/>
              </a:rPr>
              <a:t>Tianjin, China</a:t>
            </a:r>
            <a:r>
              <a:rPr kumimoji="0" lang="en-US" sz="1500" b="0" i="0" u="none" strike="noStrike" kern="1200" cap="none" spc="0" normalizeH="0" baseline="0" noProof="0" dirty="0">
                <a:ln>
                  <a:noFill/>
                </a:ln>
                <a:solidFill>
                  <a:prstClr val="black"/>
                </a:solidFill>
                <a:effectLst/>
                <a:uLnTx/>
                <a:uFillTx/>
                <a:latin typeface="Calibri"/>
                <a:ea typeface="+mn-ea"/>
                <a:cs typeface="+mn-cs"/>
              </a:rPr>
              <a:t>, October, 25, 2012</a:t>
            </a:r>
          </a:p>
        </p:txBody>
      </p:sp>
      <p:sp>
        <p:nvSpPr>
          <p:cNvPr id="8" name="TextBox 7"/>
          <p:cNvSpPr txBox="1"/>
          <p:nvPr/>
        </p:nvSpPr>
        <p:spPr>
          <a:xfrm>
            <a:off x="92255" y="4134737"/>
            <a:ext cx="2420984" cy="1546577"/>
          </a:xfrm>
          <a:prstGeom prst="rect">
            <a:avLst/>
          </a:prstGeom>
          <a:noFill/>
        </p:spPr>
        <p:txBody>
          <a:bodyPr wrap="none" lIns="152400" tIns="121920" rIns="152400" bIns="121920" rtlCol="0">
            <a:spAutoFit/>
          </a:bodyPr>
          <a:lstStyle/>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Deep learning </a:t>
            </a:r>
          </a:p>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technology enabled </a:t>
            </a:r>
          </a:p>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speech-to-speech </a:t>
            </a:r>
          </a:p>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translation</a:t>
            </a:r>
          </a:p>
        </p:txBody>
      </p:sp>
      <p:grpSp>
        <p:nvGrpSpPr>
          <p:cNvPr id="9" name="Group 8"/>
          <p:cNvGrpSpPr/>
          <p:nvPr/>
        </p:nvGrpSpPr>
        <p:grpSpPr>
          <a:xfrm>
            <a:off x="237966" y="1371071"/>
            <a:ext cx="2275274" cy="2502429"/>
            <a:chOff x="815373" y="1203960"/>
            <a:chExt cx="2838642" cy="2926715"/>
          </a:xfrm>
        </p:grpSpPr>
        <p:pic>
          <p:nvPicPr>
            <p:cNvPr id="10" name="Picture 2" descr="http://media-cache-cd0.pinimg.com/736x/ea/b3/3a/eab33afbe9ff8e74a74ea8e934548798.jpg"/>
            <p:cNvPicPr>
              <a:picLocks noChangeAspect="1" noChangeArrowheads="1"/>
            </p:cNvPicPr>
            <p:nvPr/>
          </p:nvPicPr>
          <p:blipFill rotWithShape="1">
            <a:blip r:embed="rId5">
              <a:extLst>
                <a:ext uri="{28A0092B-C50C-407E-A947-70E740481C1C}">
                  <a14:useLocalDpi xmlns:a14="http://schemas.microsoft.com/office/drawing/2010/main" val="0"/>
                </a:ext>
              </a:extLst>
            </a:blip>
            <a:srcRect t="15291" b="19375"/>
            <a:stretch/>
          </p:blipFill>
          <p:spPr bwMode="auto">
            <a:xfrm>
              <a:off x="815373" y="1203960"/>
              <a:ext cx="2838642"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wordlesstech.com/wp-content/uploads/2013/07/Star-Trek-style-universal-translator-by-Google-640x33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373" y="2667000"/>
              <a:ext cx="2838642" cy="146367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Bent Arrow 14"/>
          <p:cNvSpPr/>
          <p:nvPr/>
        </p:nvSpPr>
        <p:spPr bwMode="auto">
          <a:xfrm flipV="1">
            <a:off x="2343803" y="3873500"/>
            <a:ext cx="704198" cy="698500"/>
          </a:xfrm>
          <a:prstGeom prst="ben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22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864" rIns="0" bIns="38864" numCol="1" rtlCol="0" anchor="ctr" anchorCtr="0" compatLnSpc="1">
            <a:prstTxWarp prst="textNoShape">
              <a:avLst/>
            </a:prstTxWarp>
          </a:bodyPr>
          <a:lstStyle/>
          <a:p>
            <a:pPr marL="0" marR="0" lvl="0" indent="0" algn="ctr" defTabSz="777029" rtl="0" eaLnBrk="1" fontAlgn="base" latinLnBrk="0" hangingPunct="1">
              <a:lnSpc>
                <a:spcPct val="100000"/>
              </a:lnSpc>
              <a:spcBef>
                <a:spcPct val="0"/>
              </a:spcBef>
              <a:spcAft>
                <a:spcPct val="0"/>
              </a:spcAft>
              <a:buClrTx/>
              <a:buSzTx/>
              <a:buFontTx/>
              <a:buNone/>
              <a:tabLst/>
              <a:defRPr/>
            </a:pPr>
            <a:endParaRPr kumimoji="0" lang="en-US" sz="1667"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7" name="TextBox 16"/>
          <p:cNvSpPr txBox="1"/>
          <p:nvPr/>
        </p:nvSpPr>
        <p:spPr>
          <a:xfrm>
            <a:off x="3108397" y="5560442"/>
            <a:ext cx="5718103" cy="772006"/>
          </a:xfrm>
          <a:prstGeom prst="rect">
            <a:avLst/>
          </a:prstGeom>
          <a:solidFill>
            <a:schemeClr val="bg1"/>
          </a:solidFill>
        </p:spPr>
        <p:txBody>
          <a:bodyPr wrap="square" lIns="152400" tIns="121920" rIns="152400" bIns="121920" rtlCol="0">
            <a:spAutoFit/>
          </a:bodyPr>
          <a:lstStyle/>
          <a:p>
            <a:pPr marL="0" marR="0" lvl="0" indent="0" algn="l" defTabSz="911796" rtl="0" eaLnBrk="1" fontAlgn="auto" latinLnBrk="0" hangingPunct="1">
              <a:lnSpc>
                <a:spcPct val="100000"/>
              </a:lnSpc>
              <a:spcBef>
                <a:spcPts val="0"/>
              </a:spcBef>
              <a:spcAft>
                <a:spcPts val="50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A voice recognition program translated a speech given by </a:t>
            </a:r>
          </a:p>
          <a:p>
            <a:pPr marL="0" marR="0" lvl="0" indent="0" algn="l" defTabSz="911796" rtl="0" eaLnBrk="1" fontAlgn="auto" latinLnBrk="0" hangingPunct="1">
              <a:lnSpc>
                <a:spcPct val="100000"/>
              </a:lnSpc>
              <a:spcBef>
                <a:spcPts val="0"/>
              </a:spcBef>
              <a:spcAft>
                <a:spcPts val="50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Richard F. Rashid, Microsoft’s top scientist, into Mandarin Chinese. </a:t>
            </a:r>
            <a:endParaRPr kumimoji="0" lang="en-US" sz="667"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4327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5"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0" y="825501"/>
            <a:ext cx="4508461" cy="32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500" y="2603501"/>
            <a:ext cx="4572000" cy="277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4953000" y="710481"/>
            <a:ext cx="3556000" cy="952500"/>
          </a:xfrm>
          <a:prstGeom prst="rect">
            <a:avLst/>
          </a:prstGeom>
        </p:spPr>
        <p:txBody>
          <a:bodyPr>
            <a:normAutofit fontScale="97500" lnSpcReduction="10000"/>
          </a:bodyPr>
          <a:lstStyle>
            <a:lvl1pPr algn="l" defTabSz="800293" rtl="0" eaLnBrk="1" latinLnBrk="0" hangingPunct="1">
              <a:lnSpc>
                <a:spcPct val="90000"/>
              </a:lnSpc>
              <a:spcBef>
                <a:spcPct val="0"/>
              </a:spcBef>
              <a:buNone/>
              <a:defRPr lang="en-US" sz="4600" b="0" kern="1200" cap="none" spc="-8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00293" rtl="0" eaLnBrk="1" fontAlgn="auto" latinLnBrk="0" hangingPunct="1">
              <a:lnSpc>
                <a:spcPct val="90000"/>
              </a:lnSpc>
              <a:spcBef>
                <a:spcPct val="0"/>
              </a:spcBef>
              <a:spcAft>
                <a:spcPts val="0"/>
              </a:spcAft>
              <a:buClrTx/>
              <a:buSzTx/>
              <a:buFontTx/>
              <a:buNone/>
              <a:tabLst/>
              <a:defRPr/>
            </a:pPr>
            <a:r>
              <a:rPr kumimoji="0" lang="en-US" sz="3833" b="1" i="0" u="none" strike="noStrike" kern="1200" cap="none" spc="-88" normalizeH="0" baseline="0" noProof="0">
                <a:ln w="3175">
                  <a:noFill/>
                </a:ln>
                <a:solidFill>
                  <a:srgbClr val="4F81BD"/>
                </a:solidFill>
                <a:effectLst/>
                <a:uLnTx/>
                <a:uFillTx/>
                <a:latin typeface="Calibri"/>
                <a:ea typeface="+mn-ea"/>
                <a:cs typeface="Segoe UI" pitchFamily="34" charset="0"/>
              </a:rPr>
              <a:t>CD-DNN-HMM </a:t>
            </a:r>
            <a:r>
              <a:rPr kumimoji="0" lang="en-US" sz="2667" b="1" i="0" u="none" strike="noStrike" kern="1200" cap="none" spc="-88" normalizeH="0" baseline="0" noProof="0">
                <a:ln w="3175">
                  <a:noFill/>
                </a:ln>
                <a:solidFill>
                  <a:srgbClr val="4F81BD"/>
                </a:solidFill>
                <a:effectLst/>
                <a:uLnTx/>
                <a:uFillTx/>
                <a:latin typeface="Calibri"/>
                <a:ea typeface="+mn-ea"/>
                <a:cs typeface="Segoe UI" pitchFamily="34" charset="0"/>
              </a:rPr>
              <a:t/>
            </a:r>
            <a:br>
              <a:rPr kumimoji="0" lang="en-US" sz="2667" b="1" i="0" u="none" strike="noStrike" kern="1200" cap="none" spc="-88" normalizeH="0" baseline="0" noProof="0">
                <a:ln w="3175">
                  <a:noFill/>
                </a:ln>
                <a:solidFill>
                  <a:srgbClr val="4F81BD"/>
                </a:solidFill>
                <a:effectLst/>
                <a:uLnTx/>
                <a:uFillTx/>
                <a:latin typeface="Calibri"/>
                <a:ea typeface="+mn-ea"/>
                <a:cs typeface="Segoe UI" pitchFamily="34" charset="0"/>
              </a:rPr>
            </a:br>
            <a:endParaRPr kumimoji="0" lang="en-US" sz="2667" b="1" i="0" u="none" strike="noStrike" kern="1200" cap="none" spc="-88" normalizeH="0" baseline="0" noProof="0">
              <a:ln w="3175">
                <a:noFill/>
              </a:ln>
              <a:solidFill>
                <a:srgbClr val="4F81BD"/>
              </a:solidFill>
              <a:effectLst/>
              <a:uLnTx/>
              <a:uFillTx/>
              <a:latin typeface="Calibri"/>
              <a:ea typeface="+mn-ea"/>
              <a:cs typeface="Segoe UI" pitchFamily="34" charset="0"/>
            </a:endParaRPr>
          </a:p>
        </p:txBody>
      </p:sp>
      <p:sp>
        <p:nvSpPr>
          <p:cNvPr id="5" name="TextBox 4"/>
          <p:cNvSpPr txBox="1"/>
          <p:nvPr/>
        </p:nvSpPr>
        <p:spPr>
          <a:xfrm>
            <a:off x="4699001" y="1288520"/>
            <a:ext cx="4444999" cy="1390637"/>
          </a:xfrm>
          <a:prstGeom prst="rect">
            <a:avLst/>
          </a:prstGeom>
          <a:noFill/>
        </p:spPr>
        <p:txBody>
          <a:bodyPr wrap="square" lIns="152400" tIns="121920" rIns="152400" bIns="121920" rtlCol="0">
            <a:spAutoFit/>
          </a:bodyPr>
          <a:lstStyle/>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Dahl, Yu, Deng, and Acero, “Context-Dependent Pre-trained Deep Neural Networks for Large Vocabulary Speech Recognition,” </a:t>
            </a:r>
            <a:r>
              <a:rPr kumimoji="0" lang="en-US" sz="1500" b="0" i="1" u="none" strike="noStrike" kern="1200" cap="none" spc="0" normalizeH="0" baseline="0" noProof="0" dirty="0">
                <a:ln>
                  <a:noFill/>
                </a:ln>
                <a:solidFill>
                  <a:prstClr val="black"/>
                </a:solidFill>
                <a:effectLst/>
                <a:uLnTx/>
                <a:uFillTx/>
                <a:latin typeface="Calibri"/>
                <a:ea typeface="+mn-ea"/>
                <a:cs typeface="+mn-cs"/>
              </a:rPr>
              <a:t>IEEE Trans. ASLP, </a:t>
            </a:r>
            <a:r>
              <a:rPr kumimoji="0" lang="en-US" sz="1500" b="0" i="0" u="none" strike="noStrike" kern="1200" cap="none" spc="0" normalizeH="0" baseline="0" noProof="0" dirty="0">
                <a:ln>
                  <a:noFill/>
                </a:ln>
                <a:solidFill>
                  <a:prstClr val="black"/>
                </a:solidFill>
                <a:effectLst/>
                <a:uLnTx/>
                <a:uFillTx/>
                <a:latin typeface="Calibri"/>
                <a:ea typeface="+mn-ea"/>
                <a:cs typeface="+mn-cs"/>
              </a:rPr>
              <a:t>Jan. </a:t>
            </a:r>
            <a:r>
              <a:rPr kumimoji="0" lang="en-US" sz="1500" b="0" i="0" u="none" strike="noStrike" kern="1200" cap="none" spc="0" normalizeH="0" baseline="0" noProof="0" dirty="0" smtClean="0">
                <a:ln>
                  <a:noFill/>
                </a:ln>
                <a:solidFill>
                  <a:prstClr val="black"/>
                </a:solidFill>
                <a:effectLst/>
                <a:uLnTx/>
                <a:uFillTx/>
                <a:latin typeface="Calibri"/>
                <a:ea typeface="+mn-ea"/>
                <a:cs typeface="+mn-cs"/>
              </a:rPr>
              <a:t>2012 (also ICASSP 2011)</a:t>
            </a:r>
          </a:p>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Seide et al, Interspeech, 2011.</a:t>
            </a:r>
            <a:endParaRPr kumimoji="0" lang="en-US" sz="15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sp>
        <p:nvSpPr>
          <p:cNvPr id="7" name="TextBox 6"/>
          <p:cNvSpPr txBox="1"/>
          <p:nvPr/>
        </p:nvSpPr>
        <p:spPr>
          <a:xfrm>
            <a:off x="444499" y="4554835"/>
            <a:ext cx="3238501" cy="553998"/>
          </a:xfrm>
          <a:prstGeom prst="rect">
            <a:avLst/>
          </a:prstGeom>
          <a:noFill/>
        </p:spPr>
        <p:txBody>
          <a:bodyPr wrap="square" rtlCol="0">
            <a:spAutoFit/>
          </a:bodyPr>
          <a:lstStyle/>
          <a:p>
            <a:pPr marL="0" marR="0" lvl="0" indent="0" algn="l" defTabSz="57142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8" name="TextBox 7"/>
          <p:cNvSpPr txBox="1"/>
          <p:nvPr/>
        </p:nvSpPr>
        <p:spPr>
          <a:xfrm>
            <a:off x="444500" y="4953000"/>
            <a:ext cx="3221101" cy="784830"/>
          </a:xfrm>
          <a:prstGeom prst="rect">
            <a:avLst/>
          </a:prstGeom>
          <a:noFill/>
        </p:spPr>
        <p:txBody>
          <a:bodyPr wrap="square" rtlCol="0">
            <a:spAutoFit/>
          </a:bodyPr>
          <a:lstStyle/>
          <a:p>
            <a:pPr marL="0" marR="0" lvl="0" indent="0" algn="l" defTabSz="57142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…MSR reduced error from </a:t>
            </a:r>
            <a:r>
              <a:rPr kumimoji="0" lang="en-US" sz="1500" b="1" i="0" u="none" strike="noStrike" kern="1200" cap="none" spc="0" normalizeH="0" baseline="0" noProof="0" dirty="0">
                <a:ln>
                  <a:noFill/>
                </a:ln>
                <a:solidFill>
                  <a:srgbClr val="EB3C00"/>
                </a:solidFill>
                <a:effectLst/>
                <a:uLnTx/>
                <a:uFillTx/>
                <a:latin typeface="Segoe UI" panose="020B0502040204020203" pitchFamily="34" charset="0"/>
                <a:ea typeface="+mn-ea"/>
                <a:cs typeface="Segoe UI" panose="020B0502040204020203" pitchFamily="34" charset="0"/>
              </a:rPr>
              <a:t>~23% </a:t>
            </a:r>
            <a:r>
              <a:rPr kumimoji="0" lang="en-US" sz="15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to</a:t>
            </a:r>
            <a:r>
              <a:rPr kumimoji="0" lang="en-US" sz="1500" b="0" i="0" u="none" strike="noStrike" kern="1200" cap="none" spc="0" normalizeH="0" baseline="0" noProof="0" dirty="0">
                <a:ln>
                  <a:noFill/>
                </a:ln>
                <a:solidFill>
                  <a:srgbClr val="EB3C00"/>
                </a:solidFill>
                <a:effectLst/>
                <a:uLnTx/>
                <a:uFillTx/>
                <a:latin typeface="Segoe UI" panose="020B0502040204020203" pitchFamily="34" charset="0"/>
                <a:ea typeface="+mn-ea"/>
                <a:cs typeface="Segoe UI" panose="020B0502040204020203" pitchFamily="34" charset="0"/>
              </a:rPr>
              <a:t> </a:t>
            </a:r>
            <a:r>
              <a:rPr kumimoji="0" lang="en-US" sz="1500" b="1" i="0" u="none" strike="noStrike" kern="1200" cap="none" spc="0" normalizeH="0" baseline="0" noProof="0" dirty="0">
                <a:ln>
                  <a:noFill/>
                </a:ln>
                <a:solidFill>
                  <a:srgbClr val="EB3C00"/>
                </a:solidFill>
                <a:effectLst/>
                <a:uLnTx/>
                <a:uFillTx/>
                <a:latin typeface="Segoe UI" panose="020B0502040204020203" pitchFamily="34" charset="0"/>
                <a:ea typeface="+mn-ea"/>
                <a:cs typeface="Segoe UI" panose="020B0502040204020203" pitchFamily="34" charset="0"/>
              </a:rPr>
              <a:t>&lt;13% </a:t>
            </a:r>
            <a:r>
              <a:rPr kumimoji="0" lang="en-US" sz="15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(and under 7% for Rick Rashid’s S2S </a:t>
            </a:r>
            <a:r>
              <a:rPr kumimoji="0" lang="en-US" sz="15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demo in 2012)!</a:t>
            </a:r>
            <a:endParaRPr kumimoji="0" lang="en-US" sz="15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3615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29378"/>
            <a:ext cx="9144000" cy="6692098"/>
          </a:xfrm>
          <a:prstGeom prst="rect">
            <a:avLst/>
          </a:prstGeom>
        </p:spPr>
      </p:pic>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ight Arrow 5"/>
          <p:cNvSpPr/>
          <p:nvPr/>
        </p:nvSpPr>
        <p:spPr>
          <a:xfrm>
            <a:off x="-521208" y="33367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24463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0679" y="625138"/>
            <a:ext cx="8503920" cy="644862"/>
          </a:xfrm>
          <a:prstGeom prst="rect">
            <a:avLst/>
          </a:prstGeom>
        </p:spPr>
        <p:txBody>
          <a:bodyPr vert="horz" lIns="87082" tIns="43541" rIns="87082" bIns="43541" rtlCol="0">
            <a:normAutofit/>
          </a:bodyPr>
          <a:lstStyle/>
          <a:p>
            <a:pPr marL="0" indent="0">
              <a:buNone/>
            </a:pPr>
            <a:r>
              <a:rPr lang="en-US" sz="3333" dirty="0"/>
              <a:t>Impact of deep learning in speech technology</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61" y="1483295"/>
            <a:ext cx="2729858" cy="160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437131"/>
            <a:ext cx="3194840" cy="18671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98" y="3156154"/>
            <a:ext cx="2857500" cy="142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7841" y="3143599"/>
            <a:ext cx="2639624" cy="146232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9" y="4648203"/>
            <a:ext cx="2857500" cy="1701210"/>
          </a:xfrm>
          <a:prstGeom prst="rect">
            <a:avLst/>
          </a:prstGeom>
        </p:spPr>
      </p:pic>
      <p:sp>
        <p:nvSpPr>
          <p:cNvPr id="6" name="TextBox 5"/>
          <p:cNvSpPr txBox="1"/>
          <p:nvPr/>
        </p:nvSpPr>
        <p:spPr>
          <a:xfrm>
            <a:off x="571500" y="1445280"/>
            <a:ext cx="1133387" cy="523220"/>
          </a:xfrm>
          <a:prstGeom prst="rect">
            <a:avLst/>
          </a:prstGeom>
          <a:noFill/>
        </p:spPr>
        <p:txBody>
          <a:bodyPr wrap="none" lIns="152400" tIns="121920" rIns="152400" bIns="121920" rtlCol="0">
            <a:spAutoFit/>
          </a:bodyPr>
          <a:lstStyle/>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Cortana</a:t>
            </a:r>
          </a:p>
        </p:txBody>
      </p:sp>
      <p:pic>
        <p:nvPicPr>
          <p:cNvPr id="12" name="Picture 11"/>
          <p:cNvPicPr>
            <a:picLocks noChangeAspect="1"/>
          </p:cNvPicPr>
          <p:nvPr/>
        </p:nvPicPr>
        <p:blipFill>
          <a:blip r:embed="rId7"/>
          <a:stretch>
            <a:fillRect/>
          </a:stretch>
        </p:blipFill>
        <p:spPr>
          <a:xfrm>
            <a:off x="6394111" y="1445280"/>
            <a:ext cx="2757509" cy="1832108"/>
          </a:xfrm>
          <a:prstGeom prst="rect">
            <a:avLst/>
          </a:prstGeom>
        </p:spPr>
      </p:pic>
      <p:pic>
        <p:nvPicPr>
          <p:cNvPr id="15" name="Picture 14"/>
          <p:cNvPicPr>
            <a:picLocks noChangeAspect="1"/>
          </p:cNvPicPr>
          <p:nvPr/>
        </p:nvPicPr>
        <p:blipFill>
          <a:blip r:embed="rId8"/>
          <a:stretch>
            <a:fillRect/>
          </a:stretch>
        </p:blipFill>
        <p:spPr>
          <a:xfrm>
            <a:off x="6382645" y="2792156"/>
            <a:ext cx="2770973" cy="1906844"/>
          </a:xfrm>
          <a:prstGeom prst="rect">
            <a:avLst/>
          </a:prstGeom>
        </p:spPr>
      </p:pic>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l="-50104" t="-1464" r="49920" b="1464"/>
          <a:stretch/>
        </p:blipFill>
        <p:spPr>
          <a:xfrm>
            <a:off x="4242590" y="4064000"/>
            <a:ext cx="4762500" cy="3124200"/>
          </a:xfrm>
          <a:prstGeom prst="rect">
            <a:avLst/>
          </a:prstGeom>
        </p:spPr>
      </p:pic>
      <p:pic>
        <p:nvPicPr>
          <p:cNvPr id="7" name="Picture 6"/>
          <p:cNvPicPr>
            <a:picLocks noChangeAspect="1"/>
          </p:cNvPicPr>
          <p:nvPr/>
        </p:nvPicPr>
        <p:blipFill>
          <a:blip r:embed="rId10"/>
          <a:stretch>
            <a:fillRect/>
          </a:stretch>
        </p:blipFill>
        <p:spPr>
          <a:xfrm>
            <a:off x="3442480" y="1342622"/>
            <a:ext cx="2926638" cy="1768503"/>
          </a:xfrm>
          <a:prstGeom prst="rect">
            <a:avLst/>
          </a:prstGeom>
        </p:spPr>
      </p:pic>
    </p:spTree>
    <p:extLst>
      <p:ext uri="{BB962C8B-B14F-4D97-AF65-F5344CB8AC3E}">
        <p14:creationId xmlns:p14="http://schemas.microsoft.com/office/powerpoint/2010/main" val="87685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53880"/>
            <a:ext cx="3369526" cy="2276707"/>
          </a:xfrm>
          <a:prstGeom prst="rect">
            <a:avLst/>
          </a:prstGeom>
        </p:spPr>
      </p:pic>
      <p:pic>
        <p:nvPicPr>
          <p:cNvPr id="3" name="Picture 2"/>
          <p:cNvPicPr>
            <a:picLocks noChangeAspect="1"/>
          </p:cNvPicPr>
          <p:nvPr/>
        </p:nvPicPr>
        <p:blipFill>
          <a:blip r:embed="rId3"/>
          <a:stretch>
            <a:fillRect/>
          </a:stretch>
        </p:blipFill>
        <p:spPr>
          <a:xfrm>
            <a:off x="76200" y="0"/>
            <a:ext cx="8924925" cy="1125495"/>
          </a:xfrm>
          <a:prstGeom prst="rect">
            <a:avLst/>
          </a:prstGeom>
        </p:spPr>
      </p:pic>
      <p:pic>
        <p:nvPicPr>
          <p:cNvPr id="4" name="Picture 3"/>
          <p:cNvPicPr>
            <a:picLocks noChangeAspect="1"/>
          </p:cNvPicPr>
          <p:nvPr/>
        </p:nvPicPr>
        <p:blipFill>
          <a:blip r:embed="rId4"/>
          <a:stretch>
            <a:fillRect/>
          </a:stretch>
        </p:blipFill>
        <p:spPr>
          <a:xfrm>
            <a:off x="-1" y="1219200"/>
            <a:ext cx="3368173" cy="2712378"/>
          </a:xfrm>
          <a:prstGeom prst="rect">
            <a:avLst/>
          </a:prstGeom>
        </p:spPr>
      </p:pic>
      <p:pic>
        <p:nvPicPr>
          <p:cNvPr id="5" name="Picture 4"/>
          <p:cNvPicPr>
            <a:picLocks noChangeAspect="1"/>
          </p:cNvPicPr>
          <p:nvPr/>
        </p:nvPicPr>
        <p:blipFill>
          <a:blip r:embed="rId5"/>
          <a:stretch>
            <a:fillRect/>
          </a:stretch>
        </p:blipFill>
        <p:spPr>
          <a:xfrm>
            <a:off x="3548179" y="535236"/>
            <a:ext cx="2928821" cy="605963"/>
          </a:xfrm>
          <a:prstGeom prst="rect">
            <a:avLst/>
          </a:prstGeom>
        </p:spPr>
      </p:pic>
      <p:pic>
        <p:nvPicPr>
          <p:cNvPr id="6" name="Picture 5"/>
          <p:cNvPicPr>
            <a:picLocks noChangeAspect="1"/>
          </p:cNvPicPr>
          <p:nvPr/>
        </p:nvPicPr>
        <p:blipFill>
          <a:blip r:embed="rId6"/>
          <a:stretch>
            <a:fillRect/>
          </a:stretch>
        </p:blipFill>
        <p:spPr>
          <a:xfrm>
            <a:off x="3548179" y="1219200"/>
            <a:ext cx="5486400" cy="2148635"/>
          </a:xfrm>
          <a:prstGeom prst="rect">
            <a:avLst/>
          </a:prstGeom>
        </p:spPr>
      </p:pic>
      <p:pic>
        <p:nvPicPr>
          <p:cNvPr id="7" name="Picture 6"/>
          <p:cNvPicPr>
            <a:picLocks noChangeAspect="1"/>
          </p:cNvPicPr>
          <p:nvPr/>
        </p:nvPicPr>
        <p:blipFill>
          <a:blip r:embed="rId7"/>
          <a:stretch>
            <a:fillRect/>
          </a:stretch>
        </p:blipFill>
        <p:spPr>
          <a:xfrm>
            <a:off x="6934199" y="4542912"/>
            <a:ext cx="1923541" cy="1253864"/>
          </a:xfrm>
          <a:prstGeom prst="rect">
            <a:avLst/>
          </a:prstGeom>
        </p:spPr>
      </p:pic>
      <p:pic>
        <p:nvPicPr>
          <p:cNvPr id="8" name="Picture 7"/>
          <p:cNvPicPr>
            <a:picLocks noChangeAspect="1"/>
          </p:cNvPicPr>
          <p:nvPr/>
        </p:nvPicPr>
        <p:blipFill>
          <a:blip r:embed="rId8"/>
          <a:stretch>
            <a:fillRect/>
          </a:stretch>
        </p:blipFill>
        <p:spPr>
          <a:xfrm>
            <a:off x="3369526" y="5796776"/>
            <a:ext cx="5943600" cy="1066800"/>
          </a:xfrm>
          <a:prstGeom prst="rect">
            <a:avLst/>
          </a:prstGeom>
        </p:spPr>
      </p:pic>
      <p:pic>
        <p:nvPicPr>
          <p:cNvPr id="9" name="Picture 8"/>
          <p:cNvPicPr>
            <a:picLocks noChangeAspect="1"/>
          </p:cNvPicPr>
          <p:nvPr/>
        </p:nvPicPr>
        <p:blipFill>
          <a:blip r:embed="rId9"/>
          <a:stretch>
            <a:fillRect/>
          </a:stretch>
        </p:blipFill>
        <p:spPr>
          <a:xfrm>
            <a:off x="6165177" y="2819400"/>
            <a:ext cx="2835947" cy="1981200"/>
          </a:xfrm>
          <a:prstGeom prst="rect">
            <a:avLst/>
          </a:prstGeom>
        </p:spPr>
      </p:pic>
      <p:pic>
        <p:nvPicPr>
          <p:cNvPr id="10" name="Picture 9"/>
          <p:cNvPicPr>
            <a:picLocks noChangeAspect="1"/>
          </p:cNvPicPr>
          <p:nvPr/>
        </p:nvPicPr>
        <p:blipFill>
          <a:blip r:embed="rId10"/>
          <a:stretch>
            <a:fillRect/>
          </a:stretch>
        </p:blipFill>
        <p:spPr>
          <a:xfrm>
            <a:off x="3368172" y="3320892"/>
            <a:ext cx="2707069" cy="1889840"/>
          </a:xfrm>
          <a:prstGeom prst="rect">
            <a:avLst/>
          </a:prstGeom>
        </p:spPr>
      </p:pic>
    </p:spTree>
    <p:extLst>
      <p:ext uri="{BB962C8B-B14F-4D97-AF65-F5344CB8AC3E}">
        <p14:creationId xmlns:p14="http://schemas.microsoft.com/office/powerpoint/2010/main" val="370945317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8229600" cy="1143000"/>
          </a:xfrm>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Content Placeholder 2"/>
          <p:cNvSpPr txBox="1">
            <a:spLocks/>
          </p:cNvSpPr>
          <p:nvPr/>
        </p:nvSpPr>
        <p:spPr>
          <a:xfrm>
            <a:off x="56572" y="1247499"/>
            <a:ext cx="8858827" cy="510885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prstClr val="white">
                    <a:lumMod val="85000"/>
                  </a:prstClr>
                </a:solidFill>
                <a:effectLst/>
                <a:uLnTx/>
                <a:uFillTx/>
                <a:latin typeface="Calibri"/>
                <a:ea typeface="+mn-ea"/>
                <a:cs typeface="+mn-cs"/>
              </a:rPr>
              <a:t>Introduction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chemeClr val="bg1">
                    <a:lumMod val="85000"/>
                  </a:schemeClr>
                </a:solidFill>
                <a:effectLst/>
                <a:uLnTx/>
                <a:uFillTx/>
                <a:latin typeface="Calibri"/>
                <a:ea typeface="+mn-ea"/>
                <a:cs typeface="+mn-cs"/>
              </a:rPr>
              <a:t>Part I: Some history </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How deep </a:t>
            </a: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l</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earning entered </a:t>
            </a: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s</a:t>
            </a:r>
            <a:r>
              <a:rPr kumimoji="0" lang="en-US" sz="2400" b="0" i="0" u="none" strike="noStrike" kern="1200" cap="none" spc="0" normalizeH="0" baseline="0" noProof="0" dirty="0" err="1" smtClean="0">
                <a:ln>
                  <a:noFill/>
                </a:ln>
                <a:solidFill>
                  <a:schemeClr val="bg1">
                    <a:lumMod val="85000"/>
                  </a:schemeClr>
                </a:solidFill>
                <a:effectLst/>
                <a:uLnTx/>
                <a:uFillTx/>
                <a:latin typeface="Calibri"/>
                <a:ea typeface="+mn-ea"/>
                <a:cs typeface="+mn-cs"/>
              </a:rPr>
              <a:t>peech</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 recognition (2009-2010)</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G</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enerative &amp; discriminative models prior to 2009</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effectLst/>
                <a:uLnTx/>
                <a:uFillTx/>
                <a:latin typeface="Calibri"/>
                <a:ea typeface="+mn-ea"/>
                <a:cs typeface="+mn-cs"/>
              </a:rPr>
              <a:t>Part II: State of the</a:t>
            </a:r>
            <a:r>
              <a:rPr kumimoji="0" lang="en-US" sz="3900" b="0" i="0" u="none" strike="noStrike" kern="1200" cap="none" spc="0" normalizeH="0" noProof="0" dirty="0" smtClean="0">
                <a:ln>
                  <a:noFill/>
                </a:ln>
                <a:effectLst/>
                <a:uLnTx/>
                <a:uFillTx/>
                <a:latin typeface="Calibri"/>
                <a:ea typeface="+mn-ea"/>
                <a:cs typeface="+mn-cs"/>
              </a:rPr>
              <a:t> </a:t>
            </a:r>
            <a:r>
              <a:rPr kumimoji="0" lang="en-US" sz="3900" b="0" i="0" u="none" strike="noStrike" kern="1200" cap="none" spc="0" normalizeH="0" baseline="0" noProof="0" dirty="0" smtClean="0">
                <a:ln>
                  <a:noFill/>
                </a:ln>
                <a:effectLst/>
                <a:uLnTx/>
                <a:uFillTx/>
                <a:latin typeface="Calibri"/>
                <a:ea typeface="+mn-ea"/>
                <a:cs typeface="+mn-cs"/>
              </a:rPr>
              <a:t>art w. further innovations </a:t>
            </a:r>
            <a:endParaRPr kumimoji="0" lang="en-US" sz="3900" b="0" i="0" u="none" strike="noStrike" kern="1200" cap="none" spc="0" normalizeH="0" baseline="0" noProof="0" dirty="0">
              <a:ln>
                <a:noFill/>
              </a:ln>
              <a:effectLst/>
              <a:uLnTx/>
              <a:uFillTx/>
              <a:latin typeface="Calibri"/>
              <a:ea typeface="+mn-ea"/>
              <a:cs typeface="+mn-cs"/>
            </a:endParaRP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alibri"/>
                <a:ea typeface="+mn-ea"/>
                <a:cs typeface="+mn-cs"/>
              </a:rPr>
              <a:t>Dominated by deep discriminative models </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alibri"/>
                <a:ea typeface="+mn-ea"/>
                <a:cs typeface="+mn-cs"/>
              </a:rPr>
              <a:t>Deep neural nets (DNN) &amp; many of the variants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prstClr val="white">
                    <a:lumMod val="85000"/>
                  </a:prstClr>
                </a:solidFill>
                <a:effectLst/>
                <a:uLnTx/>
                <a:uFillTx/>
                <a:latin typeface="Calibri"/>
                <a:ea typeface="+mn-ea"/>
                <a:cs typeface="+mn-cs"/>
              </a:rPr>
              <a:t>Part III: Prospects</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white">
                    <a:lumMod val="85000"/>
                  </a:prstClr>
                </a:solidFill>
                <a:effectLst/>
                <a:uLnTx/>
                <a:uFillTx/>
                <a:latin typeface="Calibri"/>
                <a:ea typeface="+mn-ea"/>
                <a:cs typeface="+mn-cs"/>
              </a:rPr>
              <a:t>Integrating deep generative/discriminative models</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white">
                    <a:lumMod val="85000"/>
                  </a:prstClr>
                </a:solidFill>
                <a:effectLst/>
                <a:uLnTx/>
                <a:uFillTx/>
                <a:latin typeface="Calibri"/>
                <a:ea typeface="+mn-ea"/>
                <a:cs typeface="+mn-cs"/>
              </a:rPr>
              <a:t>Deep </a:t>
            </a:r>
            <a:r>
              <a:rPr kumimoji="0" lang="en-US" sz="2400" b="0" i="0" u="none" strike="noStrike" kern="1200" cap="none" spc="0" normalizeH="0" baseline="0" noProof="0" dirty="0">
                <a:ln>
                  <a:noFill/>
                </a:ln>
                <a:solidFill>
                  <a:prstClr val="white">
                    <a:lumMod val="85000"/>
                  </a:prstClr>
                </a:solidFill>
                <a:effectLst/>
                <a:uLnTx/>
                <a:uFillTx/>
                <a:latin typeface="Calibri"/>
                <a:ea typeface="+mn-ea"/>
                <a:cs typeface="+mn-cs"/>
              </a:rPr>
              <a:t>m</a:t>
            </a:r>
            <a:r>
              <a:rPr kumimoji="0" lang="en-US" sz="2400" b="0" i="0" u="none" strike="noStrike" kern="1200" cap="none" spc="0" normalizeH="0" baseline="0" noProof="0" dirty="0" smtClean="0">
                <a:ln>
                  <a:noFill/>
                </a:ln>
                <a:solidFill>
                  <a:prstClr val="white">
                    <a:lumMod val="85000"/>
                  </a:prstClr>
                </a:solidFill>
                <a:effectLst/>
                <a:uLnTx/>
                <a:uFillTx/>
                <a:latin typeface="Calibri"/>
                <a:ea typeface="+mn-ea"/>
                <a:cs typeface="+mn-cs"/>
              </a:rPr>
              <a:t>ultimodal and semantic modeling</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9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26231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073" y="1371600"/>
            <a:ext cx="2686050" cy="3657600"/>
          </a:xfrm>
          <a:prstGeom prst="rect">
            <a:avLst/>
          </a:prstGeom>
        </p:spPr>
      </p:pic>
      <p:sp>
        <p:nvSpPr>
          <p:cNvPr id="2" name="Title 1"/>
          <p:cNvSpPr>
            <a:spLocks noGrp="1"/>
          </p:cNvSpPr>
          <p:nvPr>
            <p:ph type="title"/>
          </p:nvPr>
        </p:nvSpPr>
        <p:spPr>
          <a:xfrm>
            <a:off x="-1859" y="152400"/>
            <a:ext cx="8628888" cy="868363"/>
          </a:xfrm>
        </p:spPr>
        <p:txBody>
          <a:bodyPr/>
          <a:lstStyle/>
          <a:p>
            <a:r>
              <a:rPr lang="en-US" dirty="0" smtClean="0">
                <a:solidFill>
                  <a:schemeClr val="accent1"/>
                </a:solidFill>
              </a:rPr>
              <a:t>Innovation: Better </a:t>
            </a:r>
            <a:r>
              <a:rPr lang="en-US" dirty="0" smtClean="0">
                <a:solidFill>
                  <a:srgbClr val="0070C0"/>
                </a:solidFill>
              </a:rPr>
              <a:t>Optimization</a:t>
            </a:r>
            <a:endParaRPr lang="en-US" dirty="0">
              <a:solidFill>
                <a:srgbClr val="0070C0"/>
              </a:solidFill>
            </a:endParaRPr>
          </a:p>
        </p:txBody>
      </p:sp>
      <p:sp>
        <p:nvSpPr>
          <p:cNvPr id="3" name="Slide Number Placeholder 2"/>
          <p:cNvSpPr>
            <a:spLocks noGrp="1"/>
          </p:cNvSpPr>
          <p:nvPr>
            <p:ph type="sldNum" sz="quarter" idx="12"/>
          </p:nvPr>
        </p:nvSpPr>
        <p:spPr/>
        <p:txBody>
          <a:bodyPr/>
          <a:lstStyle/>
          <a:p>
            <a:fld id="{A06D4588-0C81-40DD-BD22-00A39D846733}" type="slidenum">
              <a:rPr lang="en-US" smtClean="0">
                <a:solidFill>
                  <a:prstClr val="black">
                    <a:tint val="75000"/>
                  </a:prstClr>
                </a:solidFill>
              </a:rPr>
              <a:pPr/>
              <a:t>28</a:t>
            </a:fld>
            <a:endParaRPr lang="en-US">
              <a:solidFill>
                <a:prstClr val="black">
                  <a:tint val="75000"/>
                </a:prstClr>
              </a:solidFill>
            </a:endParaRPr>
          </a:p>
        </p:txBody>
      </p:sp>
      <p:sp>
        <p:nvSpPr>
          <p:cNvPr id="6" name="TextBox 5"/>
          <p:cNvSpPr txBox="1"/>
          <p:nvPr/>
        </p:nvSpPr>
        <p:spPr>
          <a:xfrm>
            <a:off x="681160" y="4572000"/>
            <a:ext cx="1325876" cy="369332"/>
          </a:xfrm>
          <a:prstGeom prst="rect">
            <a:avLst/>
          </a:prstGeom>
          <a:noFill/>
        </p:spPr>
        <p:txBody>
          <a:bodyPr wrap="none" rtlCol="0">
            <a:spAutoFit/>
          </a:bodyPr>
          <a:lstStyle/>
          <a:p>
            <a:r>
              <a:rPr lang="en-US" dirty="0" smtClean="0">
                <a:solidFill>
                  <a:prstClr val="black"/>
                </a:solidFill>
              </a:rPr>
              <a:t>Input data X</a:t>
            </a:r>
            <a:endParaRPr lang="en-US" dirty="0">
              <a:solidFill>
                <a:prstClr val="black"/>
              </a:solidFill>
            </a:endParaRPr>
          </a:p>
        </p:txBody>
      </p:sp>
      <p:sp>
        <p:nvSpPr>
          <p:cNvPr id="9" name="TextBox 8"/>
          <p:cNvSpPr txBox="1"/>
          <p:nvPr/>
        </p:nvSpPr>
        <p:spPr>
          <a:xfrm>
            <a:off x="3048001" y="1371600"/>
            <a:ext cx="6096000" cy="4585871"/>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prstClr val="black"/>
                </a:solidFill>
              </a:rPr>
              <a:t>Sequence discriminative training for DNN:</a:t>
            </a:r>
          </a:p>
          <a:p>
            <a:r>
              <a:rPr lang="en-US" sz="1600" dirty="0" smtClean="0">
                <a:solidFill>
                  <a:prstClr val="black"/>
                </a:solidFill>
              </a:rPr>
              <a:t>- Mohamed</a:t>
            </a:r>
            <a:r>
              <a:rPr lang="en-US" sz="1600" dirty="0">
                <a:solidFill>
                  <a:prstClr val="black"/>
                </a:solidFill>
              </a:rPr>
              <a:t>, </a:t>
            </a:r>
            <a:r>
              <a:rPr lang="en-US" sz="1600" dirty="0" smtClean="0">
                <a:solidFill>
                  <a:prstClr val="black"/>
                </a:solidFill>
              </a:rPr>
              <a:t>Yu</a:t>
            </a:r>
            <a:r>
              <a:rPr lang="en-US" sz="1600" dirty="0">
                <a:solidFill>
                  <a:prstClr val="black"/>
                </a:solidFill>
              </a:rPr>
              <a:t>, </a:t>
            </a:r>
            <a:r>
              <a:rPr lang="en-US" sz="1600" dirty="0" smtClean="0">
                <a:solidFill>
                  <a:prstClr val="black"/>
                </a:solidFill>
              </a:rPr>
              <a:t>Deng: “Investigation </a:t>
            </a:r>
            <a:r>
              <a:rPr lang="en-US" sz="1600" dirty="0">
                <a:solidFill>
                  <a:prstClr val="black"/>
                </a:solidFill>
              </a:rPr>
              <a:t>of full-sequence training of deep</a:t>
            </a:r>
          </a:p>
          <a:p>
            <a:r>
              <a:rPr lang="en-US" sz="1600" dirty="0" smtClean="0">
                <a:solidFill>
                  <a:prstClr val="black"/>
                </a:solidFill>
              </a:rPr>
              <a:t>belief </a:t>
            </a:r>
            <a:r>
              <a:rPr lang="en-US" sz="1600" dirty="0">
                <a:solidFill>
                  <a:prstClr val="black"/>
                </a:solidFill>
              </a:rPr>
              <a:t>networks for speech </a:t>
            </a:r>
            <a:r>
              <a:rPr lang="en-US" sz="1600" dirty="0" smtClean="0">
                <a:solidFill>
                  <a:prstClr val="black"/>
                </a:solidFill>
              </a:rPr>
              <a:t>recognition,” </a:t>
            </a:r>
            <a:r>
              <a:rPr lang="en-US" sz="1600" dirty="0" smtClean="0">
                <a:solidFill>
                  <a:srgbClr val="4F81BD"/>
                </a:solidFill>
              </a:rPr>
              <a:t>Interspeech</a:t>
            </a:r>
            <a:r>
              <a:rPr lang="en-US" sz="1600" dirty="0" smtClean="0">
                <a:solidFill>
                  <a:prstClr val="black"/>
                </a:solidFill>
              </a:rPr>
              <a:t>, 2010.</a:t>
            </a:r>
          </a:p>
          <a:p>
            <a:r>
              <a:rPr lang="en-US" sz="1600" dirty="0" smtClean="0">
                <a:solidFill>
                  <a:prstClr val="black"/>
                </a:solidFill>
              </a:rPr>
              <a:t>- </a:t>
            </a:r>
            <a:r>
              <a:rPr lang="en-US" sz="1600" dirty="0">
                <a:solidFill>
                  <a:prstClr val="black"/>
                </a:solidFill>
              </a:rPr>
              <a:t>Kingsbury, </a:t>
            </a:r>
            <a:r>
              <a:rPr lang="en-US" sz="1600" dirty="0" smtClean="0">
                <a:solidFill>
                  <a:prstClr val="black"/>
                </a:solidFill>
              </a:rPr>
              <a:t>Sainath</a:t>
            </a:r>
            <a:r>
              <a:rPr lang="en-US" sz="1600" dirty="0">
                <a:solidFill>
                  <a:prstClr val="black"/>
                </a:solidFill>
              </a:rPr>
              <a:t>, </a:t>
            </a:r>
            <a:r>
              <a:rPr lang="en-US" sz="1600" dirty="0" smtClean="0">
                <a:solidFill>
                  <a:prstClr val="black"/>
                </a:solidFill>
              </a:rPr>
              <a:t>Soltau. “Scalable </a:t>
            </a:r>
            <a:r>
              <a:rPr lang="en-US" sz="1600" dirty="0">
                <a:solidFill>
                  <a:prstClr val="black"/>
                </a:solidFill>
              </a:rPr>
              <a:t>minimum </a:t>
            </a:r>
            <a:r>
              <a:rPr lang="en-US" sz="1600" dirty="0" smtClean="0">
                <a:solidFill>
                  <a:prstClr val="black"/>
                </a:solidFill>
              </a:rPr>
              <a:t>Bayes </a:t>
            </a:r>
            <a:r>
              <a:rPr lang="en-US" sz="1600" dirty="0">
                <a:solidFill>
                  <a:prstClr val="black"/>
                </a:solidFill>
              </a:rPr>
              <a:t>risk training </a:t>
            </a:r>
            <a:r>
              <a:rPr lang="en-US" sz="1600" dirty="0" smtClean="0">
                <a:solidFill>
                  <a:prstClr val="black"/>
                </a:solidFill>
              </a:rPr>
              <a:t>of    DNN acoustic </a:t>
            </a:r>
            <a:r>
              <a:rPr lang="en-US" sz="1600" dirty="0">
                <a:solidFill>
                  <a:prstClr val="black"/>
                </a:solidFill>
              </a:rPr>
              <a:t>models using distributed hessian-free </a:t>
            </a:r>
            <a:r>
              <a:rPr lang="en-US" sz="1600" dirty="0" smtClean="0">
                <a:solidFill>
                  <a:prstClr val="black"/>
                </a:solidFill>
              </a:rPr>
              <a:t>optimization,” </a:t>
            </a:r>
            <a:r>
              <a:rPr lang="en-US" sz="1600" dirty="0" smtClean="0">
                <a:solidFill>
                  <a:srgbClr val="4F81BD"/>
                </a:solidFill>
              </a:rPr>
              <a:t>Interspeech</a:t>
            </a:r>
            <a:r>
              <a:rPr lang="en-US" sz="1600" dirty="0" smtClean="0">
                <a:solidFill>
                  <a:prstClr val="black"/>
                </a:solidFill>
              </a:rPr>
              <a:t>, 2012.</a:t>
            </a:r>
          </a:p>
          <a:p>
            <a:r>
              <a:rPr lang="en-US" sz="1600" dirty="0" smtClean="0">
                <a:solidFill>
                  <a:prstClr val="black"/>
                </a:solidFill>
              </a:rPr>
              <a:t>- Su, Li</a:t>
            </a:r>
            <a:r>
              <a:rPr lang="en-US" sz="1600" dirty="0">
                <a:solidFill>
                  <a:prstClr val="black"/>
                </a:solidFill>
              </a:rPr>
              <a:t>, </a:t>
            </a:r>
            <a:r>
              <a:rPr lang="en-US" sz="1600" dirty="0" smtClean="0">
                <a:solidFill>
                  <a:prstClr val="black"/>
                </a:solidFill>
              </a:rPr>
              <a:t>Yu</a:t>
            </a:r>
            <a:r>
              <a:rPr lang="en-US" sz="1600" dirty="0">
                <a:solidFill>
                  <a:prstClr val="black"/>
                </a:solidFill>
              </a:rPr>
              <a:t>, </a:t>
            </a:r>
            <a:r>
              <a:rPr lang="en-US" sz="1600" dirty="0" smtClean="0">
                <a:solidFill>
                  <a:prstClr val="black"/>
                </a:solidFill>
              </a:rPr>
              <a:t>Seide. “Error </a:t>
            </a:r>
            <a:r>
              <a:rPr lang="en-US" sz="1600" dirty="0">
                <a:solidFill>
                  <a:prstClr val="black"/>
                </a:solidFill>
              </a:rPr>
              <a:t>back propagation for sequence </a:t>
            </a:r>
            <a:r>
              <a:rPr lang="en-US" sz="1600" dirty="0" smtClean="0">
                <a:solidFill>
                  <a:prstClr val="black"/>
                </a:solidFill>
              </a:rPr>
              <a:t>training of CD deep networks </a:t>
            </a:r>
            <a:r>
              <a:rPr lang="en-US" sz="1600" dirty="0">
                <a:solidFill>
                  <a:prstClr val="black"/>
                </a:solidFill>
              </a:rPr>
              <a:t>for conversational speech </a:t>
            </a:r>
            <a:r>
              <a:rPr lang="en-US" sz="1600" dirty="0" smtClean="0">
                <a:solidFill>
                  <a:prstClr val="black"/>
                </a:solidFill>
              </a:rPr>
              <a:t>transcription,” ICASSP, 2013.</a:t>
            </a:r>
          </a:p>
          <a:p>
            <a:r>
              <a:rPr lang="en-US" sz="1600" dirty="0" smtClean="0">
                <a:solidFill>
                  <a:prstClr val="black"/>
                </a:solidFill>
              </a:rPr>
              <a:t>- </a:t>
            </a:r>
            <a:r>
              <a:rPr lang="en-US" sz="1600" dirty="0" err="1" smtClean="0">
                <a:solidFill>
                  <a:prstClr val="black"/>
                </a:solidFill>
              </a:rPr>
              <a:t>Vesely</a:t>
            </a:r>
            <a:r>
              <a:rPr lang="en-US" sz="1600" dirty="0" smtClean="0">
                <a:solidFill>
                  <a:prstClr val="black"/>
                </a:solidFill>
              </a:rPr>
              <a:t>, </a:t>
            </a:r>
            <a:r>
              <a:rPr lang="en-US" sz="1600" dirty="0" err="1" smtClean="0">
                <a:solidFill>
                  <a:prstClr val="black"/>
                </a:solidFill>
              </a:rPr>
              <a:t>Ghoshal</a:t>
            </a:r>
            <a:r>
              <a:rPr lang="en-US" sz="1600" dirty="0">
                <a:solidFill>
                  <a:prstClr val="black"/>
                </a:solidFill>
              </a:rPr>
              <a:t>,</a:t>
            </a:r>
            <a:r>
              <a:rPr lang="en-US" sz="1600" dirty="0" smtClean="0">
                <a:solidFill>
                  <a:prstClr val="black"/>
                </a:solidFill>
              </a:rPr>
              <a:t> </a:t>
            </a:r>
            <a:r>
              <a:rPr lang="en-US" sz="1600" dirty="0" err="1" smtClean="0">
                <a:solidFill>
                  <a:prstClr val="black"/>
                </a:solidFill>
              </a:rPr>
              <a:t>Burget</a:t>
            </a:r>
            <a:r>
              <a:rPr lang="en-US" sz="1600" dirty="0" smtClean="0">
                <a:solidFill>
                  <a:prstClr val="black"/>
                </a:solidFill>
              </a:rPr>
              <a:t>, Povey. “Sequence-discriminative </a:t>
            </a:r>
            <a:r>
              <a:rPr lang="en-US" sz="1600" dirty="0">
                <a:solidFill>
                  <a:prstClr val="black"/>
                </a:solidFill>
              </a:rPr>
              <a:t>training </a:t>
            </a:r>
            <a:r>
              <a:rPr lang="en-US" sz="1600" dirty="0" smtClean="0">
                <a:solidFill>
                  <a:prstClr val="black"/>
                </a:solidFill>
              </a:rPr>
              <a:t>of deep </a:t>
            </a:r>
            <a:r>
              <a:rPr lang="en-US" sz="1600" dirty="0">
                <a:solidFill>
                  <a:prstClr val="black"/>
                </a:solidFill>
              </a:rPr>
              <a:t>neural n</a:t>
            </a:r>
            <a:r>
              <a:rPr lang="en-US" sz="1600" dirty="0" smtClean="0">
                <a:solidFill>
                  <a:prstClr val="black"/>
                </a:solidFill>
              </a:rPr>
              <a:t>etworks, </a:t>
            </a:r>
            <a:r>
              <a:rPr lang="en-US" sz="1600" dirty="0" smtClean="0">
                <a:solidFill>
                  <a:srgbClr val="4F81BD"/>
                </a:solidFill>
              </a:rPr>
              <a:t>Interspeech</a:t>
            </a:r>
            <a:r>
              <a:rPr lang="en-US" sz="1600" dirty="0" smtClean="0">
                <a:solidFill>
                  <a:prstClr val="black"/>
                </a:solidFill>
              </a:rPr>
              <a:t>, 2013.</a:t>
            </a:r>
            <a:endParaRPr lang="en-US" sz="1600" dirty="0">
              <a:solidFill>
                <a:prstClr val="black"/>
              </a:solidFill>
            </a:endParaRPr>
          </a:p>
          <a:p>
            <a:pPr marL="285750" indent="-285750">
              <a:buFont typeface="Arial" panose="020B0604020202020204" pitchFamily="34" charset="0"/>
              <a:buChar char="•"/>
            </a:pPr>
            <a:r>
              <a:rPr lang="en-US" sz="2000" b="1" dirty="0" smtClean="0">
                <a:solidFill>
                  <a:prstClr val="black"/>
                </a:solidFill>
              </a:rPr>
              <a:t>Distributed </a:t>
            </a:r>
            <a:r>
              <a:rPr lang="en-US" sz="2000" b="1" dirty="0">
                <a:solidFill>
                  <a:prstClr val="black"/>
                </a:solidFill>
              </a:rPr>
              <a:t>asynchronous SGD </a:t>
            </a:r>
            <a:endParaRPr lang="en-US" sz="2000" b="1" dirty="0" smtClean="0">
              <a:solidFill>
                <a:prstClr val="black"/>
              </a:solidFill>
            </a:endParaRPr>
          </a:p>
          <a:p>
            <a:r>
              <a:rPr lang="en-US" sz="1600" dirty="0" smtClean="0">
                <a:solidFill>
                  <a:prstClr val="black"/>
                </a:solidFill>
              </a:rPr>
              <a:t>- Dean, </a:t>
            </a:r>
            <a:r>
              <a:rPr lang="en-US" sz="1600" dirty="0" err="1" smtClean="0">
                <a:solidFill>
                  <a:prstClr val="black"/>
                </a:solidFill>
              </a:rPr>
              <a:t>Corrado</a:t>
            </a:r>
            <a:r>
              <a:rPr lang="en-US" sz="1600" dirty="0" smtClean="0">
                <a:solidFill>
                  <a:prstClr val="black"/>
                </a:solidFill>
              </a:rPr>
              <a:t>,…Senior, Ng. “</a:t>
            </a:r>
            <a:r>
              <a:rPr lang="en-US" sz="1600" dirty="0">
                <a:solidFill>
                  <a:prstClr val="black"/>
                </a:solidFill>
              </a:rPr>
              <a:t>Large Scale Distributed Deep </a:t>
            </a:r>
            <a:r>
              <a:rPr lang="en-US" sz="1600" dirty="0" smtClean="0">
                <a:solidFill>
                  <a:prstClr val="black"/>
                </a:solidFill>
              </a:rPr>
              <a:t>Networks,” NIPS, 2012.</a:t>
            </a:r>
          </a:p>
          <a:p>
            <a:r>
              <a:rPr lang="en" sz="1600" dirty="0" smtClean="0">
                <a:solidFill>
                  <a:prstClr val="black"/>
                </a:solidFill>
                <a:ea typeface="Verdana"/>
                <a:cs typeface="Verdana"/>
                <a:sym typeface="Verdana"/>
              </a:rPr>
              <a:t>- Sak</a:t>
            </a:r>
            <a:r>
              <a:rPr lang="en" sz="1600" dirty="0">
                <a:solidFill>
                  <a:prstClr val="black"/>
                </a:solidFill>
                <a:ea typeface="Verdana"/>
                <a:cs typeface="Verdana"/>
                <a:sym typeface="Verdana"/>
              </a:rPr>
              <a:t>, </a:t>
            </a:r>
            <a:r>
              <a:rPr lang="en" sz="1600" dirty="0" smtClean="0">
                <a:solidFill>
                  <a:prstClr val="black"/>
                </a:solidFill>
                <a:ea typeface="Verdana"/>
                <a:cs typeface="Verdana"/>
                <a:sym typeface="Verdana"/>
              </a:rPr>
              <a:t>Vinyals</a:t>
            </a:r>
            <a:r>
              <a:rPr lang="en" sz="1600" dirty="0">
                <a:solidFill>
                  <a:prstClr val="black"/>
                </a:solidFill>
                <a:ea typeface="Verdana"/>
                <a:cs typeface="Verdana"/>
                <a:sym typeface="Verdana"/>
              </a:rPr>
              <a:t>, </a:t>
            </a:r>
            <a:r>
              <a:rPr lang="en" sz="1600" dirty="0" smtClean="0">
                <a:solidFill>
                  <a:prstClr val="black"/>
                </a:solidFill>
                <a:ea typeface="Verdana"/>
                <a:cs typeface="Verdana"/>
                <a:sym typeface="Verdana"/>
              </a:rPr>
              <a:t>Heigold, Senior, McDermott, Monga</a:t>
            </a:r>
            <a:r>
              <a:rPr lang="en" sz="1600" dirty="0">
                <a:solidFill>
                  <a:prstClr val="black"/>
                </a:solidFill>
                <a:ea typeface="Verdana"/>
                <a:cs typeface="Verdana"/>
                <a:sym typeface="Verdana"/>
              </a:rPr>
              <a:t>, </a:t>
            </a:r>
            <a:r>
              <a:rPr lang="en" sz="1600" dirty="0" smtClean="0">
                <a:solidFill>
                  <a:prstClr val="black"/>
                </a:solidFill>
                <a:ea typeface="Verdana"/>
                <a:cs typeface="Verdana"/>
                <a:sym typeface="Verdana"/>
              </a:rPr>
              <a:t>Mao. “</a:t>
            </a:r>
            <a:r>
              <a:rPr lang="en" sz="1600" dirty="0">
                <a:solidFill>
                  <a:prstClr val="black"/>
                </a:solidFill>
                <a:ea typeface="Verdana"/>
                <a:cs typeface="Verdana"/>
                <a:sym typeface="Verdana"/>
              </a:rPr>
              <a:t>Sequence Discriminative Distributed Training of Long Short-Term Memory Recurrent Neural </a:t>
            </a:r>
            <a:r>
              <a:rPr lang="en" sz="1600" dirty="0" smtClean="0">
                <a:solidFill>
                  <a:prstClr val="black"/>
                </a:solidFill>
                <a:ea typeface="Verdana"/>
                <a:cs typeface="Verdana"/>
                <a:sym typeface="Verdana"/>
              </a:rPr>
              <a:t>Networks,” </a:t>
            </a:r>
            <a:r>
              <a:rPr lang="en" sz="1600" dirty="0" smtClean="0">
                <a:solidFill>
                  <a:srgbClr val="4F81BD"/>
                </a:solidFill>
                <a:ea typeface="Verdana"/>
                <a:cs typeface="Verdana"/>
                <a:sym typeface="Verdana"/>
              </a:rPr>
              <a:t>Interspeech</a:t>
            </a:r>
            <a:r>
              <a:rPr lang="en" sz="1600" dirty="0" smtClean="0">
                <a:solidFill>
                  <a:prstClr val="black"/>
                </a:solidFill>
                <a:ea typeface="Verdana"/>
                <a:cs typeface="Verdana"/>
                <a:sym typeface="Verdana"/>
              </a:rPr>
              <a:t>,2014.</a:t>
            </a:r>
            <a:endParaRPr lang="en-US" sz="1600" dirty="0" smtClean="0">
              <a:solidFill>
                <a:prstClr val="black"/>
              </a:solidFill>
            </a:endParaRPr>
          </a:p>
          <a:p>
            <a:endParaRPr lang="en-US" sz="1400" dirty="0" smtClean="0">
              <a:solidFill>
                <a:prstClr val="black"/>
              </a:solidFill>
            </a:endParaRPr>
          </a:p>
          <a:p>
            <a:endParaRPr lang="en-US" sz="1400" dirty="0">
              <a:solidFill>
                <a:prstClr val="black"/>
              </a:solidFill>
            </a:endParaRPr>
          </a:p>
        </p:txBody>
      </p:sp>
      <p:sp>
        <p:nvSpPr>
          <p:cNvPr id="10" name="Oval 9"/>
          <p:cNvSpPr/>
          <p:nvPr/>
        </p:nvSpPr>
        <p:spPr>
          <a:xfrm>
            <a:off x="914400" y="1828800"/>
            <a:ext cx="550016" cy="27432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4825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6020" y="1512332"/>
            <a:ext cx="2686050" cy="3657600"/>
          </a:xfrm>
          <a:prstGeom prst="rect">
            <a:avLst/>
          </a:prstGeom>
        </p:spPr>
      </p:pic>
      <p:sp>
        <p:nvSpPr>
          <p:cNvPr id="2" name="Title 1"/>
          <p:cNvSpPr>
            <a:spLocks noGrp="1"/>
          </p:cNvSpPr>
          <p:nvPr>
            <p:ph type="title"/>
          </p:nvPr>
        </p:nvSpPr>
        <p:spPr>
          <a:xfrm>
            <a:off x="-1859" y="152400"/>
            <a:ext cx="8628888" cy="868363"/>
          </a:xfrm>
        </p:spPr>
        <p:txBody>
          <a:bodyPr/>
          <a:lstStyle/>
          <a:p>
            <a:r>
              <a:rPr lang="en-US" dirty="0" smtClean="0">
                <a:solidFill>
                  <a:schemeClr val="accent1"/>
                </a:solidFill>
              </a:rPr>
              <a:t>Innovation: Towards Raw </a:t>
            </a:r>
            <a:r>
              <a:rPr lang="en-US" dirty="0" smtClean="0">
                <a:solidFill>
                  <a:srgbClr val="0070C0"/>
                </a:solidFill>
              </a:rPr>
              <a:t>Inputs</a:t>
            </a:r>
            <a:endParaRPr lang="en-US" dirty="0">
              <a:solidFill>
                <a:srgbClr val="0070C0"/>
              </a:solidFill>
            </a:endParaRPr>
          </a:p>
        </p:txBody>
      </p:sp>
      <p:sp>
        <p:nvSpPr>
          <p:cNvPr id="3" name="Slide Number Placeholder 2"/>
          <p:cNvSpPr>
            <a:spLocks noGrp="1"/>
          </p:cNvSpPr>
          <p:nvPr>
            <p:ph type="sldNum" sz="quarter" idx="12"/>
          </p:nvPr>
        </p:nvSpPr>
        <p:spPr>
          <a:xfrm>
            <a:off x="7010400" y="6492875"/>
            <a:ext cx="2133600" cy="365125"/>
          </a:xfrm>
        </p:spPr>
        <p:txBody>
          <a:bodyPr/>
          <a:lstStyle/>
          <a:p>
            <a:fld id="{A06D4588-0C81-40DD-BD22-00A39D846733}" type="slidenum">
              <a:rPr lang="en-US" smtClean="0">
                <a:solidFill>
                  <a:prstClr val="black">
                    <a:tint val="75000"/>
                  </a:prstClr>
                </a:solidFill>
              </a:rPr>
              <a:pPr/>
              <a:t>29</a:t>
            </a:fld>
            <a:endParaRPr lang="en-US" dirty="0">
              <a:solidFill>
                <a:prstClr val="black">
                  <a:tint val="75000"/>
                </a:prstClr>
              </a:solidFill>
            </a:endParaRPr>
          </a:p>
        </p:txBody>
      </p:sp>
      <p:sp>
        <p:nvSpPr>
          <p:cNvPr id="6" name="TextBox 5"/>
          <p:cNvSpPr txBox="1"/>
          <p:nvPr/>
        </p:nvSpPr>
        <p:spPr>
          <a:xfrm>
            <a:off x="667342" y="4800600"/>
            <a:ext cx="1325876" cy="369332"/>
          </a:xfrm>
          <a:prstGeom prst="rect">
            <a:avLst/>
          </a:prstGeom>
          <a:noFill/>
        </p:spPr>
        <p:txBody>
          <a:bodyPr wrap="none" rtlCol="0">
            <a:spAutoFit/>
          </a:bodyPr>
          <a:lstStyle/>
          <a:p>
            <a:r>
              <a:rPr lang="en-US" dirty="0" smtClean="0">
                <a:solidFill>
                  <a:prstClr val="black"/>
                </a:solidFill>
              </a:rPr>
              <a:t>Input data X</a:t>
            </a:r>
            <a:endParaRPr lang="en-US" dirty="0">
              <a:solidFill>
                <a:prstClr val="black"/>
              </a:solidFill>
            </a:endParaRPr>
          </a:p>
        </p:txBody>
      </p:sp>
      <p:sp>
        <p:nvSpPr>
          <p:cNvPr id="9" name="TextBox 8"/>
          <p:cNvSpPr txBox="1"/>
          <p:nvPr/>
        </p:nvSpPr>
        <p:spPr>
          <a:xfrm>
            <a:off x="2759220" y="1188958"/>
            <a:ext cx="6477000" cy="6155531"/>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prstClr val="black"/>
                </a:solidFill>
              </a:rPr>
              <a:t>Bye-Bye MFCCs (no more cosine transform, Mel-scaling?) </a:t>
            </a:r>
          </a:p>
          <a:p>
            <a:r>
              <a:rPr lang="en-US" sz="1600" dirty="0" smtClean="0">
                <a:solidFill>
                  <a:prstClr val="black"/>
                </a:solidFill>
              </a:rPr>
              <a:t>- </a:t>
            </a:r>
            <a:r>
              <a:rPr lang="en-US" sz="1200" dirty="0">
                <a:solidFill>
                  <a:prstClr val="black"/>
                </a:solidFill>
              </a:rPr>
              <a:t>Deng, </a:t>
            </a:r>
            <a:r>
              <a:rPr lang="en-US" sz="1200" dirty="0" smtClean="0">
                <a:solidFill>
                  <a:prstClr val="black"/>
                </a:solidFill>
              </a:rPr>
              <a:t>Seltzer</a:t>
            </a:r>
            <a:r>
              <a:rPr lang="en-US" sz="1200" dirty="0">
                <a:solidFill>
                  <a:prstClr val="black"/>
                </a:solidFill>
              </a:rPr>
              <a:t>, </a:t>
            </a:r>
            <a:r>
              <a:rPr lang="en-US" sz="1200" dirty="0" smtClean="0">
                <a:solidFill>
                  <a:prstClr val="black"/>
                </a:solidFill>
              </a:rPr>
              <a:t>Yu</a:t>
            </a:r>
            <a:r>
              <a:rPr lang="en-US" sz="1200" dirty="0">
                <a:solidFill>
                  <a:prstClr val="black"/>
                </a:solidFill>
              </a:rPr>
              <a:t>, </a:t>
            </a:r>
            <a:r>
              <a:rPr lang="en-US" sz="1200" dirty="0" smtClean="0">
                <a:solidFill>
                  <a:prstClr val="black"/>
                </a:solidFill>
              </a:rPr>
              <a:t>Acero</a:t>
            </a:r>
            <a:r>
              <a:rPr lang="en-US" sz="1200" dirty="0">
                <a:solidFill>
                  <a:prstClr val="black"/>
                </a:solidFill>
              </a:rPr>
              <a:t>, </a:t>
            </a:r>
            <a:r>
              <a:rPr lang="en-US" sz="1200" dirty="0" smtClean="0">
                <a:solidFill>
                  <a:prstClr val="black"/>
                </a:solidFill>
              </a:rPr>
              <a:t>Mohamed</a:t>
            </a:r>
            <a:r>
              <a:rPr lang="en-US" sz="1200" dirty="0">
                <a:solidFill>
                  <a:prstClr val="black"/>
                </a:solidFill>
              </a:rPr>
              <a:t>, </a:t>
            </a:r>
            <a:r>
              <a:rPr lang="en-US" sz="1200" dirty="0" smtClean="0">
                <a:solidFill>
                  <a:prstClr val="black"/>
                </a:solidFill>
              </a:rPr>
              <a:t>Hinton</a:t>
            </a:r>
            <a:r>
              <a:rPr lang="en-US" sz="1200" dirty="0">
                <a:solidFill>
                  <a:prstClr val="black"/>
                </a:solidFill>
              </a:rPr>
              <a:t>.</a:t>
            </a:r>
            <a:r>
              <a:rPr lang="en-US" sz="1200" dirty="0" smtClean="0">
                <a:solidFill>
                  <a:prstClr val="black"/>
                </a:solidFill>
              </a:rPr>
              <a:t> “</a:t>
            </a:r>
            <a:r>
              <a:rPr lang="en-US" sz="1200" dirty="0">
                <a:solidFill>
                  <a:prstClr val="black"/>
                </a:solidFill>
              </a:rPr>
              <a:t>Binary </a:t>
            </a:r>
            <a:r>
              <a:rPr lang="en-US" sz="1200" dirty="0" smtClean="0">
                <a:solidFill>
                  <a:prstClr val="black"/>
                </a:solidFill>
              </a:rPr>
              <a:t>coding of </a:t>
            </a:r>
            <a:r>
              <a:rPr lang="en-US" sz="1200" dirty="0">
                <a:solidFill>
                  <a:prstClr val="black"/>
                </a:solidFill>
              </a:rPr>
              <a:t>speech spectrograms using a deep auto-encoder</a:t>
            </a:r>
            <a:r>
              <a:rPr lang="en-US" sz="1200" dirty="0" smtClean="0">
                <a:solidFill>
                  <a:prstClr val="black"/>
                </a:solidFill>
              </a:rPr>
              <a:t>,” </a:t>
            </a:r>
            <a:r>
              <a:rPr lang="en-US" sz="1200" b="1" dirty="0" smtClean="0">
                <a:solidFill>
                  <a:srgbClr val="4F81BD"/>
                </a:solidFill>
              </a:rPr>
              <a:t>Interspeech</a:t>
            </a:r>
            <a:r>
              <a:rPr lang="en-US" sz="1200" b="1" dirty="0" smtClean="0">
                <a:solidFill>
                  <a:prstClr val="black"/>
                </a:solidFill>
              </a:rPr>
              <a:t>, 2010</a:t>
            </a:r>
            <a:r>
              <a:rPr lang="en-US" sz="1200" dirty="0" smtClean="0">
                <a:solidFill>
                  <a:prstClr val="black"/>
                </a:solidFill>
              </a:rPr>
              <a:t>.</a:t>
            </a:r>
          </a:p>
          <a:p>
            <a:r>
              <a:rPr lang="en-US" sz="1200" dirty="0" smtClean="0">
                <a:solidFill>
                  <a:prstClr val="black"/>
                </a:solidFill>
              </a:rPr>
              <a:t>- Mohamed</a:t>
            </a:r>
            <a:r>
              <a:rPr lang="en-US" sz="1200" dirty="0">
                <a:solidFill>
                  <a:prstClr val="black"/>
                </a:solidFill>
              </a:rPr>
              <a:t>, </a:t>
            </a:r>
            <a:r>
              <a:rPr lang="en-US" sz="1200" dirty="0" smtClean="0">
                <a:solidFill>
                  <a:prstClr val="black"/>
                </a:solidFill>
              </a:rPr>
              <a:t>Hinton, Penn. “Understanding </a:t>
            </a:r>
            <a:r>
              <a:rPr lang="en-US" sz="1200" dirty="0">
                <a:solidFill>
                  <a:prstClr val="black"/>
                </a:solidFill>
              </a:rPr>
              <a:t>how deep belief networks </a:t>
            </a:r>
            <a:r>
              <a:rPr lang="en-US" sz="1200" dirty="0" smtClean="0">
                <a:solidFill>
                  <a:prstClr val="black"/>
                </a:solidFill>
              </a:rPr>
              <a:t>perform acoustic modeling,” ICASSP, 2012.</a:t>
            </a:r>
          </a:p>
          <a:p>
            <a:r>
              <a:rPr lang="en-US" sz="1200" dirty="0" smtClean="0">
                <a:solidFill>
                  <a:prstClr val="black"/>
                </a:solidFill>
              </a:rPr>
              <a:t>- Li, Yu, Huang, Gong, “Improving wideband speech recognition using mixed-bandwidth training data in CD-DNN-HMM” SLT, 2012</a:t>
            </a:r>
          </a:p>
          <a:p>
            <a:r>
              <a:rPr lang="en-US" sz="1200" dirty="0" smtClean="0">
                <a:solidFill>
                  <a:prstClr val="black"/>
                </a:solidFill>
              </a:rPr>
              <a:t>- Deng, J. Li, </a:t>
            </a:r>
            <a:r>
              <a:rPr lang="en-US" sz="1200" dirty="0">
                <a:solidFill>
                  <a:prstClr val="black"/>
                </a:solidFill>
              </a:rPr>
              <a:t>Huang, </a:t>
            </a:r>
            <a:r>
              <a:rPr lang="en-US" sz="1200" dirty="0" smtClean="0">
                <a:solidFill>
                  <a:prstClr val="black"/>
                </a:solidFill>
              </a:rPr>
              <a:t>Yao</a:t>
            </a:r>
            <a:r>
              <a:rPr lang="en-US" sz="1200" dirty="0">
                <a:solidFill>
                  <a:prstClr val="black"/>
                </a:solidFill>
              </a:rPr>
              <a:t>, </a:t>
            </a:r>
            <a:r>
              <a:rPr lang="en-US" sz="1200" dirty="0" smtClean="0">
                <a:solidFill>
                  <a:prstClr val="black"/>
                </a:solidFill>
              </a:rPr>
              <a:t>Yu</a:t>
            </a:r>
            <a:r>
              <a:rPr lang="en-US" sz="1200" dirty="0">
                <a:solidFill>
                  <a:prstClr val="black"/>
                </a:solidFill>
              </a:rPr>
              <a:t>, </a:t>
            </a:r>
            <a:r>
              <a:rPr lang="en-US" sz="1200" dirty="0" smtClean="0">
                <a:solidFill>
                  <a:prstClr val="black"/>
                </a:solidFill>
              </a:rPr>
              <a:t>Seide</a:t>
            </a:r>
            <a:r>
              <a:rPr lang="en-US" sz="1200" dirty="0">
                <a:solidFill>
                  <a:prstClr val="black"/>
                </a:solidFill>
              </a:rPr>
              <a:t>, </a:t>
            </a:r>
            <a:r>
              <a:rPr lang="en-US" sz="1200" dirty="0" smtClean="0">
                <a:solidFill>
                  <a:prstClr val="black"/>
                </a:solidFill>
              </a:rPr>
              <a:t>Seltzer</a:t>
            </a:r>
            <a:r>
              <a:rPr lang="en-US" sz="1200" dirty="0">
                <a:solidFill>
                  <a:prstClr val="black"/>
                </a:solidFill>
              </a:rPr>
              <a:t>, </a:t>
            </a:r>
            <a:r>
              <a:rPr lang="en-US" sz="1200" dirty="0" smtClean="0">
                <a:solidFill>
                  <a:prstClr val="black"/>
                </a:solidFill>
              </a:rPr>
              <a:t>Zweig</a:t>
            </a:r>
            <a:r>
              <a:rPr lang="en-US" sz="1200" dirty="0">
                <a:solidFill>
                  <a:prstClr val="black"/>
                </a:solidFill>
              </a:rPr>
              <a:t>, </a:t>
            </a:r>
            <a:r>
              <a:rPr lang="en-US" sz="1200" dirty="0" smtClean="0">
                <a:solidFill>
                  <a:prstClr val="black"/>
                </a:solidFill>
              </a:rPr>
              <a:t>He, Williams</a:t>
            </a:r>
            <a:r>
              <a:rPr lang="en-US" sz="1200" dirty="0">
                <a:solidFill>
                  <a:prstClr val="black"/>
                </a:solidFill>
              </a:rPr>
              <a:t>, </a:t>
            </a:r>
            <a:r>
              <a:rPr lang="en-US" sz="1200" dirty="0" smtClean="0">
                <a:solidFill>
                  <a:prstClr val="black"/>
                </a:solidFill>
              </a:rPr>
              <a:t>Gong</a:t>
            </a:r>
            <a:r>
              <a:rPr lang="en-US" sz="1200" dirty="0">
                <a:solidFill>
                  <a:prstClr val="black"/>
                </a:solidFill>
              </a:rPr>
              <a:t>, </a:t>
            </a:r>
            <a:r>
              <a:rPr lang="en-US" sz="1200" dirty="0" smtClean="0">
                <a:solidFill>
                  <a:prstClr val="black"/>
                </a:solidFill>
              </a:rPr>
              <a:t>Acero. “Recent </a:t>
            </a:r>
            <a:r>
              <a:rPr lang="en-US" sz="1200" dirty="0">
                <a:solidFill>
                  <a:prstClr val="black"/>
                </a:solidFill>
              </a:rPr>
              <a:t>advances in deep learning for </a:t>
            </a:r>
            <a:r>
              <a:rPr lang="en-US" sz="1200" dirty="0" smtClean="0">
                <a:solidFill>
                  <a:prstClr val="black"/>
                </a:solidFill>
              </a:rPr>
              <a:t>speech research </a:t>
            </a:r>
            <a:r>
              <a:rPr lang="en-US" sz="1200" dirty="0">
                <a:solidFill>
                  <a:prstClr val="black"/>
                </a:solidFill>
              </a:rPr>
              <a:t>at M</a:t>
            </a:r>
            <a:r>
              <a:rPr lang="en-US" sz="1200" dirty="0" smtClean="0">
                <a:solidFill>
                  <a:prstClr val="black"/>
                </a:solidFill>
              </a:rPr>
              <a:t>icrosoft,” ICASSP, 2013.</a:t>
            </a:r>
          </a:p>
          <a:p>
            <a:r>
              <a:rPr lang="en-US" sz="1200" dirty="0" smtClean="0">
                <a:solidFill>
                  <a:prstClr val="black"/>
                </a:solidFill>
              </a:rPr>
              <a:t>-</a:t>
            </a:r>
            <a:r>
              <a:rPr lang="en-US" sz="1200" dirty="0">
                <a:solidFill>
                  <a:prstClr val="black"/>
                </a:solidFill>
              </a:rPr>
              <a:t> Sainath, </a:t>
            </a:r>
            <a:r>
              <a:rPr lang="en-US" sz="1200" dirty="0" smtClean="0">
                <a:solidFill>
                  <a:prstClr val="black"/>
                </a:solidFill>
              </a:rPr>
              <a:t>Kingsbury</a:t>
            </a:r>
            <a:r>
              <a:rPr lang="en-US" sz="1200" dirty="0">
                <a:solidFill>
                  <a:prstClr val="black"/>
                </a:solidFill>
              </a:rPr>
              <a:t>, </a:t>
            </a:r>
            <a:r>
              <a:rPr lang="en-US" sz="1200" dirty="0" smtClean="0">
                <a:solidFill>
                  <a:prstClr val="black"/>
                </a:solidFill>
              </a:rPr>
              <a:t>Mohamed</a:t>
            </a:r>
            <a:r>
              <a:rPr lang="en-US" sz="1200" dirty="0">
                <a:solidFill>
                  <a:prstClr val="black"/>
                </a:solidFill>
              </a:rPr>
              <a:t>, </a:t>
            </a:r>
            <a:r>
              <a:rPr lang="en-US" sz="1200" dirty="0" smtClean="0">
                <a:solidFill>
                  <a:prstClr val="black"/>
                </a:solidFill>
              </a:rPr>
              <a:t>Ramabhadran. “Learning filter</a:t>
            </a:r>
            <a:r>
              <a:rPr lang="en-US" sz="1200" dirty="0">
                <a:solidFill>
                  <a:prstClr val="black"/>
                </a:solidFill>
              </a:rPr>
              <a:t> </a:t>
            </a:r>
            <a:r>
              <a:rPr lang="en-US" sz="1200" dirty="0" smtClean="0">
                <a:solidFill>
                  <a:prstClr val="black"/>
                </a:solidFill>
              </a:rPr>
              <a:t>banks </a:t>
            </a:r>
            <a:r>
              <a:rPr lang="en-US" sz="1200" dirty="0">
                <a:solidFill>
                  <a:prstClr val="black"/>
                </a:solidFill>
              </a:rPr>
              <a:t>within a deep neural network </a:t>
            </a:r>
            <a:r>
              <a:rPr lang="en-US" sz="1200" dirty="0" smtClean="0">
                <a:solidFill>
                  <a:prstClr val="black"/>
                </a:solidFill>
              </a:rPr>
              <a:t>framework,” ASRU, 2013.</a:t>
            </a:r>
          </a:p>
          <a:p>
            <a:pPr marL="285750" indent="-285750">
              <a:buFont typeface="Arial" panose="020B0604020202020204" pitchFamily="34" charset="0"/>
              <a:buChar char="•"/>
            </a:pPr>
            <a:r>
              <a:rPr lang="en-US" sz="2000" b="1" dirty="0" smtClean="0">
                <a:solidFill>
                  <a:prstClr val="black"/>
                </a:solidFill>
              </a:rPr>
              <a:t>Bye-Bye Fourier transforms?</a:t>
            </a:r>
          </a:p>
          <a:p>
            <a:r>
              <a:rPr lang="en-US" sz="1200" dirty="0" smtClean="0">
                <a:solidFill>
                  <a:prstClr val="black"/>
                </a:solidFill>
              </a:rPr>
              <a:t>- Jaitly and Hinton. “Learning a better representation of speech sound waves using RBMs,” ICASSP, 2011.</a:t>
            </a:r>
          </a:p>
          <a:p>
            <a:r>
              <a:rPr lang="en-US" sz="1200" dirty="0" smtClean="0">
                <a:solidFill>
                  <a:prstClr val="black"/>
                </a:solidFill>
              </a:rPr>
              <a:t>- </a:t>
            </a:r>
            <a:r>
              <a:rPr lang="en-US" sz="1200" dirty="0" err="1" smtClean="0">
                <a:solidFill>
                  <a:prstClr val="black"/>
                </a:solidFill>
              </a:rPr>
              <a:t>Tuske</a:t>
            </a:r>
            <a:r>
              <a:rPr lang="en-US" sz="1200" dirty="0">
                <a:solidFill>
                  <a:prstClr val="black"/>
                </a:solidFill>
              </a:rPr>
              <a:t>, </a:t>
            </a:r>
            <a:r>
              <a:rPr lang="en-US" sz="1200" dirty="0" err="1" smtClean="0">
                <a:solidFill>
                  <a:prstClr val="black"/>
                </a:solidFill>
              </a:rPr>
              <a:t>Golik</a:t>
            </a:r>
            <a:r>
              <a:rPr lang="en-US" sz="1200" dirty="0">
                <a:solidFill>
                  <a:prstClr val="black"/>
                </a:solidFill>
              </a:rPr>
              <a:t>, </a:t>
            </a:r>
            <a:r>
              <a:rPr lang="en-US" sz="1200" dirty="0" err="1" smtClean="0">
                <a:solidFill>
                  <a:prstClr val="black"/>
                </a:solidFill>
              </a:rPr>
              <a:t>Schluter</a:t>
            </a:r>
            <a:r>
              <a:rPr lang="en-US" sz="1200" dirty="0">
                <a:solidFill>
                  <a:prstClr val="black"/>
                </a:solidFill>
              </a:rPr>
              <a:t>, </a:t>
            </a:r>
            <a:r>
              <a:rPr lang="en-US" sz="1200" dirty="0" smtClean="0">
                <a:solidFill>
                  <a:prstClr val="black"/>
                </a:solidFill>
              </a:rPr>
              <a:t>Ney. “Acoustic </a:t>
            </a:r>
            <a:r>
              <a:rPr lang="en-US" sz="1200" dirty="0">
                <a:solidFill>
                  <a:prstClr val="black"/>
                </a:solidFill>
              </a:rPr>
              <a:t>modeling with deep neural </a:t>
            </a:r>
            <a:r>
              <a:rPr lang="en-US" sz="1200" dirty="0" smtClean="0">
                <a:solidFill>
                  <a:prstClr val="black"/>
                </a:solidFill>
              </a:rPr>
              <a:t>networks using </a:t>
            </a:r>
            <a:r>
              <a:rPr lang="en-US" sz="1200" dirty="0">
                <a:solidFill>
                  <a:prstClr val="black"/>
                </a:solidFill>
              </a:rPr>
              <a:t>raw time signal for </a:t>
            </a:r>
            <a:r>
              <a:rPr lang="en-US" sz="1200" dirty="0" smtClean="0">
                <a:solidFill>
                  <a:prstClr val="black"/>
                </a:solidFill>
              </a:rPr>
              <a:t>LVCSR,” </a:t>
            </a:r>
            <a:r>
              <a:rPr lang="en" sz="1200" dirty="0" smtClean="0">
                <a:ea typeface="Verdana"/>
                <a:cs typeface="Verdana"/>
                <a:sym typeface="Verdana"/>
              </a:rPr>
              <a:t>Interspeech, 2014</a:t>
            </a:r>
            <a:r>
              <a:rPr lang="en" sz="1200" dirty="0" smtClean="0">
                <a:solidFill>
                  <a:prstClr val="black"/>
                </a:solidFill>
                <a:ea typeface="Verdana"/>
                <a:cs typeface="Verdana"/>
                <a:sym typeface="Verdana"/>
              </a:rPr>
              <a:t>.</a:t>
            </a:r>
          </a:p>
          <a:p>
            <a:r>
              <a:rPr lang="en-US" sz="1200" dirty="0" smtClean="0">
                <a:solidFill>
                  <a:prstClr val="black"/>
                </a:solidFill>
              </a:rPr>
              <a:t>- </a:t>
            </a:r>
            <a:r>
              <a:rPr lang="en-US" sz="1200" dirty="0" err="1" smtClean="0">
                <a:solidFill>
                  <a:schemeClr val="accent1"/>
                </a:solidFill>
              </a:rPr>
              <a:t>Golik</a:t>
            </a:r>
            <a:r>
              <a:rPr lang="en-US" sz="1200" dirty="0" smtClean="0">
                <a:solidFill>
                  <a:schemeClr val="accent1"/>
                </a:solidFill>
              </a:rPr>
              <a:t> et al, “Convolutional NNs for acoustic modeling of raw time signals in LVCSR,” Interspeech, 2015.</a:t>
            </a:r>
          </a:p>
          <a:p>
            <a:r>
              <a:rPr lang="en-US" sz="1200" dirty="0" smtClean="0">
                <a:solidFill>
                  <a:schemeClr val="accent1"/>
                </a:solidFill>
              </a:rPr>
              <a:t>- Sainath et al. “</a:t>
            </a:r>
            <a:r>
              <a:rPr lang="en-US" sz="1200" dirty="0">
                <a:solidFill>
                  <a:schemeClr val="accent1"/>
                </a:solidFill>
              </a:rPr>
              <a:t>Learning the Speech Front-End with Raw Waveform </a:t>
            </a:r>
            <a:r>
              <a:rPr lang="en-US" sz="1200" dirty="0" smtClean="0">
                <a:solidFill>
                  <a:schemeClr val="accent1"/>
                </a:solidFill>
              </a:rPr>
              <a:t>CLDNNs,” Interspeech, 2015</a:t>
            </a:r>
          </a:p>
          <a:p>
            <a:pPr marL="285750" indent="-285750">
              <a:buFont typeface="Arial" panose="020B0604020202020204" pitchFamily="34" charset="0"/>
              <a:buChar char="•"/>
            </a:pPr>
            <a:r>
              <a:rPr lang="en-US" b="1" dirty="0" smtClean="0">
                <a:solidFill>
                  <a:prstClr val="black"/>
                </a:solidFill>
              </a:rPr>
              <a:t>DNN as hierarchical nonlinear feature extractors: </a:t>
            </a:r>
          </a:p>
          <a:p>
            <a:r>
              <a:rPr lang="en-US" sz="1600" dirty="0" smtClean="0">
                <a:solidFill>
                  <a:prstClr val="black"/>
                </a:solidFill>
              </a:rPr>
              <a:t>- </a:t>
            </a:r>
            <a:r>
              <a:rPr lang="en-US" sz="1200" dirty="0">
                <a:solidFill>
                  <a:prstClr val="black"/>
                </a:solidFill>
              </a:rPr>
              <a:t>Seide</a:t>
            </a:r>
            <a:r>
              <a:rPr lang="en-US" sz="1200" dirty="0" smtClean="0">
                <a:solidFill>
                  <a:prstClr val="black"/>
                </a:solidFill>
              </a:rPr>
              <a:t>, </a:t>
            </a:r>
            <a:r>
              <a:rPr lang="en-US" sz="1200" dirty="0">
                <a:solidFill>
                  <a:prstClr val="black"/>
                </a:solidFill>
              </a:rPr>
              <a:t>Li, </a:t>
            </a:r>
            <a:r>
              <a:rPr lang="en-US" sz="1200" dirty="0" smtClean="0">
                <a:solidFill>
                  <a:prstClr val="black"/>
                </a:solidFill>
              </a:rPr>
              <a:t>Chen</a:t>
            </a:r>
            <a:r>
              <a:rPr lang="en-US" sz="1200" dirty="0">
                <a:solidFill>
                  <a:prstClr val="black"/>
                </a:solidFill>
              </a:rPr>
              <a:t>, </a:t>
            </a:r>
            <a:r>
              <a:rPr lang="en-US" sz="1200" dirty="0" smtClean="0">
                <a:solidFill>
                  <a:prstClr val="black"/>
                </a:solidFill>
              </a:rPr>
              <a:t>Yu. “Feature </a:t>
            </a:r>
            <a:r>
              <a:rPr lang="en-US" sz="1200" dirty="0">
                <a:solidFill>
                  <a:prstClr val="black"/>
                </a:solidFill>
              </a:rPr>
              <a:t>engineering in context-dependent </a:t>
            </a:r>
            <a:r>
              <a:rPr lang="en-US" sz="1200" dirty="0" smtClean="0">
                <a:solidFill>
                  <a:prstClr val="black"/>
                </a:solidFill>
              </a:rPr>
              <a:t>deep neural </a:t>
            </a:r>
            <a:r>
              <a:rPr lang="en-US" sz="1200" dirty="0">
                <a:solidFill>
                  <a:prstClr val="black"/>
                </a:solidFill>
              </a:rPr>
              <a:t>networks for conversational speech </a:t>
            </a:r>
            <a:r>
              <a:rPr lang="en-US" sz="1200" dirty="0" smtClean="0">
                <a:solidFill>
                  <a:prstClr val="black"/>
                </a:solidFill>
              </a:rPr>
              <a:t>transcription, ASRU, 2011.</a:t>
            </a:r>
          </a:p>
          <a:p>
            <a:r>
              <a:rPr lang="en-US" sz="1200" dirty="0" smtClean="0">
                <a:solidFill>
                  <a:prstClr val="black"/>
                </a:solidFill>
              </a:rPr>
              <a:t>- Yu</a:t>
            </a:r>
            <a:r>
              <a:rPr lang="en-US" sz="1200" dirty="0">
                <a:solidFill>
                  <a:prstClr val="black"/>
                </a:solidFill>
              </a:rPr>
              <a:t>, </a:t>
            </a:r>
            <a:r>
              <a:rPr lang="en-US" sz="1200" dirty="0" smtClean="0">
                <a:solidFill>
                  <a:prstClr val="black"/>
                </a:solidFill>
              </a:rPr>
              <a:t>Seltzer</a:t>
            </a:r>
            <a:r>
              <a:rPr lang="en-US" sz="1200" dirty="0">
                <a:solidFill>
                  <a:prstClr val="black"/>
                </a:solidFill>
              </a:rPr>
              <a:t>, </a:t>
            </a:r>
            <a:r>
              <a:rPr lang="en-US" sz="1200" dirty="0" smtClean="0">
                <a:solidFill>
                  <a:prstClr val="black"/>
                </a:solidFill>
              </a:rPr>
              <a:t>Li</a:t>
            </a:r>
            <a:r>
              <a:rPr lang="en-US" sz="1200" dirty="0">
                <a:solidFill>
                  <a:prstClr val="black"/>
                </a:solidFill>
              </a:rPr>
              <a:t>, </a:t>
            </a:r>
            <a:r>
              <a:rPr lang="en-US" sz="1200" dirty="0" smtClean="0">
                <a:solidFill>
                  <a:prstClr val="black"/>
                </a:solidFill>
              </a:rPr>
              <a:t>Huang</a:t>
            </a:r>
            <a:r>
              <a:rPr lang="en-US" sz="1200" dirty="0">
                <a:solidFill>
                  <a:prstClr val="black"/>
                </a:solidFill>
              </a:rPr>
              <a:t>, </a:t>
            </a:r>
            <a:r>
              <a:rPr lang="en-US" sz="1200" dirty="0" smtClean="0">
                <a:solidFill>
                  <a:prstClr val="black"/>
                </a:solidFill>
              </a:rPr>
              <a:t>Seide. “Feature </a:t>
            </a:r>
            <a:r>
              <a:rPr lang="en-US" sz="1200" dirty="0">
                <a:solidFill>
                  <a:prstClr val="black"/>
                </a:solidFill>
              </a:rPr>
              <a:t>learning in deep </a:t>
            </a:r>
            <a:r>
              <a:rPr lang="en-US" sz="1200" dirty="0" smtClean="0">
                <a:solidFill>
                  <a:prstClr val="black"/>
                </a:solidFill>
              </a:rPr>
              <a:t>neural networks </a:t>
            </a:r>
            <a:r>
              <a:rPr lang="en-US" sz="1200" dirty="0">
                <a:solidFill>
                  <a:prstClr val="black"/>
                </a:solidFill>
              </a:rPr>
              <a:t>- </a:t>
            </a:r>
            <a:r>
              <a:rPr lang="en-US" sz="1200" dirty="0" smtClean="0">
                <a:solidFill>
                  <a:prstClr val="black"/>
                </a:solidFill>
              </a:rPr>
              <a:t>Studies </a:t>
            </a:r>
            <a:r>
              <a:rPr lang="en-US" sz="1200" dirty="0">
                <a:solidFill>
                  <a:prstClr val="black"/>
                </a:solidFill>
              </a:rPr>
              <a:t>on speech recognition </a:t>
            </a:r>
            <a:r>
              <a:rPr lang="en-US" sz="1200" dirty="0" smtClean="0">
                <a:solidFill>
                  <a:prstClr val="black"/>
                </a:solidFill>
              </a:rPr>
              <a:t>tasks,” ICLR, 2013.</a:t>
            </a:r>
          </a:p>
          <a:p>
            <a:r>
              <a:rPr lang="en-US" sz="1200" dirty="0" smtClean="0">
                <a:solidFill>
                  <a:prstClr val="black"/>
                </a:solidFill>
              </a:rPr>
              <a:t>- Yan, Huo, Xu. “A scalable approach to using DNN-derived in GMM-HMM based acoustic modeling in LVCSR,” Interspeech, 2013.</a:t>
            </a:r>
          </a:p>
          <a:p>
            <a:r>
              <a:rPr lang="en-US" sz="1200" dirty="0" smtClean="0">
                <a:solidFill>
                  <a:prstClr val="black"/>
                </a:solidFill>
              </a:rPr>
              <a:t>- Deng</a:t>
            </a:r>
            <a:r>
              <a:rPr lang="en-US" sz="1200" dirty="0">
                <a:solidFill>
                  <a:prstClr val="black"/>
                </a:solidFill>
              </a:rPr>
              <a:t>,</a:t>
            </a:r>
            <a:r>
              <a:rPr lang="en-US" sz="1200" dirty="0" smtClean="0">
                <a:solidFill>
                  <a:prstClr val="black"/>
                </a:solidFill>
              </a:rPr>
              <a:t> Chen</a:t>
            </a:r>
            <a:r>
              <a:rPr lang="en-US" sz="1200" dirty="0">
                <a:solidFill>
                  <a:prstClr val="black"/>
                </a:solidFill>
              </a:rPr>
              <a:t>.</a:t>
            </a:r>
            <a:r>
              <a:rPr lang="en-US" sz="1200" dirty="0" smtClean="0">
                <a:solidFill>
                  <a:prstClr val="black"/>
                </a:solidFill>
              </a:rPr>
              <a:t> “Sequence classification </a:t>
            </a:r>
            <a:r>
              <a:rPr lang="en-US" sz="1200" dirty="0">
                <a:solidFill>
                  <a:prstClr val="black"/>
                </a:solidFill>
              </a:rPr>
              <a:t>using high-level features extracted </a:t>
            </a:r>
            <a:r>
              <a:rPr lang="en-US" sz="1200" dirty="0" smtClean="0">
                <a:solidFill>
                  <a:prstClr val="black"/>
                </a:solidFill>
              </a:rPr>
              <a:t>from deep </a:t>
            </a:r>
            <a:r>
              <a:rPr lang="en-US" sz="1200" dirty="0">
                <a:solidFill>
                  <a:prstClr val="black"/>
                </a:solidFill>
              </a:rPr>
              <a:t>neural networks</a:t>
            </a:r>
            <a:r>
              <a:rPr lang="en-US" sz="1200" dirty="0" smtClean="0">
                <a:solidFill>
                  <a:prstClr val="black"/>
                </a:solidFill>
              </a:rPr>
              <a:t>,” ICASSP, 2014</a:t>
            </a:r>
            <a:r>
              <a:rPr lang="en-US" sz="1200" dirty="0">
                <a:solidFill>
                  <a:prstClr val="black"/>
                </a:solidFill>
              </a:rPr>
              <a:t>.</a:t>
            </a:r>
            <a:endParaRPr lang="en-US" sz="1200" b="1" dirty="0">
              <a:solidFill>
                <a:prstClr val="black"/>
              </a:solidFill>
            </a:endParaRPr>
          </a:p>
          <a:p>
            <a:endParaRPr lang="en-US" sz="1400" dirty="0" smtClean="0">
              <a:solidFill>
                <a:prstClr val="black"/>
              </a:solidFill>
            </a:endParaRPr>
          </a:p>
          <a:p>
            <a:endParaRPr lang="en-US" sz="1400" dirty="0">
              <a:solidFill>
                <a:prstClr val="black"/>
              </a:solidFill>
            </a:endParaRPr>
          </a:p>
        </p:txBody>
      </p:sp>
      <p:sp>
        <p:nvSpPr>
          <p:cNvPr id="7" name="Oval 6"/>
          <p:cNvSpPr/>
          <p:nvPr/>
        </p:nvSpPr>
        <p:spPr>
          <a:xfrm rot="5400000">
            <a:off x="1096592" y="3613666"/>
            <a:ext cx="550016" cy="27432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65112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252" y="-228600"/>
            <a:ext cx="8229600" cy="1143000"/>
          </a:xfrm>
        </p:spPr>
        <p:txBody>
          <a:bodyPr/>
          <a:lstStyle/>
          <a:p>
            <a:r>
              <a:rPr lang="en-US" dirty="0" smtClean="0"/>
              <a:t>Recent Books on the Topic</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a:t>
            </a:fld>
            <a:endParaRPr lang="en-US">
              <a:solidFill>
                <a:prstClr val="black">
                  <a:tint val="75000"/>
                </a:prstClr>
              </a:solidFill>
            </a:endParaRPr>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prstClr val="black"/>
              </a:solidFill>
            </a:endParaRPr>
          </a:p>
        </p:txBody>
      </p:sp>
      <p:sp>
        <p:nvSpPr>
          <p:cNvPr id="7" name="TextBox 6"/>
          <p:cNvSpPr txBox="1"/>
          <p:nvPr/>
        </p:nvSpPr>
        <p:spPr>
          <a:xfrm>
            <a:off x="110280" y="1014156"/>
            <a:ext cx="5562600" cy="2323713"/>
          </a:xfrm>
          <a:prstGeom prst="rect">
            <a:avLst/>
          </a:prstGeom>
          <a:noFill/>
        </p:spPr>
        <p:txBody>
          <a:bodyPr wrap="square" rtlCol="0">
            <a:spAutoFit/>
          </a:bodyPr>
          <a:lstStyle/>
          <a:p>
            <a:r>
              <a:rPr lang="en-US" sz="1400" dirty="0">
                <a:solidFill>
                  <a:prstClr val="black"/>
                </a:solidFill>
              </a:rPr>
              <a:t> </a:t>
            </a:r>
          </a:p>
          <a:p>
            <a:r>
              <a:rPr lang="en-US" sz="1200" dirty="0">
                <a:solidFill>
                  <a:prstClr val="black"/>
                </a:solidFill>
              </a:rPr>
              <a:t>L. Deng and D. Yu (2014) "Deep Learning: Methods and </a:t>
            </a:r>
            <a:r>
              <a:rPr lang="en-US" sz="1200" dirty="0" smtClean="0">
                <a:solidFill>
                  <a:prstClr val="black"/>
                </a:solidFill>
              </a:rPr>
              <a:t>Applications,“ NOW Publishers </a:t>
            </a:r>
            <a:r>
              <a:rPr lang="en-US" sz="500" u="sng" dirty="0">
                <a:solidFill>
                  <a:prstClr val="black"/>
                </a:solidFill>
                <a:hlinkClick r:id="rId2"/>
              </a:rPr>
              <a:t>http://research.microsoft.com/pubs/209355/DeepLearning-NowPublishing-Vol7-SIG-039.pdf</a:t>
            </a:r>
            <a:endParaRPr lang="en-US" sz="500" dirty="0">
              <a:solidFill>
                <a:prstClr val="black"/>
              </a:solidFill>
            </a:endParaRPr>
          </a:p>
          <a:p>
            <a:r>
              <a:rPr lang="en-US" sz="1200" dirty="0">
                <a:solidFill>
                  <a:prstClr val="black"/>
                </a:solidFill>
              </a:rPr>
              <a:t> </a:t>
            </a:r>
          </a:p>
          <a:p>
            <a:r>
              <a:rPr lang="en-US" sz="1200" dirty="0">
                <a:solidFill>
                  <a:prstClr val="black"/>
                </a:solidFill>
              </a:rPr>
              <a:t>D. Yu and L. Deng (2014). "Automatic Speech Recognition: A Deep Learning </a:t>
            </a:r>
            <a:r>
              <a:rPr lang="en-US" sz="1200" dirty="0" smtClean="0">
                <a:solidFill>
                  <a:prstClr val="black"/>
                </a:solidFill>
              </a:rPr>
              <a:t>Approach,” Springer.</a:t>
            </a:r>
          </a:p>
          <a:p>
            <a:endParaRPr lang="en-US" sz="1200" dirty="0">
              <a:solidFill>
                <a:prstClr val="black"/>
              </a:solidFill>
            </a:endParaRPr>
          </a:p>
          <a:p>
            <a:r>
              <a:rPr lang="en-US" sz="1200" dirty="0" smtClean="0">
                <a:solidFill>
                  <a:prstClr val="black"/>
                </a:solidFill>
              </a:rPr>
              <a:t>A. Graves (2012) “Supervised Sequence Labeling with Recurrent Neural Nets,” Springer.</a:t>
            </a:r>
          </a:p>
          <a:p>
            <a:endParaRPr lang="en-US" sz="1200" dirty="0">
              <a:solidFill>
                <a:prstClr val="black"/>
              </a:solidFill>
            </a:endParaRPr>
          </a:p>
          <a:p>
            <a:r>
              <a:rPr lang="en-US" sz="1200" dirty="0" smtClean="0">
                <a:solidFill>
                  <a:prstClr val="black"/>
                </a:solidFill>
              </a:rPr>
              <a:t>J. Li, L. Deng, R. Haeb-Umbach, Y. Gong (2015) “Robust Automatic Speech Recognition --- A bridge to practical applications,” Academic Press.</a:t>
            </a:r>
            <a:endParaRPr lang="en-US" sz="1200" dirty="0">
              <a:solidFill>
                <a:prstClr val="black"/>
              </a:solidFill>
            </a:endParaRPr>
          </a:p>
          <a:p>
            <a:endParaRPr lang="en-US" sz="1600" dirty="0">
              <a:solidFill>
                <a:prstClr val="black"/>
              </a:solidFill>
            </a:endParaRPr>
          </a:p>
        </p:txBody>
      </p:sp>
      <p:grpSp>
        <p:nvGrpSpPr>
          <p:cNvPr id="3" name="Group 2"/>
          <p:cNvGrpSpPr/>
          <p:nvPr/>
        </p:nvGrpSpPr>
        <p:grpSpPr>
          <a:xfrm>
            <a:off x="6370288" y="847239"/>
            <a:ext cx="2392712" cy="2750030"/>
            <a:chOff x="6233144" y="1905000"/>
            <a:chExt cx="2773712" cy="3430648"/>
          </a:xfrm>
        </p:grpSpPr>
        <p:pic>
          <p:nvPicPr>
            <p:cNvPr id="1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3144" y="1905000"/>
              <a:ext cx="2773712" cy="343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6541194" y="4343401"/>
              <a:ext cx="2283185" cy="6605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defTabSz="929941">
                <a:defRPr/>
              </a:pPr>
              <a:r>
                <a:rPr lang="en-US" altLang="en-US" sz="1400" b="1" kern="0" dirty="0">
                  <a:solidFill>
                    <a:srgbClr val="FFFF00"/>
                  </a:solidFill>
                </a:rPr>
                <a:t>A Deep-Learning Approach</a:t>
              </a:r>
            </a:p>
          </p:txBody>
        </p:sp>
      </p:grpSp>
      <p:pic>
        <p:nvPicPr>
          <p:cNvPr id="9" name="Picture 8"/>
          <p:cNvPicPr>
            <a:picLocks noChangeAspect="1"/>
          </p:cNvPicPr>
          <p:nvPr/>
        </p:nvPicPr>
        <p:blipFill>
          <a:blip r:embed="rId4"/>
          <a:stretch>
            <a:fillRect/>
          </a:stretch>
        </p:blipFill>
        <p:spPr>
          <a:xfrm>
            <a:off x="5269425" y="3599328"/>
            <a:ext cx="2311825" cy="2952574"/>
          </a:xfrm>
          <a:prstGeom prst="rect">
            <a:avLst/>
          </a:prstGeom>
        </p:spPr>
      </p:pic>
      <p:pic>
        <p:nvPicPr>
          <p:cNvPr id="13"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432926"/>
            <a:ext cx="2590801" cy="351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6"/>
          <a:stretch>
            <a:fillRect/>
          </a:stretch>
        </p:blipFill>
        <p:spPr>
          <a:xfrm>
            <a:off x="2903324" y="3503783"/>
            <a:ext cx="2354476" cy="3208624"/>
          </a:xfrm>
          <a:prstGeom prst="rect">
            <a:avLst/>
          </a:prstGeom>
        </p:spPr>
      </p:pic>
    </p:spTree>
    <p:extLst>
      <p:ext uri="{BB962C8B-B14F-4D97-AF65-F5344CB8AC3E}">
        <p14:creationId xmlns:p14="http://schemas.microsoft.com/office/powerpoint/2010/main" val="178066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26233"/>
            <a:ext cx="9144000" cy="868363"/>
          </a:xfrm>
        </p:spPr>
        <p:txBody>
          <a:bodyPr>
            <a:normAutofit fontScale="90000"/>
          </a:bodyPr>
          <a:lstStyle/>
          <a:p>
            <a:r>
              <a:rPr lang="en-US" dirty="0" smtClean="0">
                <a:solidFill>
                  <a:srgbClr val="0070C0"/>
                </a:solidFill>
              </a:rPr>
              <a:t>Innovation: Transfer/Multitask Learning</a:t>
            </a:r>
            <a:br>
              <a:rPr lang="en-US" dirty="0" smtClean="0">
                <a:solidFill>
                  <a:srgbClr val="0070C0"/>
                </a:solidFill>
              </a:rPr>
            </a:br>
            <a:r>
              <a:rPr lang="en-US" dirty="0" smtClean="0">
                <a:solidFill>
                  <a:srgbClr val="0070C0"/>
                </a:solidFill>
              </a:rPr>
              <a:t>&amp; Adaptation</a:t>
            </a:r>
            <a:endParaRPr lang="en-US" dirty="0">
              <a:solidFill>
                <a:srgbClr val="0070C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402557"/>
            <a:ext cx="7315200" cy="4572000"/>
          </a:xfrm>
        </p:spPr>
      </p:pic>
      <p:sp>
        <p:nvSpPr>
          <p:cNvPr id="3" name="Slide Number Placeholder 2"/>
          <p:cNvSpPr>
            <a:spLocks noGrp="1"/>
          </p:cNvSpPr>
          <p:nvPr>
            <p:ph type="sldNum" sz="quarter" idx="12"/>
          </p:nvPr>
        </p:nvSpPr>
        <p:spPr/>
        <p:txBody>
          <a:bodyPr/>
          <a:lstStyle/>
          <a:p>
            <a:fld id="{A06D4588-0C81-40DD-BD22-00A39D846733}" type="slidenum">
              <a:rPr lang="en-US" smtClean="0">
                <a:solidFill>
                  <a:prstClr val="black">
                    <a:tint val="75000"/>
                  </a:prstClr>
                </a:solidFill>
              </a:rPr>
              <a:pPr/>
              <a:t>30</a:t>
            </a:fld>
            <a:endParaRPr lang="en-US">
              <a:solidFill>
                <a:prstClr val="black">
                  <a:tint val="75000"/>
                </a:prstClr>
              </a:solidFill>
            </a:endParaRPr>
          </a:p>
        </p:txBody>
      </p:sp>
      <p:sp>
        <p:nvSpPr>
          <p:cNvPr id="6" name="Oval 5"/>
          <p:cNvSpPr/>
          <p:nvPr/>
        </p:nvSpPr>
        <p:spPr>
          <a:xfrm rot="5400000">
            <a:off x="1885529" y="488674"/>
            <a:ext cx="927652" cy="35814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4038600" y="3018163"/>
            <a:ext cx="4599785" cy="1354217"/>
          </a:xfrm>
          <a:prstGeom prst="rect">
            <a:avLst/>
          </a:prstGeom>
          <a:noFill/>
        </p:spPr>
        <p:txBody>
          <a:bodyPr wrap="none" rtlCol="0">
            <a:spAutoFit/>
          </a:bodyPr>
          <a:lstStyle/>
          <a:p>
            <a:r>
              <a:rPr lang="en-US" dirty="0" smtClean="0">
                <a:solidFill>
                  <a:prstClr val="black"/>
                </a:solidFill>
              </a:rPr>
              <a:t>  </a:t>
            </a:r>
            <a:r>
              <a:rPr lang="en-US" sz="3200" dirty="0" smtClean="0">
                <a:solidFill>
                  <a:prstClr val="black"/>
                </a:solidFill>
              </a:rPr>
              <a:t>Adaptation to speakers &amp; </a:t>
            </a:r>
          </a:p>
          <a:p>
            <a:r>
              <a:rPr lang="en-US" sz="3200" dirty="0">
                <a:solidFill>
                  <a:prstClr val="black"/>
                </a:solidFill>
              </a:rPr>
              <a:t> </a:t>
            </a:r>
            <a:r>
              <a:rPr lang="en-US" sz="3200" dirty="0" smtClean="0">
                <a:solidFill>
                  <a:prstClr val="black"/>
                </a:solidFill>
              </a:rPr>
              <a:t>environments (</a:t>
            </a:r>
            <a:r>
              <a:rPr lang="en-US" sz="3200" dirty="0" err="1" smtClean="0">
                <a:solidFill>
                  <a:prstClr val="black"/>
                </a:solidFill>
              </a:rPr>
              <a:t>i</a:t>
            </a:r>
            <a:r>
              <a:rPr lang="en-US" sz="3200" dirty="0" smtClean="0">
                <a:solidFill>
                  <a:prstClr val="black"/>
                </a:solidFill>
              </a:rPr>
              <a:t>-vectors)</a:t>
            </a:r>
          </a:p>
          <a:p>
            <a:endParaRPr lang="en-US" dirty="0">
              <a:solidFill>
                <a:prstClr val="black"/>
              </a:solidFill>
            </a:endParaRPr>
          </a:p>
        </p:txBody>
      </p:sp>
      <p:sp>
        <p:nvSpPr>
          <p:cNvPr id="7" name="Oval 6"/>
          <p:cNvSpPr/>
          <p:nvPr/>
        </p:nvSpPr>
        <p:spPr>
          <a:xfrm rot="5400000">
            <a:off x="2080515" y="3731609"/>
            <a:ext cx="537680" cy="35814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038600" y="6013186"/>
            <a:ext cx="4044697" cy="369332"/>
          </a:xfrm>
          <a:prstGeom prst="rect">
            <a:avLst/>
          </a:prstGeom>
        </p:spPr>
        <p:txBody>
          <a:bodyPr wrap="none">
            <a:spAutoFit/>
          </a:bodyPr>
          <a:lstStyle/>
          <a:p>
            <a:pPr marL="285750" indent="-285750">
              <a:buFont typeface="Arial" panose="020B0604020202020204" pitchFamily="34" charset="0"/>
              <a:buChar char="•"/>
            </a:pPr>
            <a:r>
              <a:rPr lang="en-US" dirty="0">
                <a:solidFill>
                  <a:prstClr val="black"/>
                </a:solidFill>
              </a:rPr>
              <a:t>Too many references to list &amp; organize</a:t>
            </a:r>
          </a:p>
        </p:txBody>
      </p:sp>
    </p:spTree>
    <p:extLst>
      <p:ext uri="{BB962C8B-B14F-4D97-AF65-F5344CB8AC3E}">
        <p14:creationId xmlns:p14="http://schemas.microsoft.com/office/powerpoint/2010/main" val="4015312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6"/>
            <a:ext cx="9982200" cy="868363"/>
          </a:xfrm>
        </p:spPr>
        <p:txBody>
          <a:bodyPr>
            <a:normAutofit/>
          </a:bodyPr>
          <a:lstStyle/>
          <a:p>
            <a:r>
              <a:rPr lang="en-US" sz="3600" dirty="0" smtClean="0">
                <a:solidFill>
                  <a:srgbClr val="0070C0"/>
                </a:solidFill>
              </a:rPr>
              <a:t>Innovation: Better regularization &amp; </a:t>
            </a:r>
            <a:r>
              <a:rPr lang="en-US" sz="3600" b="1" dirty="0" smtClean="0">
                <a:solidFill>
                  <a:srgbClr val="0070C0"/>
                </a:solidFill>
              </a:rPr>
              <a:t>nonlinearity</a:t>
            </a:r>
            <a:endParaRPr lang="en-US" sz="3600" b="1" dirty="0">
              <a:solidFill>
                <a:srgbClr val="0070C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71600"/>
            <a:ext cx="7315200" cy="4572000"/>
          </a:xfrm>
        </p:spPr>
      </p:pic>
      <p:sp>
        <p:nvSpPr>
          <p:cNvPr id="3" name="Slide Number Placeholder 2"/>
          <p:cNvSpPr>
            <a:spLocks noGrp="1"/>
          </p:cNvSpPr>
          <p:nvPr>
            <p:ph type="sldNum" sz="quarter" idx="12"/>
          </p:nvPr>
        </p:nvSpPr>
        <p:spPr/>
        <p:txBody>
          <a:bodyPr/>
          <a:lstStyle/>
          <a:p>
            <a:fld id="{A06D4588-0C81-40DD-BD22-00A39D846733}" type="slidenum">
              <a:rPr lang="en-US" smtClean="0">
                <a:solidFill>
                  <a:prstClr val="black">
                    <a:tint val="75000"/>
                  </a:prstClr>
                </a:solidFill>
              </a:rPr>
              <a:pPr/>
              <a:t>31</a:t>
            </a:fld>
            <a:endParaRPr lang="en-US">
              <a:solidFill>
                <a:prstClr val="black">
                  <a:tint val="75000"/>
                </a:prstClr>
              </a:solidFill>
            </a:endParaRPr>
          </a:p>
        </p:txBody>
      </p:sp>
      <p:sp>
        <p:nvSpPr>
          <p:cNvPr id="5" name="TextBox 4"/>
          <p:cNvSpPr txBox="1"/>
          <p:nvPr/>
        </p:nvSpPr>
        <p:spPr>
          <a:xfrm>
            <a:off x="1752600" y="5334000"/>
            <a:ext cx="1325876" cy="369332"/>
          </a:xfrm>
          <a:prstGeom prst="rect">
            <a:avLst/>
          </a:prstGeom>
          <a:noFill/>
        </p:spPr>
        <p:txBody>
          <a:bodyPr wrap="none" rtlCol="0">
            <a:spAutoFit/>
          </a:bodyPr>
          <a:lstStyle/>
          <a:p>
            <a:r>
              <a:rPr lang="en-US" dirty="0" smtClean="0">
                <a:solidFill>
                  <a:prstClr val="black"/>
                </a:solidFill>
              </a:rPr>
              <a:t>Input data X</a:t>
            </a:r>
            <a:endParaRPr lang="en-US" dirty="0">
              <a:solidFill>
                <a:prstClr val="black"/>
              </a:solidFill>
            </a:endParaRPr>
          </a:p>
        </p:txBody>
      </p:sp>
      <p:sp>
        <p:nvSpPr>
          <p:cNvPr id="6" name="Oval 5"/>
          <p:cNvSpPr/>
          <p:nvPr/>
        </p:nvSpPr>
        <p:spPr>
          <a:xfrm rot="5400000">
            <a:off x="946357" y="1812082"/>
            <a:ext cx="2938362" cy="35814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1676400" y="3657600"/>
            <a:ext cx="385042" cy="646331"/>
          </a:xfrm>
          <a:prstGeom prst="rect">
            <a:avLst/>
          </a:prstGeom>
          <a:noFill/>
        </p:spPr>
        <p:txBody>
          <a:bodyPr wrap="none" rtlCol="0">
            <a:spAutoFit/>
          </a:bodyPr>
          <a:lstStyle/>
          <a:p>
            <a:r>
              <a:rPr lang="en-US" sz="3600" dirty="0" smtClean="0">
                <a:solidFill>
                  <a:srgbClr val="FF0000"/>
                </a:solidFill>
              </a:rPr>
              <a:t>x</a:t>
            </a:r>
            <a:endParaRPr lang="en-US" sz="3600" dirty="0">
              <a:solidFill>
                <a:srgbClr val="FF0000"/>
              </a:solidFill>
            </a:endParaRPr>
          </a:p>
        </p:txBody>
      </p:sp>
      <p:sp>
        <p:nvSpPr>
          <p:cNvPr id="8" name="TextBox 7"/>
          <p:cNvSpPr txBox="1"/>
          <p:nvPr/>
        </p:nvSpPr>
        <p:spPr>
          <a:xfrm>
            <a:off x="3092313" y="3665334"/>
            <a:ext cx="385042" cy="646331"/>
          </a:xfrm>
          <a:prstGeom prst="rect">
            <a:avLst/>
          </a:prstGeom>
          <a:noFill/>
        </p:spPr>
        <p:txBody>
          <a:bodyPr wrap="none" rtlCol="0">
            <a:spAutoFit/>
          </a:bodyPr>
          <a:lstStyle/>
          <a:p>
            <a:r>
              <a:rPr lang="en-US" sz="3600" dirty="0" smtClean="0">
                <a:solidFill>
                  <a:srgbClr val="FF0000"/>
                </a:solidFill>
              </a:rPr>
              <a:t>x</a:t>
            </a:r>
            <a:endParaRPr lang="en-US" sz="3600" dirty="0">
              <a:solidFill>
                <a:srgbClr val="FF0000"/>
              </a:solidFill>
            </a:endParaRPr>
          </a:p>
        </p:txBody>
      </p:sp>
      <p:sp>
        <p:nvSpPr>
          <p:cNvPr id="9" name="TextBox 8"/>
          <p:cNvSpPr txBox="1"/>
          <p:nvPr/>
        </p:nvSpPr>
        <p:spPr>
          <a:xfrm>
            <a:off x="2415538" y="2945565"/>
            <a:ext cx="385042" cy="646331"/>
          </a:xfrm>
          <a:prstGeom prst="rect">
            <a:avLst/>
          </a:prstGeom>
          <a:noFill/>
        </p:spPr>
        <p:txBody>
          <a:bodyPr wrap="none" rtlCol="0">
            <a:spAutoFit/>
          </a:bodyPr>
          <a:lstStyle/>
          <a:p>
            <a:r>
              <a:rPr lang="en-US" sz="3600" dirty="0" smtClean="0">
                <a:solidFill>
                  <a:srgbClr val="FF0000"/>
                </a:solidFill>
              </a:rPr>
              <a:t>x</a:t>
            </a:r>
            <a:endParaRPr lang="en-US" sz="3600" dirty="0">
              <a:solidFill>
                <a:srgbClr val="FF0000"/>
              </a:solidFill>
            </a:endParaRPr>
          </a:p>
        </p:txBody>
      </p:sp>
      <p:sp>
        <p:nvSpPr>
          <p:cNvPr id="10" name="TextBox 9"/>
          <p:cNvSpPr txBox="1"/>
          <p:nvPr/>
        </p:nvSpPr>
        <p:spPr>
          <a:xfrm>
            <a:off x="1676399" y="2945565"/>
            <a:ext cx="268721" cy="657217"/>
          </a:xfrm>
          <a:prstGeom prst="rect">
            <a:avLst/>
          </a:prstGeom>
          <a:noFill/>
        </p:spPr>
        <p:txBody>
          <a:bodyPr wrap="square" rtlCol="0">
            <a:spAutoFit/>
          </a:bodyPr>
          <a:lstStyle/>
          <a:p>
            <a:r>
              <a:rPr lang="en-US" sz="3600" dirty="0" smtClean="0">
                <a:solidFill>
                  <a:srgbClr val="FF0000"/>
                </a:solidFill>
              </a:rPr>
              <a:t>x</a:t>
            </a:r>
            <a:endParaRPr lang="en-US" sz="3600" dirty="0">
              <a:solidFill>
                <a:srgbClr val="FF0000"/>
              </a:solidFill>
            </a:endParaRPr>
          </a:p>
        </p:txBody>
      </p:sp>
      <p:sp>
        <p:nvSpPr>
          <p:cNvPr id="11" name="TextBox 10"/>
          <p:cNvSpPr txBox="1"/>
          <p:nvPr/>
        </p:nvSpPr>
        <p:spPr>
          <a:xfrm>
            <a:off x="2693434" y="2193392"/>
            <a:ext cx="385042" cy="646331"/>
          </a:xfrm>
          <a:prstGeom prst="rect">
            <a:avLst/>
          </a:prstGeom>
          <a:noFill/>
        </p:spPr>
        <p:txBody>
          <a:bodyPr wrap="none" rtlCol="0">
            <a:spAutoFit/>
          </a:bodyPr>
          <a:lstStyle/>
          <a:p>
            <a:r>
              <a:rPr lang="en-US" sz="3600" dirty="0" smtClean="0">
                <a:solidFill>
                  <a:srgbClr val="FF0000"/>
                </a:solidFill>
              </a:rPr>
              <a:t>x</a:t>
            </a:r>
            <a:endParaRPr lang="en-US" sz="3600" dirty="0">
              <a:solidFill>
                <a:srgbClr val="FF0000"/>
              </a:solidFill>
            </a:endParaRPr>
          </a:p>
        </p:txBody>
      </p:sp>
      <p:sp>
        <p:nvSpPr>
          <p:cNvPr id="12" name="TextBox 11"/>
          <p:cNvSpPr txBox="1"/>
          <p:nvPr/>
        </p:nvSpPr>
        <p:spPr>
          <a:xfrm>
            <a:off x="1291357" y="2235877"/>
            <a:ext cx="385042" cy="646331"/>
          </a:xfrm>
          <a:prstGeom prst="rect">
            <a:avLst/>
          </a:prstGeom>
          <a:noFill/>
        </p:spPr>
        <p:txBody>
          <a:bodyPr wrap="none" rtlCol="0">
            <a:spAutoFit/>
          </a:bodyPr>
          <a:lstStyle/>
          <a:p>
            <a:r>
              <a:rPr lang="en-US" sz="3600" dirty="0" smtClean="0">
                <a:solidFill>
                  <a:srgbClr val="FF0000"/>
                </a:solidFill>
              </a:rPr>
              <a:t>x</a:t>
            </a:r>
            <a:endParaRPr lang="en-US" sz="3600" dirty="0">
              <a:solidFill>
                <a:srgbClr val="FF0000"/>
              </a:solidFill>
            </a:endParaRPr>
          </a:p>
        </p:txBody>
      </p:sp>
      <p:pic>
        <p:nvPicPr>
          <p:cNvPr id="13" name="Picture 12"/>
          <p:cNvPicPr>
            <a:picLocks noChangeAspect="1"/>
          </p:cNvPicPr>
          <p:nvPr/>
        </p:nvPicPr>
        <p:blipFill>
          <a:blip r:embed="rId4"/>
          <a:stretch>
            <a:fillRect/>
          </a:stretch>
        </p:blipFill>
        <p:spPr>
          <a:xfrm>
            <a:off x="4216177" y="3021013"/>
            <a:ext cx="3152775" cy="1304925"/>
          </a:xfrm>
          <a:prstGeom prst="rect">
            <a:avLst/>
          </a:prstGeom>
        </p:spPr>
      </p:pic>
    </p:spTree>
    <p:extLst>
      <p:ext uri="{BB962C8B-B14F-4D97-AF65-F5344CB8AC3E}">
        <p14:creationId xmlns:p14="http://schemas.microsoft.com/office/powerpoint/2010/main" val="237132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7507"/>
            <a:ext cx="8628888" cy="868363"/>
          </a:xfrm>
        </p:spPr>
        <p:txBody>
          <a:bodyPr>
            <a:normAutofit/>
          </a:bodyPr>
          <a:lstStyle/>
          <a:p>
            <a:r>
              <a:rPr lang="en-US" dirty="0" smtClean="0">
                <a:solidFill>
                  <a:srgbClr val="0070C0"/>
                </a:solidFill>
              </a:rPr>
              <a:t>Innovation: Better architectures</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32</a:t>
            </a:fld>
            <a:endParaRPr lang="en-US">
              <a:solidFill>
                <a:prstClr val="black">
                  <a:tint val="75000"/>
                </a:prstClr>
              </a:solidFill>
            </a:endParaRPr>
          </a:p>
        </p:txBody>
      </p:sp>
      <p:pic>
        <p:nvPicPr>
          <p:cNvPr id="10" name="Picture 9"/>
          <p:cNvPicPr>
            <a:picLocks noChangeAspect="1"/>
          </p:cNvPicPr>
          <p:nvPr/>
        </p:nvPicPr>
        <p:blipFill>
          <a:blip r:embed="rId3"/>
          <a:stretch>
            <a:fillRect/>
          </a:stretch>
        </p:blipFill>
        <p:spPr>
          <a:xfrm>
            <a:off x="32657" y="1567999"/>
            <a:ext cx="3448050" cy="3895725"/>
          </a:xfrm>
          <a:prstGeom prst="rect">
            <a:avLst/>
          </a:prstGeom>
        </p:spPr>
      </p:pic>
      <p:sp>
        <p:nvSpPr>
          <p:cNvPr id="11" name="Oval 10"/>
          <p:cNvSpPr/>
          <p:nvPr/>
        </p:nvSpPr>
        <p:spPr>
          <a:xfrm rot="5400000">
            <a:off x="1714500" y="1859757"/>
            <a:ext cx="914400" cy="28194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rot="5400000">
            <a:off x="909638" y="3379790"/>
            <a:ext cx="1152525" cy="2971800"/>
          </a:xfrm>
          <a:prstGeom prst="ellipse">
            <a:avLst/>
          </a:prstGeom>
          <a:solidFill>
            <a:schemeClr val="accent1">
              <a:alpha val="20000"/>
            </a:schemeClr>
          </a:solidFill>
          <a:ln>
            <a:solidFill>
              <a:schemeClr val="accent1">
                <a:shade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p:nvSpPr>
        <p:spPr>
          <a:xfrm>
            <a:off x="3678891" y="1758285"/>
            <a:ext cx="5290456" cy="3785652"/>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prstClr val="black"/>
                </a:solidFill>
              </a:rPr>
              <a:t>Recurrent Nets (bi-directional RNN/LSTM) and </a:t>
            </a:r>
            <a:r>
              <a:rPr lang="en-US" sz="2000" b="1" dirty="0" err="1" smtClean="0">
                <a:solidFill>
                  <a:prstClr val="black"/>
                </a:solidFill>
              </a:rPr>
              <a:t>Conv</a:t>
            </a:r>
            <a:r>
              <a:rPr lang="en-US" sz="2000" b="1" dirty="0" smtClean="0">
                <a:solidFill>
                  <a:prstClr val="black"/>
                </a:solidFill>
              </a:rPr>
              <a:t> Nets (CNN) are superior to fully-connected DNNs</a:t>
            </a:r>
          </a:p>
          <a:p>
            <a:endParaRPr lang="en-US" sz="2000" b="1" dirty="0" smtClean="0">
              <a:solidFill>
                <a:prstClr val="black"/>
              </a:solidFill>
            </a:endParaRPr>
          </a:p>
          <a:p>
            <a:pPr marL="285750" indent="-285750">
              <a:buFont typeface="Arial" panose="020B0604020202020204" pitchFamily="34" charset="0"/>
              <a:buChar char="•"/>
            </a:pPr>
            <a:r>
              <a:rPr lang="en" sz="2000" dirty="0" smtClean="0">
                <a:solidFill>
                  <a:prstClr val="black"/>
                </a:solidFill>
                <a:ea typeface="Verdana"/>
                <a:cs typeface="Verdana"/>
                <a:sym typeface="Verdana"/>
              </a:rPr>
              <a:t>Sak</a:t>
            </a:r>
            <a:r>
              <a:rPr lang="en" sz="2000" dirty="0">
                <a:solidFill>
                  <a:prstClr val="black"/>
                </a:solidFill>
                <a:ea typeface="Verdana"/>
                <a:cs typeface="Verdana"/>
                <a:sym typeface="Verdana"/>
              </a:rPr>
              <a:t>, </a:t>
            </a:r>
            <a:r>
              <a:rPr lang="en" sz="2000" dirty="0" smtClean="0">
                <a:solidFill>
                  <a:prstClr val="black"/>
                </a:solidFill>
                <a:ea typeface="Verdana"/>
                <a:cs typeface="Verdana"/>
                <a:sym typeface="Verdana"/>
              </a:rPr>
              <a:t>Senior</a:t>
            </a:r>
            <a:r>
              <a:rPr lang="en" sz="2000" dirty="0">
                <a:solidFill>
                  <a:prstClr val="black"/>
                </a:solidFill>
                <a:ea typeface="Verdana"/>
                <a:cs typeface="Verdana"/>
                <a:sym typeface="Verdana"/>
              </a:rPr>
              <a:t>, </a:t>
            </a:r>
            <a:r>
              <a:rPr lang="en" sz="2000" dirty="0" smtClean="0">
                <a:solidFill>
                  <a:prstClr val="black"/>
                </a:solidFill>
                <a:ea typeface="Verdana"/>
                <a:cs typeface="Verdana"/>
                <a:sym typeface="Verdana"/>
              </a:rPr>
              <a:t>Beaufays. “LSTM Recurrent </a:t>
            </a:r>
            <a:r>
              <a:rPr lang="en" sz="2000" dirty="0">
                <a:solidFill>
                  <a:prstClr val="black"/>
                </a:solidFill>
                <a:ea typeface="Verdana"/>
                <a:cs typeface="Verdana"/>
                <a:sym typeface="Verdana"/>
              </a:rPr>
              <a:t>Neural </a:t>
            </a:r>
            <a:r>
              <a:rPr lang="en" sz="2000" dirty="0" smtClean="0">
                <a:solidFill>
                  <a:prstClr val="black"/>
                </a:solidFill>
                <a:ea typeface="Verdana"/>
                <a:cs typeface="Verdana"/>
                <a:sym typeface="Verdana"/>
              </a:rPr>
              <a:t>Network architectures for large scale acoustic modeling,” </a:t>
            </a:r>
            <a:r>
              <a:rPr lang="en" sz="2000" dirty="0">
                <a:solidFill>
                  <a:srgbClr val="4F81BD"/>
                </a:solidFill>
                <a:ea typeface="Verdana"/>
                <a:cs typeface="Verdana"/>
                <a:sym typeface="Verdana"/>
              </a:rPr>
              <a:t>Interspeech</a:t>
            </a:r>
            <a:r>
              <a:rPr lang="en" sz="2000" dirty="0">
                <a:solidFill>
                  <a:prstClr val="black"/>
                </a:solidFill>
                <a:ea typeface="Verdana"/>
                <a:cs typeface="Verdana"/>
                <a:sym typeface="Verdana"/>
              </a:rPr>
              <a:t>,2014</a:t>
            </a:r>
            <a:r>
              <a:rPr lang="en" sz="2000" dirty="0" smtClean="0">
                <a:solidFill>
                  <a:prstClr val="black"/>
                </a:solidFill>
                <a:ea typeface="Verdana"/>
                <a:cs typeface="Verdana"/>
                <a:sym typeface="Verdana"/>
              </a:rPr>
              <a:t>. </a:t>
            </a:r>
          </a:p>
          <a:p>
            <a:endParaRPr lang="en-US" sz="2000" dirty="0" smtClean="0">
              <a:solidFill>
                <a:prstClr val="black"/>
              </a:solidFill>
            </a:endParaRPr>
          </a:p>
          <a:p>
            <a:pPr marL="285750" indent="-285750">
              <a:buFont typeface="Arial" panose="020B0604020202020204" pitchFamily="34" charset="0"/>
              <a:buChar char="•"/>
            </a:pPr>
            <a:r>
              <a:rPr lang="fi-FI" sz="2000" dirty="0" smtClean="0">
                <a:solidFill>
                  <a:prstClr val="black"/>
                </a:solidFill>
              </a:rPr>
              <a:t>Soltau, Saon</a:t>
            </a:r>
            <a:r>
              <a:rPr lang="fi-FI" sz="2000" dirty="0">
                <a:solidFill>
                  <a:prstClr val="black"/>
                </a:solidFill>
              </a:rPr>
              <a:t>, </a:t>
            </a:r>
            <a:r>
              <a:rPr lang="fi-FI" sz="2000" dirty="0" smtClean="0">
                <a:solidFill>
                  <a:prstClr val="black"/>
                </a:solidFill>
              </a:rPr>
              <a:t>Sainath. ”J</a:t>
            </a:r>
            <a:r>
              <a:rPr lang="en-US" sz="2000" dirty="0" err="1" smtClean="0">
                <a:solidFill>
                  <a:prstClr val="black"/>
                </a:solidFill>
              </a:rPr>
              <a:t>oint</a:t>
            </a:r>
            <a:r>
              <a:rPr lang="en-US" sz="2000" dirty="0" smtClean="0">
                <a:solidFill>
                  <a:prstClr val="black"/>
                </a:solidFill>
              </a:rPr>
              <a:t> </a:t>
            </a:r>
            <a:r>
              <a:rPr lang="en-US" sz="2000" dirty="0">
                <a:solidFill>
                  <a:prstClr val="black"/>
                </a:solidFill>
              </a:rPr>
              <a:t>Training of </a:t>
            </a:r>
            <a:r>
              <a:rPr lang="en-US" sz="2000" dirty="0" smtClean="0">
                <a:solidFill>
                  <a:prstClr val="black"/>
                </a:solidFill>
              </a:rPr>
              <a:t>Convolutional </a:t>
            </a:r>
            <a:r>
              <a:rPr lang="en-US" sz="2000" dirty="0">
                <a:solidFill>
                  <a:prstClr val="black"/>
                </a:solidFill>
              </a:rPr>
              <a:t>and Non-Convolutional Neural </a:t>
            </a:r>
            <a:r>
              <a:rPr lang="en-US" sz="2000" dirty="0" smtClean="0">
                <a:solidFill>
                  <a:prstClr val="black"/>
                </a:solidFill>
              </a:rPr>
              <a:t>Networks,” ICASSP, 2014. </a:t>
            </a:r>
          </a:p>
          <a:p>
            <a:r>
              <a:rPr lang="en-US" sz="2000" dirty="0" smtClean="0">
                <a:solidFill>
                  <a:prstClr val="black"/>
                </a:solidFill>
                <a:sym typeface="Wingdings" panose="05000000000000000000" pitchFamily="2" charset="2"/>
              </a:rPr>
              <a:t>     </a:t>
            </a:r>
            <a:endParaRPr lang="en-US" sz="2000" dirty="0" smtClean="0">
              <a:solidFill>
                <a:prstClr val="black"/>
              </a:solidFill>
            </a:endParaRPr>
          </a:p>
        </p:txBody>
      </p:sp>
    </p:spTree>
    <p:extLst>
      <p:ext uri="{BB962C8B-B14F-4D97-AF65-F5344CB8AC3E}">
        <p14:creationId xmlns:p14="http://schemas.microsoft.com/office/powerpoint/2010/main" val="773386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Cells in an RNN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1919288" y="1524000"/>
            <a:ext cx="5077936" cy="5102736"/>
          </a:xfrm>
          <a:prstGeom prst="rect">
            <a:avLst/>
          </a:prstGeom>
        </p:spPr>
      </p:pic>
    </p:spTree>
    <p:extLst>
      <p:ext uri="{BB962C8B-B14F-4D97-AF65-F5344CB8AC3E}">
        <p14:creationId xmlns:p14="http://schemas.microsoft.com/office/powerpoint/2010/main" val="847485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8971"/>
            <a:ext cx="8628888" cy="868363"/>
          </a:xfrm>
        </p:spPr>
        <p:txBody>
          <a:bodyPr>
            <a:normAutofit/>
          </a:bodyPr>
          <a:lstStyle/>
          <a:p>
            <a:r>
              <a:rPr lang="en-US" dirty="0" smtClean="0">
                <a:solidFill>
                  <a:srgbClr val="0070C0"/>
                </a:solidFill>
              </a:rPr>
              <a:t>Innovation: Ensemble Deep Learning</a:t>
            </a:r>
            <a:endParaRPr lang="en-US" dirty="0">
              <a:solidFill>
                <a:srgbClr val="0070C0"/>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34</a:t>
            </a:fld>
            <a:endParaRPr lang="en-US">
              <a:solidFill>
                <a:prstClr val="black">
                  <a:tint val="75000"/>
                </a:prstClr>
              </a:solidFill>
            </a:endParaRPr>
          </a:p>
        </p:txBody>
      </p:sp>
      <p:sp>
        <p:nvSpPr>
          <p:cNvPr id="14" name="TextBox 13"/>
          <p:cNvSpPr txBox="1"/>
          <p:nvPr/>
        </p:nvSpPr>
        <p:spPr>
          <a:xfrm>
            <a:off x="2345054" y="1259087"/>
            <a:ext cx="6798946" cy="2862322"/>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prstClr val="black"/>
                </a:solidFill>
              </a:rPr>
              <a:t>Ensembles of RNN/LSTM, DNN, &amp; </a:t>
            </a:r>
            <a:r>
              <a:rPr lang="en-US" sz="2000" b="1" dirty="0" err="1" smtClean="0">
                <a:solidFill>
                  <a:prstClr val="black"/>
                </a:solidFill>
              </a:rPr>
              <a:t>Conv</a:t>
            </a:r>
            <a:r>
              <a:rPr lang="en-US" sz="2000" b="1" dirty="0" smtClean="0">
                <a:solidFill>
                  <a:prstClr val="black"/>
                </a:solidFill>
              </a:rPr>
              <a:t> Nets (CNN) give huge gains (state of the art):</a:t>
            </a:r>
          </a:p>
          <a:p>
            <a:pPr marL="285750" indent="-285750">
              <a:buFont typeface="Arial" panose="020B0604020202020204" pitchFamily="34" charset="0"/>
              <a:buChar char="•"/>
            </a:pPr>
            <a:r>
              <a:rPr lang="en-US" sz="1400" dirty="0" smtClean="0"/>
              <a:t>T. Sainath,  O. Vinyals, A. Senior, H. Sak</a:t>
            </a:r>
            <a:r>
              <a:rPr lang="en" sz="1400" dirty="0" smtClean="0">
                <a:ea typeface="Verdana"/>
                <a:cs typeface="Verdana"/>
                <a:sym typeface="Verdana"/>
              </a:rPr>
              <a:t>. “</a:t>
            </a:r>
            <a:r>
              <a:rPr lang="en-US" sz="1400" dirty="0"/>
              <a:t>Convolutional, Long Short-Term Memory, Fully Connected Deep Neural </a:t>
            </a:r>
            <a:r>
              <a:rPr lang="en-US" sz="1400" dirty="0" smtClean="0"/>
              <a:t>Networks,” ICASSP 2015</a:t>
            </a:r>
            <a:r>
              <a:rPr lang="en" sz="1400" dirty="0" smtClean="0">
                <a:ea typeface="Verdana"/>
                <a:cs typeface="Verdana"/>
                <a:sym typeface="Verdana"/>
              </a:rPr>
              <a:t>.</a:t>
            </a:r>
          </a:p>
          <a:p>
            <a:pPr marL="285750" indent="-285750">
              <a:buFont typeface="Arial" panose="020B0604020202020204" pitchFamily="34" charset="0"/>
              <a:buChar char="•"/>
            </a:pPr>
            <a:r>
              <a:rPr lang="en-US" sz="1400" dirty="0" smtClean="0"/>
              <a:t>L. Deng </a:t>
            </a:r>
            <a:r>
              <a:rPr lang="en-US" sz="1400" dirty="0"/>
              <a:t>and John </a:t>
            </a:r>
            <a:r>
              <a:rPr lang="en-US" sz="1400" dirty="0" smtClean="0"/>
              <a:t>Platt</a:t>
            </a:r>
            <a:r>
              <a:rPr lang="en-US" sz="1400" dirty="0"/>
              <a:t>, </a:t>
            </a:r>
            <a:r>
              <a:rPr lang="en-US" sz="1400" dirty="0">
                <a:hlinkClick r:id="rId3"/>
              </a:rPr>
              <a:t>Ensemble Deep Learning for Speech Recognition</a:t>
            </a:r>
            <a:r>
              <a:rPr lang="en-US" sz="1400" dirty="0"/>
              <a:t>, </a:t>
            </a:r>
            <a:r>
              <a:rPr lang="en-US" sz="1400" dirty="0" smtClean="0"/>
              <a:t>Interspeech, 2014.</a:t>
            </a:r>
          </a:p>
          <a:p>
            <a:pPr marL="285750" indent="-285750">
              <a:buFont typeface="Arial" panose="020B0604020202020204" pitchFamily="34" charset="0"/>
              <a:buChar char="•"/>
            </a:pPr>
            <a:r>
              <a:rPr lang="en-US" sz="1400" dirty="0" smtClean="0"/>
              <a:t>G. Saon, H. Kuo, S. Rennie, M. Picheny. “The IBM 2015 English conversational telephone speech recognition system,” arXiv, May 2015. (8% WER on SWB-309h)</a:t>
            </a:r>
            <a:endParaRPr lang="en-US" sz="1400" dirty="0"/>
          </a:p>
          <a:p>
            <a:pPr marL="285750" indent="-285750">
              <a:buFont typeface="Arial" panose="020B0604020202020204" pitchFamily="34" charset="0"/>
              <a:buChar char="•"/>
            </a:pPr>
            <a:endParaRPr lang="en" sz="1600" dirty="0" smtClean="0">
              <a:ea typeface="Verdana"/>
              <a:cs typeface="Verdana"/>
              <a:sym typeface="Verdana"/>
            </a:endParaRPr>
          </a:p>
          <a:p>
            <a:endParaRPr lang="en-US" sz="2000" dirty="0" smtClean="0">
              <a:solidFill>
                <a:prstClr val="black"/>
              </a:solidFill>
            </a:endParaRPr>
          </a:p>
          <a:p>
            <a:r>
              <a:rPr lang="en-US" sz="2000" dirty="0" smtClean="0">
                <a:solidFill>
                  <a:prstClr val="black"/>
                </a:solidFill>
                <a:sym typeface="Wingdings" panose="05000000000000000000" pitchFamily="2" charset="2"/>
              </a:rPr>
              <a:t>     </a:t>
            </a:r>
            <a:endParaRPr lang="en-US" sz="2000" dirty="0" smtClean="0">
              <a:solidFill>
                <a:prstClr val="black"/>
              </a:solidFill>
            </a:endParaRPr>
          </a:p>
        </p:txBody>
      </p:sp>
      <p:pic>
        <p:nvPicPr>
          <p:cNvPr id="3" name="Picture 2"/>
          <p:cNvPicPr>
            <a:picLocks noChangeAspect="1"/>
          </p:cNvPicPr>
          <p:nvPr/>
        </p:nvPicPr>
        <p:blipFill>
          <a:blip r:embed="rId4"/>
          <a:stretch>
            <a:fillRect/>
          </a:stretch>
        </p:blipFill>
        <p:spPr>
          <a:xfrm>
            <a:off x="32514" y="1317523"/>
            <a:ext cx="2362200" cy="5221391"/>
          </a:xfrm>
          <a:prstGeom prst="rect">
            <a:avLst/>
          </a:prstGeom>
        </p:spPr>
      </p:pic>
      <p:pic>
        <p:nvPicPr>
          <p:cNvPr id="4" name="Picture 3"/>
          <p:cNvPicPr>
            <a:picLocks noChangeAspect="1"/>
          </p:cNvPicPr>
          <p:nvPr/>
        </p:nvPicPr>
        <p:blipFill>
          <a:blip r:embed="rId5"/>
          <a:stretch>
            <a:fillRect/>
          </a:stretch>
        </p:blipFill>
        <p:spPr>
          <a:xfrm>
            <a:off x="2590800" y="3505200"/>
            <a:ext cx="3808822" cy="3033714"/>
          </a:xfrm>
          <a:prstGeom prst="rect">
            <a:avLst/>
          </a:prstGeom>
        </p:spPr>
      </p:pic>
      <p:pic>
        <p:nvPicPr>
          <p:cNvPr id="5" name="Picture 4"/>
          <p:cNvPicPr>
            <a:picLocks noChangeAspect="1"/>
          </p:cNvPicPr>
          <p:nvPr/>
        </p:nvPicPr>
        <p:blipFill>
          <a:blip r:embed="rId6"/>
          <a:stretch>
            <a:fillRect/>
          </a:stretch>
        </p:blipFill>
        <p:spPr>
          <a:xfrm>
            <a:off x="7014204" y="3200399"/>
            <a:ext cx="1868682" cy="3745707"/>
          </a:xfrm>
          <a:prstGeom prst="rect">
            <a:avLst/>
          </a:prstGeom>
        </p:spPr>
      </p:pic>
    </p:spTree>
    <p:extLst>
      <p:ext uri="{BB962C8B-B14F-4D97-AF65-F5344CB8AC3E}">
        <p14:creationId xmlns:p14="http://schemas.microsoft.com/office/powerpoint/2010/main" val="195153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376"/>
            <a:ext cx="9220200" cy="868363"/>
          </a:xfrm>
        </p:spPr>
        <p:txBody>
          <a:bodyPr>
            <a:normAutofit/>
          </a:bodyPr>
          <a:lstStyle/>
          <a:p>
            <a:r>
              <a:rPr lang="en-US" sz="3600" dirty="0" smtClean="0">
                <a:solidFill>
                  <a:srgbClr val="0070C0"/>
                </a:solidFill>
              </a:rPr>
              <a:t>Innovation: Better learning objectives/methods</a:t>
            </a:r>
            <a:endParaRPr lang="en-US" sz="3600" dirty="0">
              <a:solidFill>
                <a:srgbClr val="0070C0"/>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35</a:t>
            </a:fld>
            <a:endParaRPr lang="en-US">
              <a:solidFill>
                <a:prstClr val="black">
                  <a:tint val="75000"/>
                </a:prstClr>
              </a:solidFill>
            </a:endParaRPr>
          </a:p>
        </p:txBody>
      </p:sp>
      <p:sp>
        <p:nvSpPr>
          <p:cNvPr id="14" name="TextBox 13"/>
          <p:cNvSpPr txBox="1"/>
          <p:nvPr/>
        </p:nvSpPr>
        <p:spPr>
          <a:xfrm>
            <a:off x="3701144" y="1450508"/>
            <a:ext cx="5290456" cy="550920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prstClr val="black"/>
                </a:solidFill>
              </a:rPr>
              <a:t>Use of </a:t>
            </a:r>
            <a:r>
              <a:rPr lang="en-US" b="1" dirty="0" smtClean="0">
                <a:solidFill>
                  <a:srgbClr val="C00000"/>
                </a:solidFill>
              </a:rPr>
              <a:t>CTC</a:t>
            </a:r>
            <a:r>
              <a:rPr lang="en-US" b="1" dirty="0" smtClean="0">
                <a:solidFill>
                  <a:prstClr val="black"/>
                </a:solidFill>
              </a:rPr>
              <a:t> as a new objective in RNN/LSTM with end2end learning drastically </a:t>
            </a:r>
            <a:r>
              <a:rPr lang="en-US" b="1" dirty="0" smtClean="0">
                <a:solidFill>
                  <a:srgbClr val="00B0F0"/>
                </a:solidFill>
              </a:rPr>
              <a:t>simplifies</a:t>
            </a:r>
            <a:r>
              <a:rPr lang="en-US" b="1" dirty="0" smtClean="0">
                <a:solidFill>
                  <a:prstClr val="black"/>
                </a:solidFill>
              </a:rPr>
              <a:t> ASR systems</a:t>
            </a:r>
          </a:p>
          <a:p>
            <a:pPr marL="285750" indent="-285750">
              <a:buFont typeface="Arial" panose="020B0604020202020204" pitchFamily="34" charset="0"/>
              <a:buChar char="•"/>
            </a:pPr>
            <a:r>
              <a:rPr lang="en-US" b="1" dirty="0">
                <a:solidFill>
                  <a:prstClr val="black"/>
                </a:solidFill>
              </a:rPr>
              <a:t>P</a:t>
            </a:r>
            <a:r>
              <a:rPr lang="en-US" b="1" dirty="0" smtClean="0">
                <a:solidFill>
                  <a:prstClr val="black"/>
                </a:solidFill>
              </a:rPr>
              <a:t>redict graphemes or words directly; no pron. dictionaries; no CD; no decision trees </a:t>
            </a:r>
          </a:p>
          <a:p>
            <a:pPr marL="285750" indent="-285750">
              <a:buFont typeface="Arial" panose="020B0604020202020204" pitchFamily="34" charset="0"/>
              <a:buChar char="•"/>
            </a:pPr>
            <a:r>
              <a:rPr lang="en-US" b="1" dirty="0" smtClean="0">
                <a:solidFill>
                  <a:prstClr val="black"/>
                </a:solidFill>
              </a:rPr>
              <a:t>Use of “Blank” symbols may be equivalent to a special HMM state tying scheme</a:t>
            </a:r>
          </a:p>
          <a:p>
            <a:pPr marL="285750" indent="-285750">
              <a:buFont typeface="Wingdings" panose="05000000000000000000" pitchFamily="2" charset="2"/>
              <a:buChar char="è"/>
            </a:pPr>
            <a:r>
              <a:rPr lang="en-US" b="1" dirty="0" smtClean="0">
                <a:solidFill>
                  <a:prstClr val="black"/>
                </a:solidFill>
                <a:sym typeface="Wingdings" panose="05000000000000000000" pitchFamily="2" charset="2"/>
              </a:rPr>
              <a:t>CTC/RNN has NOT replaced HMM (left-to-right)</a:t>
            </a:r>
          </a:p>
          <a:p>
            <a:pPr marL="285750" indent="-285750">
              <a:buFont typeface="Arial" panose="020B0604020202020204" pitchFamily="34" charset="0"/>
              <a:buChar char="•"/>
            </a:pPr>
            <a:r>
              <a:rPr lang="en-US" b="1" dirty="0" smtClean="0">
                <a:solidFill>
                  <a:prstClr val="black"/>
                </a:solidFill>
                <a:sym typeface="Wingdings" panose="05000000000000000000" pitchFamily="2" charset="2"/>
              </a:rPr>
              <a:t>Relative 8% gain by CTC has been shown by a very</a:t>
            </a:r>
          </a:p>
          <a:p>
            <a:r>
              <a:rPr lang="en-US" b="1" dirty="0">
                <a:solidFill>
                  <a:prstClr val="black"/>
                </a:solidFill>
                <a:sym typeface="Wingdings" panose="05000000000000000000" pitchFamily="2" charset="2"/>
              </a:rPr>
              <a:t> </a:t>
            </a:r>
            <a:r>
              <a:rPr lang="en-US" b="1" dirty="0" smtClean="0">
                <a:solidFill>
                  <a:prstClr val="black"/>
                </a:solidFill>
                <a:sym typeface="Wingdings" panose="05000000000000000000" pitchFamily="2" charset="2"/>
              </a:rPr>
              <a:t>    limited number of labs</a:t>
            </a:r>
            <a:endParaRPr lang="en-US" b="1" dirty="0" smtClean="0">
              <a:solidFill>
                <a:prstClr val="black"/>
              </a:solidFill>
            </a:endParaRPr>
          </a:p>
          <a:p>
            <a:endParaRPr lang="en-US" b="1" dirty="0" smtClean="0">
              <a:solidFill>
                <a:prstClr val="black"/>
              </a:solidFill>
            </a:endParaRPr>
          </a:p>
          <a:p>
            <a:pPr marL="285750" indent="-285750">
              <a:buFont typeface="Arial" panose="020B0604020202020204" pitchFamily="34" charset="0"/>
              <a:buChar char="•"/>
            </a:pPr>
            <a:r>
              <a:rPr lang="en-US" sz="1400" b="1" dirty="0" smtClean="0">
                <a:solidFill>
                  <a:prstClr val="black"/>
                </a:solidFill>
                <a:ea typeface="Verdana"/>
                <a:cs typeface="Verdana"/>
                <a:sym typeface="Verdana"/>
              </a:rPr>
              <a:t>A. Graves </a:t>
            </a:r>
            <a:r>
              <a:rPr lang="en-US" sz="1400" dirty="0">
                <a:solidFill>
                  <a:prstClr val="black"/>
                </a:solidFill>
                <a:ea typeface="Verdana"/>
                <a:cs typeface="Verdana"/>
                <a:sym typeface="Verdana"/>
              </a:rPr>
              <a:t>and </a:t>
            </a:r>
            <a:r>
              <a:rPr lang="en-US" sz="1400" dirty="0" smtClean="0">
                <a:solidFill>
                  <a:prstClr val="black"/>
                </a:solidFill>
                <a:ea typeface="Verdana"/>
                <a:cs typeface="Verdana"/>
                <a:sym typeface="Verdana"/>
              </a:rPr>
              <a:t>N. Jaitly</a:t>
            </a:r>
            <a:r>
              <a:rPr lang="en-US" sz="1400" dirty="0">
                <a:solidFill>
                  <a:prstClr val="black"/>
                </a:solidFill>
                <a:ea typeface="Verdana"/>
                <a:cs typeface="Verdana"/>
                <a:sym typeface="Verdana"/>
              </a:rPr>
              <a:t>. </a:t>
            </a:r>
            <a:r>
              <a:rPr lang="en-US" sz="1400" dirty="0" smtClean="0">
                <a:solidFill>
                  <a:prstClr val="black"/>
                </a:solidFill>
                <a:ea typeface="Verdana"/>
                <a:cs typeface="Verdana"/>
                <a:sym typeface="Verdana"/>
              </a:rPr>
              <a:t>“Towards </a:t>
            </a:r>
            <a:r>
              <a:rPr lang="en-US" sz="1400" dirty="0">
                <a:solidFill>
                  <a:prstClr val="black"/>
                </a:solidFill>
                <a:ea typeface="Verdana"/>
                <a:cs typeface="Verdana"/>
                <a:sym typeface="Verdana"/>
              </a:rPr>
              <a:t>End-to-End Speech Recognition with Recurrent Neural </a:t>
            </a:r>
            <a:r>
              <a:rPr lang="en-US" sz="1400" dirty="0" smtClean="0">
                <a:solidFill>
                  <a:prstClr val="black"/>
                </a:solidFill>
                <a:ea typeface="Verdana"/>
                <a:cs typeface="Verdana"/>
                <a:sym typeface="Verdana"/>
              </a:rPr>
              <a:t>Networks,” ICML, </a:t>
            </a:r>
            <a:r>
              <a:rPr lang="en-US" sz="1400" dirty="0">
                <a:solidFill>
                  <a:prstClr val="black"/>
                </a:solidFill>
                <a:ea typeface="Verdana"/>
                <a:cs typeface="Verdana"/>
                <a:sym typeface="Verdana"/>
              </a:rPr>
              <a:t>2014</a:t>
            </a:r>
            <a:r>
              <a:rPr lang="en-US" sz="1400" dirty="0" smtClean="0">
                <a:solidFill>
                  <a:prstClr val="black"/>
                </a:solidFill>
                <a:ea typeface="Verdana"/>
                <a:cs typeface="Verdana"/>
                <a:sym typeface="Verdana"/>
              </a:rPr>
              <a:t>.</a:t>
            </a:r>
          </a:p>
          <a:p>
            <a:pPr marL="285750" indent="-285750">
              <a:buFont typeface="Arial" panose="020B0604020202020204" pitchFamily="34" charset="0"/>
              <a:buChar char="•"/>
            </a:pPr>
            <a:r>
              <a:rPr lang="en-US" sz="1400" dirty="0" smtClean="0">
                <a:solidFill>
                  <a:prstClr val="black"/>
                </a:solidFill>
                <a:ea typeface="Verdana"/>
                <a:cs typeface="Verdana"/>
                <a:sym typeface="Verdana"/>
              </a:rPr>
              <a:t>A</a:t>
            </a:r>
            <a:r>
              <a:rPr lang="en-US" sz="1400" dirty="0">
                <a:solidFill>
                  <a:prstClr val="black"/>
                </a:solidFill>
                <a:ea typeface="Verdana"/>
                <a:cs typeface="Verdana"/>
                <a:sym typeface="Verdana"/>
              </a:rPr>
              <a:t>. </a:t>
            </a:r>
            <a:r>
              <a:rPr lang="en-US" sz="1400" dirty="0" smtClean="0">
                <a:solidFill>
                  <a:prstClr val="black"/>
                </a:solidFill>
                <a:ea typeface="Verdana"/>
                <a:cs typeface="Verdana"/>
                <a:sym typeface="Verdana"/>
              </a:rPr>
              <a:t>Hannun, A. Ng et </a:t>
            </a:r>
            <a:r>
              <a:rPr lang="en-US" sz="1400" dirty="0">
                <a:solidFill>
                  <a:prstClr val="black"/>
                </a:solidFill>
                <a:ea typeface="Verdana"/>
                <a:cs typeface="Verdana"/>
                <a:sym typeface="Verdana"/>
              </a:rPr>
              <a:t>al</a:t>
            </a:r>
            <a:r>
              <a:rPr lang="en-US" sz="1400" dirty="0" smtClean="0">
                <a:solidFill>
                  <a:prstClr val="black"/>
                </a:solidFill>
                <a:ea typeface="Verdana"/>
                <a:cs typeface="Verdana"/>
                <a:sym typeface="Verdana"/>
              </a:rPr>
              <a:t>. “</a:t>
            </a:r>
            <a:r>
              <a:rPr lang="en-US" sz="1400" dirty="0" err="1" smtClean="0">
                <a:solidFill>
                  <a:prstClr val="black"/>
                </a:solidFill>
                <a:ea typeface="Verdana"/>
                <a:cs typeface="Verdana"/>
                <a:sym typeface="Verdana"/>
              </a:rPr>
              <a:t>DeepSpeech</a:t>
            </a:r>
            <a:r>
              <a:rPr lang="en-US" sz="1400" dirty="0">
                <a:solidFill>
                  <a:prstClr val="black"/>
                </a:solidFill>
                <a:ea typeface="Verdana"/>
                <a:cs typeface="Verdana"/>
                <a:sym typeface="Verdana"/>
              </a:rPr>
              <a:t>: Scaling up </a:t>
            </a:r>
            <a:r>
              <a:rPr lang="en-US" sz="1400" dirty="0" smtClean="0">
                <a:solidFill>
                  <a:prstClr val="black"/>
                </a:solidFill>
                <a:ea typeface="Verdana"/>
                <a:cs typeface="Verdana"/>
                <a:sym typeface="Verdana"/>
              </a:rPr>
              <a:t>End-to-End </a:t>
            </a:r>
            <a:r>
              <a:rPr lang="en-US" sz="1400" dirty="0">
                <a:solidFill>
                  <a:prstClr val="black"/>
                </a:solidFill>
                <a:ea typeface="Verdana"/>
                <a:cs typeface="Verdana"/>
                <a:sym typeface="Verdana"/>
              </a:rPr>
              <a:t>S</a:t>
            </a:r>
            <a:r>
              <a:rPr lang="en-US" sz="1400" dirty="0" smtClean="0">
                <a:solidFill>
                  <a:prstClr val="black"/>
                </a:solidFill>
                <a:ea typeface="Verdana"/>
                <a:cs typeface="Verdana"/>
                <a:sym typeface="Verdana"/>
              </a:rPr>
              <a:t>peech </a:t>
            </a:r>
            <a:r>
              <a:rPr lang="en-US" sz="1400" dirty="0">
                <a:solidFill>
                  <a:prstClr val="black"/>
                </a:solidFill>
                <a:ea typeface="Verdana"/>
                <a:cs typeface="Verdana"/>
                <a:sym typeface="Verdana"/>
              </a:rPr>
              <a:t>R</a:t>
            </a:r>
            <a:r>
              <a:rPr lang="en-US" sz="1400" dirty="0" smtClean="0">
                <a:solidFill>
                  <a:prstClr val="black"/>
                </a:solidFill>
                <a:ea typeface="Verdana"/>
                <a:cs typeface="Verdana"/>
                <a:sym typeface="Verdana"/>
              </a:rPr>
              <a:t>ecognition</a:t>
            </a:r>
            <a:r>
              <a:rPr lang="en-US" sz="1400" dirty="0">
                <a:solidFill>
                  <a:prstClr val="black"/>
                </a:solidFill>
                <a:ea typeface="Verdana"/>
                <a:cs typeface="Verdana"/>
                <a:sym typeface="Verdana"/>
              </a:rPr>
              <a:t>,” arXiv </a:t>
            </a:r>
            <a:r>
              <a:rPr lang="en-US" sz="1400" dirty="0" smtClean="0">
                <a:solidFill>
                  <a:prstClr val="black"/>
                </a:solidFill>
                <a:ea typeface="Verdana"/>
                <a:cs typeface="Verdana"/>
                <a:sym typeface="Verdana"/>
              </a:rPr>
              <a:t>Nov. 2014.</a:t>
            </a:r>
          </a:p>
          <a:p>
            <a:pPr marL="285750" indent="-285750">
              <a:buFont typeface="Arial" panose="020B0604020202020204" pitchFamily="34" charset="0"/>
              <a:buChar char="•"/>
            </a:pPr>
            <a:r>
              <a:rPr lang="en-US" sz="1400" dirty="0" smtClean="0">
                <a:solidFill>
                  <a:prstClr val="black"/>
                </a:solidFill>
                <a:ea typeface="Verdana"/>
                <a:cs typeface="Verdana"/>
                <a:sym typeface="Verdana"/>
              </a:rPr>
              <a:t>A. Maas et al. “Lexicon-Free </a:t>
            </a:r>
            <a:r>
              <a:rPr lang="en-US" sz="1400" dirty="0">
                <a:solidFill>
                  <a:prstClr val="black"/>
                </a:solidFill>
                <a:ea typeface="Verdana"/>
                <a:cs typeface="Verdana"/>
                <a:sym typeface="Verdana"/>
              </a:rPr>
              <a:t>C</a:t>
            </a:r>
            <a:r>
              <a:rPr lang="en-US" sz="1400" dirty="0" smtClean="0">
                <a:solidFill>
                  <a:prstClr val="black"/>
                </a:solidFill>
                <a:ea typeface="Verdana"/>
                <a:cs typeface="Verdana"/>
                <a:sym typeface="Verdana"/>
              </a:rPr>
              <a:t>onversational ASR with NN,” NAACL, 2015</a:t>
            </a:r>
          </a:p>
          <a:p>
            <a:pPr marL="285750" indent="-285750">
              <a:buFont typeface="Arial" panose="020B0604020202020204" pitchFamily="34" charset="0"/>
              <a:buChar char="•"/>
            </a:pPr>
            <a:r>
              <a:rPr lang="en-US" sz="1400" dirty="0" smtClean="0">
                <a:solidFill>
                  <a:prstClr val="black"/>
                </a:solidFill>
                <a:ea typeface="Verdana"/>
                <a:cs typeface="Verdana"/>
                <a:sym typeface="Verdana"/>
              </a:rPr>
              <a:t>H. Sak et al. “Learning Acoustic Frame Labeling for ASR with RNN,” ICASSP, 2015</a:t>
            </a:r>
          </a:p>
          <a:p>
            <a:pPr marL="285750" indent="-285750">
              <a:buFont typeface="Arial" panose="020B0604020202020204" pitchFamily="34" charset="0"/>
              <a:buChar char="•"/>
            </a:pPr>
            <a:r>
              <a:rPr lang="en-US" sz="1400" dirty="0" smtClean="0">
                <a:solidFill>
                  <a:prstClr val="black"/>
                </a:solidFill>
                <a:ea typeface="Verdana"/>
                <a:cs typeface="Verdana"/>
                <a:sym typeface="Verdana"/>
              </a:rPr>
              <a:t>H. Sak, A. Senior, K. Rao, F. </a:t>
            </a:r>
            <a:r>
              <a:rPr lang="en-US" sz="1400" dirty="0" err="1" smtClean="0">
                <a:solidFill>
                  <a:prstClr val="black"/>
                </a:solidFill>
                <a:ea typeface="Verdana"/>
                <a:cs typeface="Verdana"/>
                <a:sym typeface="Verdana"/>
              </a:rPr>
              <a:t>Beaufays</a:t>
            </a:r>
            <a:r>
              <a:rPr lang="en-US" sz="1400" dirty="0" smtClean="0">
                <a:solidFill>
                  <a:prstClr val="black"/>
                </a:solidFill>
                <a:ea typeface="Verdana"/>
                <a:cs typeface="Verdana"/>
                <a:sym typeface="Verdana"/>
              </a:rPr>
              <a:t>. “Fast and Accurate Recurrent </a:t>
            </a:r>
            <a:r>
              <a:rPr lang="en-US" sz="1400" dirty="0">
                <a:solidFill>
                  <a:prstClr val="black"/>
                </a:solidFill>
                <a:ea typeface="Verdana"/>
                <a:cs typeface="Verdana"/>
                <a:sym typeface="Verdana"/>
              </a:rPr>
              <a:t>Neural Network Acoustic Models for Speech </a:t>
            </a:r>
            <a:r>
              <a:rPr lang="en-US" sz="1400" dirty="0" smtClean="0">
                <a:solidFill>
                  <a:prstClr val="black"/>
                </a:solidFill>
                <a:ea typeface="Verdana"/>
                <a:cs typeface="Verdana"/>
                <a:sym typeface="Verdana"/>
              </a:rPr>
              <a:t>Recognition,” Interspeech, 2015</a:t>
            </a:r>
          </a:p>
        </p:txBody>
      </p:sp>
      <p:pic>
        <p:nvPicPr>
          <p:cNvPr id="3" name="Picture 2"/>
          <p:cNvPicPr>
            <a:picLocks noChangeAspect="1"/>
          </p:cNvPicPr>
          <p:nvPr/>
        </p:nvPicPr>
        <p:blipFill>
          <a:blip r:embed="rId3"/>
          <a:stretch>
            <a:fillRect/>
          </a:stretch>
        </p:blipFill>
        <p:spPr>
          <a:xfrm>
            <a:off x="457200" y="1450508"/>
            <a:ext cx="2357438" cy="2209800"/>
          </a:xfrm>
          <a:prstGeom prst="rect">
            <a:avLst/>
          </a:prstGeom>
        </p:spPr>
      </p:pic>
      <p:pic>
        <p:nvPicPr>
          <p:cNvPr id="4" name="Picture 3"/>
          <p:cNvPicPr>
            <a:picLocks noChangeAspect="1"/>
          </p:cNvPicPr>
          <p:nvPr/>
        </p:nvPicPr>
        <p:blipFill>
          <a:blip r:embed="rId4"/>
          <a:stretch>
            <a:fillRect/>
          </a:stretch>
        </p:blipFill>
        <p:spPr>
          <a:xfrm>
            <a:off x="-17533" y="4357299"/>
            <a:ext cx="3800001" cy="1819275"/>
          </a:xfrm>
          <a:prstGeom prst="rect">
            <a:avLst/>
          </a:prstGeom>
        </p:spPr>
      </p:pic>
    </p:spTree>
    <p:extLst>
      <p:ext uri="{BB962C8B-B14F-4D97-AF65-F5344CB8AC3E}">
        <p14:creationId xmlns:p14="http://schemas.microsoft.com/office/powerpoint/2010/main" val="402780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376"/>
            <a:ext cx="9220200" cy="868363"/>
          </a:xfrm>
        </p:spPr>
        <p:txBody>
          <a:bodyPr>
            <a:normAutofit fontScale="90000"/>
          </a:bodyPr>
          <a:lstStyle/>
          <a:p>
            <a:r>
              <a:rPr lang="en-US" sz="3600" dirty="0" smtClean="0">
                <a:solidFill>
                  <a:srgbClr val="0070C0"/>
                </a:solidFill>
              </a:rPr>
              <a:t>Innovation: A new paradigm for speech recognition</a:t>
            </a:r>
            <a:endParaRPr lang="en-US" sz="3600" dirty="0">
              <a:solidFill>
                <a:srgbClr val="0070C0"/>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36</a:t>
            </a:fld>
            <a:endParaRPr lang="en-US">
              <a:solidFill>
                <a:prstClr val="black">
                  <a:tint val="75000"/>
                </a:prstClr>
              </a:solidFill>
            </a:endParaRPr>
          </a:p>
        </p:txBody>
      </p:sp>
      <p:sp>
        <p:nvSpPr>
          <p:cNvPr id="14" name="TextBox 13"/>
          <p:cNvSpPr txBox="1"/>
          <p:nvPr/>
        </p:nvSpPr>
        <p:spPr>
          <a:xfrm>
            <a:off x="4572000" y="1450508"/>
            <a:ext cx="4419600" cy="1938992"/>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prstClr val="black"/>
                </a:solidFill>
              </a:rPr>
              <a:t>Seq2seq learning with attention mechanism (borrowed from NLP-MT)</a:t>
            </a:r>
          </a:p>
          <a:p>
            <a:endParaRPr lang="en-US" sz="2000" b="1" dirty="0" smtClean="0">
              <a:solidFill>
                <a:prstClr val="black"/>
              </a:solidFill>
            </a:endParaRPr>
          </a:p>
          <a:p>
            <a:pPr marL="285750" indent="-285750">
              <a:buFont typeface="Arial" panose="020B0604020202020204" pitchFamily="34" charset="0"/>
              <a:buChar char="•"/>
            </a:pPr>
            <a:r>
              <a:rPr lang="en-US" sz="1200" dirty="0" smtClean="0">
                <a:solidFill>
                  <a:prstClr val="black"/>
                </a:solidFill>
                <a:ea typeface="Verdana"/>
                <a:cs typeface="Verdana"/>
                <a:sym typeface="Verdana"/>
              </a:rPr>
              <a:t>W. Chan, N. Jaitly, Q. Le, O. Vinyals. “Listen, attend, and spell,”</a:t>
            </a:r>
            <a:r>
              <a:rPr lang="en-US" sz="1200" dirty="0">
                <a:solidFill>
                  <a:prstClr val="black"/>
                </a:solidFill>
                <a:ea typeface="Verdana"/>
                <a:cs typeface="Verdana"/>
                <a:sym typeface="Verdana"/>
              </a:rPr>
              <a:t> arXiv, 2015</a:t>
            </a:r>
            <a:r>
              <a:rPr lang="en-US" sz="1200" dirty="0" smtClean="0">
                <a:solidFill>
                  <a:prstClr val="black"/>
                </a:solidFill>
                <a:ea typeface="Verdana"/>
                <a:cs typeface="Verdana"/>
                <a:sym typeface="Verdana"/>
              </a:rPr>
              <a:t>.</a:t>
            </a:r>
          </a:p>
          <a:p>
            <a:pPr marL="285750" indent="-285750">
              <a:buFont typeface="Arial" panose="020B0604020202020204" pitchFamily="34" charset="0"/>
              <a:buChar char="•"/>
            </a:pPr>
            <a:r>
              <a:rPr lang="en-US" sz="1200" dirty="0" smtClean="0">
                <a:solidFill>
                  <a:prstClr val="black"/>
                </a:solidFill>
                <a:ea typeface="Verdana"/>
                <a:cs typeface="Verdana"/>
                <a:sym typeface="Verdana"/>
              </a:rPr>
              <a:t>J. </a:t>
            </a:r>
            <a:r>
              <a:rPr lang="en-US" sz="1200" dirty="0" err="1">
                <a:solidFill>
                  <a:prstClr val="black"/>
                </a:solidFill>
                <a:ea typeface="Verdana"/>
                <a:cs typeface="Verdana"/>
                <a:sym typeface="Verdana"/>
              </a:rPr>
              <a:t>Chorowski</a:t>
            </a:r>
            <a:r>
              <a:rPr lang="en-US" sz="1200" dirty="0">
                <a:solidFill>
                  <a:prstClr val="black"/>
                </a:solidFill>
                <a:ea typeface="Verdana"/>
                <a:cs typeface="Verdana"/>
                <a:sym typeface="Verdana"/>
              </a:rPr>
              <a:t>, </a:t>
            </a:r>
            <a:r>
              <a:rPr lang="en-US" sz="1200" dirty="0" smtClean="0">
                <a:solidFill>
                  <a:prstClr val="black"/>
                </a:solidFill>
                <a:ea typeface="Verdana"/>
                <a:cs typeface="Verdana"/>
                <a:sym typeface="Verdana"/>
              </a:rPr>
              <a:t>D. </a:t>
            </a:r>
            <a:r>
              <a:rPr lang="en-US" sz="1200" dirty="0" err="1">
                <a:solidFill>
                  <a:prstClr val="black"/>
                </a:solidFill>
                <a:ea typeface="Verdana"/>
                <a:cs typeface="Verdana"/>
                <a:sym typeface="Verdana"/>
              </a:rPr>
              <a:t>Bahdanau</a:t>
            </a:r>
            <a:r>
              <a:rPr lang="en-US" sz="1200" dirty="0">
                <a:solidFill>
                  <a:prstClr val="black"/>
                </a:solidFill>
                <a:ea typeface="Verdana"/>
                <a:cs typeface="Verdana"/>
                <a:sym typeface="Verdana"/>
              </a:rPr>
              <a:t>, </a:t>
            </a:r>
            <a:r>
              <a:rPr lang="en-US" sz="1200" dirty="0" smtClean="0">
                <a:solidFill>
                  <a:prstClr val="black"/>
                </a:solidFill>
                <a:ea typeface="Verdana"/>
                <a:cs typeface="Verdana"/>
                <a:sym typeface="Verdana"/>
              </a:rPr>
              <a:t>D. </a:t>
            </a:r>
            <a:r>
              <a:rPr lang="en-US" sz="1200" dirty="0" err="1">
                <a:solidFill>
                  <a:prstClr val="black"/>
                </a:solidFill>
                <a:ea typeface="Verdana"/>
                <a:cs typeface="Verdana"/>
                <a:sym typeface="Verdana"/>
              </a:rPr>
              <a:t>Serdyuk</a:t>
            </a:r>
            <a:r>
              <a:rPr lang="en-US" sz="1200" dirty="0">
                <a:solidFill>
                  <a:prstClr val="black"/>
                </a:solidFill>
                <a:ea typeface="Verdana"/>
                <a:cs typeface="Verdana"/>
                <a:sym typeface="Verdana"/>
              </a:rPr>
              <a:t>, </a:t>
            </a:r>
            <a:r>
              <a:rPr lang="en-US" sz="1200" dirty="0" smtClean="0">
                <a:solidFill>
                  <a:prstClr val="black"/>
                </a:solidFill>
                <a:ea typeface="Verdana"/>
                <a:cs typeface="Verdana"/>
                <a:sym typeface="Verdana"/>
              </a:rPr>
              <a:t>K. </a:t>
            </a:r>
            <a:r>
              <a:rPr lang="en-US" sz="1200" dirty="0">
                <a:solidFill>
                  <a:prstClr val="black"/>
                </a:solidFill>
                <a:ea typeface="Verdana"/>
                <a:cs typeface="Verdana"/>
                <a:sym typeface="Verdana"/>
              </a:rPr>
              <a:t>Cho, </a:t>
            </a:r>
            <a:r>
              <a:rPr lang="en-US" sz="1200" dirty="0" smtClean="0">
                <a:solidFill>
                  <a:prstClr val="black"/>
                </a:solidFill>
                <a:ea typeface="Verdana"/>
                <a:cs typeface="Verdana"/>
                <a:sym typeface="Verdana"/>
              </a:rPr>
              <a:t>Y. Bengio</a:t>
            </a:r>
            <a:r>
              <a:rPr lang="en-US" sz="1200" dirty="0">
                <a:solidFill>
                  <a:prstClr val="black"/>
                </a:solidFill>
                <a:ea typeface="Verdana"/>
                <a:cs typeface="Verdana"/>
                <a:sym typeface="Verdana"/>
              </a:rPr>
              <a:t>. </a:t>
            </a:r>
            <a:r>
              <a:rPr lang="en-US" sz="1200" dirty="0" smtClean="0">
                <a:solidFill>
                  <a:prstClr val="black"/>
                </a:solidFill>
                <a:ea typeface="Verdana"/>
                <a:cs typeface="Verdana"/>
                <a:sym typeface="Verdana"/>
              </a:rPr>
              <a:t>“Attention-Based </a:t>
            </a:r>
            <a:r>
              <a:rPr lang="en-US" sz="1200" dirty="0">
                <a:solidFill>
                  <a:prstClr val="black"/>
                </a:solidFill>
                <a:ea typeface="Verdana"/>
                <a:cs typeface="Verdana"/>
                <a:sym typeface="Verdana"/>
              </a:rPr>
              <a:t>Models for Speech </a:t>
            </a:r>
            <a:r>
              <a:rPr lang="en-US" sz="1200" dirty="0" smtClean="0">
                <a:solidFill>
                  <a:prstClr val="black"/>
                </a:solidFill>
                <a:ea typeface="Verdana"/>
                <a:cs typeface="Verdana"/>
                <a:sym typeface="Verdana"/>
              </a:rPr>
              <a:t>Recognition,” arXiv, 2015 (accepted to NIPS).</a:t>
            </a:r>
          </a:p>
        </p:txBody>
      </p:sp>
      <p:pic>
        <p:nvPicPr>
          <p:cNvPr id="4" name="Picture 3"/>
          <p:cNvPicPr>
            <a:picLocks noChangeAspect="1"/>
          </p:cNvPicPr>
          <p:nvPr/>
        </p:nvPicPr>
        <p:blipFill>
          <a:blip r:embed="rId3"/>
          <a:stretch>
            <a:fillRect/>
          </a:stretch>
        </p:blipFill>
        <p:spPr>
          <a:xfrm>
            <a:off x="0" y="1832684"/>
            <a:ext cx="4648200" cy="4706230"/>
          </a:xfrm>
          <a:prstGeom prst="rect">
            <a:avLst/>
          </a:prstGeom>
        </p:spPr>
      </p:pic>
      <p:pic>
        <p:nvPicPr>
          <p:cNvPr id="5" name="Picture 4"/>
          <p:cNvPicPr>
            <a:picLocks noChangeAspect="1"/>
          </p:cNvPicPr>
          <p:nvPr/>
        </p:nvPicPr>
        <p:blipFill>
          <a:blip r:embed="rId4"/>
          <a:stretch>
            <a:fillRect/>
          </a:stretch>
        </p:blipFill>
        <p:spPr>
          <a:xfrm>
            <a:off x="4648200" y="3489481"/>
            <a:ext cx="4446134" cy="2609198"/>
          </a:xfrm>
          <a:prstGeom prst="rect">
            <a:avLst/>
          </a:prstGeom>
        </p:spPr>
      </p:pic>
    </p:spTree>
    <p:extLst>
      <p:ext uri="{BB962C8B-B14F-4D97-AF65-F5344CB8AC3E}">
        <p14:creationId xmlns:p14="http://schemas.microsoft.com/office/powerpoint/2010/main" val="621189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1143000"/>
          </a:xfrm>
        </p:spPr>
        <p:txBody>
          <a:bodyPr>
            <a:normAutofit/>
          </a:bodyPr>
          <a:lstStyle/>
          <a:p>
            <a:r>
              <a:rPr lang="en-US" sz="3600" dirty="0" smtClean="0"/>
              <a:t>A Perspective on Recent Innovations</a:t>
            </a:r>
            <a:endParaRPr lang="en-US" sz="3600" dirty="0"/>
          </a:p>
        </p:txBody>
      </p:sp>
      <p:sp>
        <p:nvSpPr>
          <p:cNvPr id="3" name="Content Placeholder 2"/>
          <p:cNvSpPr>
            <a:spLocks noGrp="1"/>
          </p:cNvSpPr>
          <p:nvPr>
            <p:ph idx="1"/>
          </p:nvPr>
        </p:nvSpPr>
        <p:spPr>
          <a:xfrm>
            <a:off x="111940" y="1143000"/>
            <a:ext cx="8955860" cy="4525963"/>
          </a:xfrm>
        </p:spPr>
        <p:txBody>
          <a:bodyPr>
            <a:normAutofit fontScale="85000" lnSpcReduction="10000"/>
          </a:bodyPr>
          <a:lstStyle/>
          <a:p>
            <a:r>
              <a:rPr lang="en-US" dirty="0" smtClean="0"/>
              <a:t>All above deep learning innovations are based on supervised, discriminative learning of DNN and recurrent variants</a:t>
            </a:r>
          </a:p>
          <a:p>
            <a:r>
              <a:rPr lang="en-US" dirty="0"/>
              <a:t>Capitalizing on big, </a:t>
            </a:r>
            <a:r>
              <a:rPr lang="en-US" b="1" dirty="0"/>
              <a:t>labeled</a:t>
            </a:r>
            <a:r>
              <a:rPr lang="en-US" dirty="0"/>
              <a:t> </a:t>
            </a:r>
            <a:r>
              <a:rPr lang="en-US" dirty="0" smtClean="0"/>
              <a:t>data</a:t>
            </a:r>
          </a:p>
          <a:p>
            <a:r>
              <a:rPr lang="en-US" dirty="0" smtClean="0"/>
              <a:t>Incorporating </a:t>
            </a:r>
            <a:r>
              <a:rPr lang="en-US" b="1" dirty="0" smtClean="0"/>
              <a:t>monotonic-sequential</a:t>
            </a:r>
            <a:r>
              <a:rPr lang="en-US" dirty="0" smtClean="0"/>
              <a:t> structure of speech </a:t>
            </a:r>
            <a:r>
              <a:rPr lang="en-US" sz="2600" dirty="0" smtClean="0"/>
              <a:t>(non-monotonic for language, later)</a:t>
            </a:r>
          </a:p>
          <a:p>
            <a:r>
              <a:rPr lang="en-US" dirty="0" smtClean="0"/>
              <a:t>Hard to incorporate many other aspects of speech knowledge with (e.g. speech distortion model)</a:t>
            </a:r>
          </a:p>
          <a:p>
            <a:r>
              <a:rPr lang="en-US" dirty="0" smtClean="0"/>
              <a:t>Hard to do semi- and </a:t>
            </a:r>
            <a:r>
              <a:rPr lang="en-US" b="1" dirty="0" smtClean="0"/>
              <a:t>unsupervised</a:t>
            </a:r>
            <a:r>
              <a:rPr lang="en-US" dirty="0" smtClean="0"/>
              <a:t> learning</a:t>
            </a:r>
          </a:p>
          <a:p>
            <a:pPr marL="0" indent="0">
              <a:buNone/>
            </a:pPr>
            <a:r>
              <a:rPr lang="en-US" dirty="0" smtClean="0">
                <a:sym typeface="Wingdings" panose="05000000000000000000" pitchFamily="2" charset="2"/>
              </a:rPr>
              <a:t></a:t>
            </a:r>
            <a:r>
              <a:rPr lang="en-US" dirty="0" smtClean="0"/>
              <a:t>Deep generative modeling may overcome such difficulties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37</a:t>
            </a:fld>
            <a:endParaRPr lang="en-US">
              <a:solidFill>
                <a:prstClr val="black">
                  <a:tint val="75000"/>
                </a:prstClr>
              </a:solidFill>
            </a:endParaRPr>
          </a:p>
        </p:txBody>
      </p:sp>
      <p:sp>
        <p:nvSpPr>
          <p:cNvPr id="5" name="Rectangle 4"/>
          <p:cNvSpPr/>
          <p:nvPr/>
        </p:nvSpPr>
        <p:spPr>
          <a:xfrm>
            <a:off x="246470" y="5666409"/>
            <a:ext cx="8686800" cy="461665"/>
          </a:xfrm>
          <a:prstGeom prst="rect">
            <a:avLst/>
          </a:prstGeom>
        </p:spPr>
        <p:txBody>
          <a:bodyPr wrap="square">
            <a:spAutoFit/>
          </a:bodyPr>
          <a:lstStyle/>
          <a:p>
            <a:r>
              <a:rPr lang="en-US" sz="1200" dirty="0"/>
              <a:t>Li Deng and Roberto Togneri, </a:t>
            </a:r>
            <a:r>
              <a:rPr lang="en-US" sz="1200" dirty="0">
                <a:hlinkClick r:id="rId2"/>
              </a:rPr>
              <a:t>Chapter 6: Deep Dynamic Models for Learning Hidden Representations of Speech Features</a:t>
            </a:r>
            <a:r>
              <a:rPr lang="en-US" sz="1200" dirty="0"/>
              <a:t>, pp. 153-196, Springer, December 2014.</a:t>
            </a:r>
          </a:p>
        </p:txBody>
      </p:sp>
      <p:sp>
        <p:nvSpPr>
          <p:cNvPr id="6" name="Rectangle 5"/>
          <p:cNvSpPr/>
          <p:nvPr/>
        </p:nvSpPr>
        <p:spPr>
          <a:xfrm>
            <a:off x="228600" y="6125519"/>
            <a:ext cx="8610600" cy="461665"/>
          </a:xfrm>
          <a:prstGeom prst="rect">
            <a:avLst/>
          </a:prstGeom>
        </p:spPr>
        <p:txBody>
          <a:bodyPr wrap="square">
            <a:spAutoFit/>
          </a:bodyPr>
          <a:lstStyle/>
          <a:p>
            <a:r>
              <a:rPr lang="en-US" sz="1200" dirty="0"/>
              <a:t>Li Deng and Navdeep Jaitly</a:t>
            </a:r>
            <a:r>
              <a:rPr lang="en-US" sz="1200" dirty="0" smtClean="0"/>
              <a:t>, Chapter 2: </a:t>
            </a:r>
            <a:r>
              <a:rPr lang="en-US" sz="1200" dirty="0" smtClean="0">
                <a:hlinkClick r:id="rId3"/>
              </a:rPr>
              <a:t>Deep discriminative and generative models for pattern recognition</a:t>
            </a:r>
            <a:r>
              <a:rPr lang="en-US" sz="1200" dirty="0" smtClean="0"/>
              <a:t>, ~30 pages</a:t>
            </a:r>
            <a:r>
              <a:rPr lang="en-US" sz="1200" dirty="0"/>
              <a:t>, in Handbook of Pattern Recognition and Computer Vision: 5th </a:t>
            </a:r>
            <a:r>
              <a:rPr lang="en-US" sz="1200" dirty="0" smtClean="0"/>
              <a:t>Edition, World Scientific Publishing, Jan 2016.</a:t>
            </a:r>
            <a:endParaRPr lang="en-US" sz="1200" dirty="0"/>
          </a:p>
        </p:txBody>
      </p:sp>
    </p:spTree>
    <p:extLst>
      <p:ext uri="{BB962C8B-B14F-4D97-AF65-F5344CB8AC3E}">
        <p14:creationId xmlns:p14="http://schemas.microsoft.com/office/powerpoint/2010/main" val="573564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8229600" cy="1143000"/>
          </a:xfrm>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Content Placeholder 2"/>
          <p:cNvSpPr txBox="1">
            <a:spLocks/>
          </p:cNvSpPr>
          <p:nvPr/>
        </p:nvSpPr>
        <p:spPr>
          <a:xfrm>
            <a:off x="56572" y="1247499"/>
            <a:ext cx="8858827" cy="510885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prstClr val="white">
                    <a:lumMod val="85000"/>
                  </a:prstClr>
                </a:solidFill>
                <a:effectLst/>
                <a:uLnTx/>
                <a:uFillTx/>
                <a:latin typeface="Calibri"/>
                <a:ea typeface="+mn-ea"/>
                <a:cs typeface="+mn-cs"/>
              </a:rPr>
              <a:t>Introduction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chemeClr val="bg1">
                    <a:lumMod val="85000"/>
                  </a:schemeClr>
                </a:solidFill>
                <a:effectLst/>
                <a:uLnTx/>
                <a:uFillTx/>
                <a:latin typeface="Calibri"/>
                <a:ea typeface="+mn-ea"/>
                <a:cs typeface="+mn-cs"/>
              </a:rPr>
              <a:t>Part I: Some history </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How deep </a:t>
            </a: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l</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earning entered </a:t>
            </a: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s</a:t>
            </a:r>
            <a:r>
              <a:rPr kumimoji="0" lang="en-US" sz="2400" b="0" i="0" u="none" strike="noStrike" kern="1200" cap="none" spc="0" normalizeH="0" baseline="0" noProof="0" dirty="0" err="1" smtClean="0">
                <a:ln>
                  <a:noFill/>
                </a:ln>
                <a:solidFill>
                  <a:schemeClr val="bg1">
                    <a:lumMod val="85000"/>
                  </a:schemeClr>
                </a:solidFill>
                <a:effectLst/>
                <a:uLnTx/>
                <a:uFillTx/>
                <a:latin typeface="Calibri"/>
                <a:ea typeface="+mn-ea"/>
                <a:cs typeface="+mn-cs"/>
              </a:rPr>
              <a:t>peech</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 recognition (2009-2010)</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G</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enerative &amp; discriminative models prior to 2009</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prstClr val="white">
                    <a:lumMod val="85000"/>
                  </a:prstClr>
                </a:solidFill>
                <a:effectLst/>
                <a:uLnTx/>
                <a:uFillTx/>
                <a:latin typeface="Calibri"/>
                <a:ea typeface="+mn-ea"/>
                <a:cs typeface="+mn-cs"/>
              </a:rPr>
              <a:t>Part II: State of the art </a:t>
            </a:r>
            <a:endParaRPr kumimoji="0" lang="en-US" sz="3900" b="0" i="0" u="none" strike="noStrike" kern="1200" cap="none" spc="0" normalizeH="0" baseline="0" noProof="0" dirty="0">
              <a:ln>
                <a:noFill/>
              </a:ln>
              <a:solidFill>
                <a:prstClr val="white">
                  <a:lumMod val="85000"/>
                </a:prstClr>
              </a:solidFill>
              <a:effectLst/>
              <a:uLnTx/>
              <a:uFillTx/>
              <a:latin typeface="Calibri"/>
              <a:ea typeface="+mn-ea"/>
              <a:cs typeface="+mn-cs"/>
            </a:endParaRP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white">
                    <a:lumMod val="85000"/>
                  </a:prstClr>
                </a:solidFill>
                <a:effectLst/>
                <a:uLnTx/>
                <a:uFillTx/>
                <a:latin typeface="Calibri"/>
                <a:ea typeface="+mn-ea"/>
                <a:cs typeface="+mn-cs"/>
              </a:rPr>
              <a:t>Dominated by deep discriminative models </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prstClr val="white">
                    <a:lumMod val="85000"/>
                  </a:prstClr>
                </a:solidFill>
                <a:effectLst/>
                <a:uLnTx/>
                <a:uFillTx/>
                <a:latin typeface="Calibri"/>
                <a:ea typeface="+mn-ea"/>
                <a:cs typeface="+mn-cs"/>
              </a:rPr>
              <a:t>Deep neural nets (DNN) &amp; many of the variants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effectLst/>
                <a:uLnTx/>
                <a:uFillTx/>
                <a:latin typeface="Calibri"/>
                <a:ea typeface="+mn-ea"/>
                <a:cs typeface="+mn-cs"/>
              </a:rPr>
              <a:t>Part III: Prospects</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alibri"/>
                <a:ea typeface="+mn-ea"/>
                <a:cs typeface="+mn-cs"/>
              </a:rPr>
              <a:t>Integrating deep generative/discriminative models</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alibri"/>
                <a:ea typeface="+mn-ea"/>
                <a:cs typeface="+mn-cs"/>
              </a:rPr>
              <a:t>Deep </a:t>
            </a:r>
            <a:r>
              <a:rPr kumimoji="0" lang="en-US" sz="2400" b="0" i="0" u="none" strike="noStrike" kern="1200" cap="none" spc="0" normalizeH="0" baseline="0" noProof="0" dirty="0">
                <a:ln>
                  <a:noFill/>
                </a:ln>
                <a:effectLst/>
                <a:uLnTx/>
                <a:uFillTx/>
                <a:latin typeface="Calibri"/>
                <a:ea typeface="+mn-ea"/>
                <a:cs typeface="+mn-cs"/>
              </a:rPr>
              <a:t>m</a:t>
            </a:r>
            <a:r>
              <a:rPr kumimoji="0" lang="en-US" sz="2400" b="0" i="0" u="none" strike="noStrike" kern="1200" cap="none" spc="0" normalizeH="0" baseline="0" noProof="0" dirty="0" smtClean="0">
                <a:ln>
                  <a:noFill/>
                </a:ln>
                <a:effectLst/>
                <a:uLnTx/>
                <a:uFillTx/>
                <a:latin typeface="Calibri"/>
                <a:ea typeface="+mn-ea"/>
                <a:cs typeface="+mn-cs"/>
              </a:rPr>
              <a:t>ultimodal and semantic modeling</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9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606237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184580581"/>
              </p:ext>
            </p:extLst>
          </p:nvPr>
        </p:nvGraphicFramePr>
        <p:xfrm>
          <a:off x="63178" y="4800600"/>
          <a:ext cx="9143999" cy="797727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3189287">
                  <a:extLst>
                    <a:ext uri="{9D8B030D-6E8A-4147-A177-3AD203B41FA5}">
                      <a16:colId xmlns:a16="http://schemas.microsoft.com/office/drawing/2014/main" val="20001"/>
                    </a:ext>
                  </a:extLst>
                </a:gridCol>
                <a:gridCol w="3821112">
                  <a:extLst>
                    <a:ext uri="{9D8B030D-6E8A-4147-A177-3AD203B41FA5}">
                      <a16:colId xmlns:a16="http://schemas.microsoft.com/office/drawing/2014/main" val="20002"/>
                    </a:ext>
                  </a:extLst>
                </a:gridCol>
              </a:tblGrid>
              <a:tr h="304792">
                <a:tc>
                  <a:txBody>
                    <a:bodyPr/>
                    <a:lstStyle/>
                    <a:p>
                      <a:pPr algn="ctr"/>
                      <a:endParaRPr lang="en-US" sz="2400" dirty="0"/>
                    </a:p>
                  </a:txBody>
                  <a:tcPr marT="45716" marB="45716"/>
                </a:tc>
                <a:tc>
                  <a:txBody>
                    <a:bodyPr/>
                    <a:lstStyle/>
                    <a:p>
                      <a:pPr algn="ctr"/>
                      <a:r>
                        <a:rPr lang="en-US" sz="2400" dirty="0" smtClean="0"/>
                        <a:t>Deep Neural Nets</a:t>
                      </a:r>
                      <a:endParaRPr lang="en-US" sz="2400" dirty="0"/>
                    </a:p>
                  </a:txBody>
                  <a:tcPr marT="45716" marB="457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Deep Generative Models</a:t>
                      </a:r>
                      <a:r>
                        <a:rPr lang="en-US" sz="2400" baseline="0" dirty="0" smtClean="0"/>
                        <a:t> </a:t>
                      </a:r>
                      <a:endParaRPr lang="en-US" sz="2400" dirty="0" smtClean="0"/>
                    </a:p>
                  </a:txBody>
                  <a:tcPr marT="45716" marB="45716"/>
                </a:tc>
                <a:extLst>
                  <a:ext uri="{0D108BD9-81ED-4DB2-BD59-A6C34878D82A}">
                    <a16:rowId xmlns:a16="http://schemas.microsoft.com/office/drawing/2014/main" val="10000"/>
                  </a:ext>
                </a:extLst>
              </a:tr>
              <a:tr h="341242">
                <a:tc>
                  <a:txBody>
                    <a:bodyPr/>
                    <a:lstStyle/>
                    <a:p>
                      <a:r>
                        <a:rPr lang="en-US" sz="1800" b="1" dirty="0" smtClean="0">
                          <a:solidFill>
                            <a:schemeClr val="bg2"/>
                          </a:solidFill>
                        </a:rPr>
                        <a:t>Structure</a:t>
                      </a:r>
                      <a:endParaRPr lang="en-US" sz="18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2"/>
                          </a:solidFill>
                        </a:rPr>
                        <a:t>Graphical;</a:t>
                      </a:r>
                      <a:r>
                        <a:rPr lang="en-US" sz="1800" baseline="0" dirty="0" smtClean="0">
                          <a:solidFill>
                            <a:schemeClr val="bg2"/>
                          </a:solidFill>
                        </a:rPr>
                        <a:t> info flow: </a:t>
                      </a:r>
                      <a:r>
                        <a:rPr lang="en-US" sz="1800" b="1" baseline="0" dirty="0" smtClean="0">
                          <a:solidFill>
                            <a:schemeClr val="bg2"/>
                          </a:solidFill>
                        </a:rPr>
                        <a:t>bottom-up</a:t>
                      </a:r>
                      <a:endParaRPr lang="en-US" sz="1800" b="1" dirty="0" smtClean="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2"/>
                          </a:solidFill>
                        </a:rPr>
                        <a:t>Graphical; </a:t>
                      </a:r>
                      <a:r>
                        <a:rPr lang="en-US" sz="1800" baseline="0" dirty="0" smtClean="0">
                          <a:solidFill>
                            <a:schemeClr val="bg2"/>
                          </a:solidFill>
                        </a:rPr>
                        <a:t>info flow: </a:t>
                      </a:r>
                      <a:r>
                        <a:rPr lang="en-US" sz="1800" b="1" baseline="0" dirty="0" smtClean="0">
                          <a:solidFill>
                            <a:schemeClr val="bg2"/>
                          </a:solidFill>
                        </a:rPr>
                        <a:t>top-down</a:t>
                      </a:r>
                      <a:endParaRPr lang="en-US" sz="1800" b="1" dirty="0">
                        <a:solidFill>
                          <a:schemeClr val="bg2"/>
                        </a:solidFill>
                      </a:endParaRPr>
                    </a:p>
                  </a:txBody>
                  <a:tcPr marT="45716" marB="45716"/>
                </a:tc>
                <a:extLst>
                  <a:ext uri="{0D108BD9-81ED-4DB2-BD59-A6C34878D82A}">
                    <a16:rowId xmlns:a16="http://schemas.microsoft.com/office/drawing/2014/main" val="10001"/>
                  </a:ext>
                </a:extLst>
              </a:tr>
              <a:tr h="597179">
                <a:tc>
                  <a:txBody>
                    <a:bodyPr/>
                    <a:lstStyle/>
                    <a:p>
                      <a:r>
                        <a:rPr lang="en-US" sz="1600" b="1" baseline="0" dirty="0" err="1" smtClean="0">
                          <a:solidFill>
                            <a:srgbClr val="FF0000"/>
                          </a:solidFill>
                        </a:rPr>
                        <a:t>Incorp</a:t>
                      </a:r>
                      <a:r>
                        <a:rPr lang="en-US" sz="1600" b="1" baseline="0" dirty="0" smtClean="0">
                          <a:solidFill>
                            <a:srgbClr val="FF0000"/>
                          </a:solidFill>
                        </a:rPr>
                        <a:t> constraints &amp; domain knowledge</a:t>
                      </a:r>
                      <a:endParaRPr lang="en-US" sz="1600" b="1" dirty="0">
                        <a:solidFill>
                          <a:srgbClr val="FF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Hard</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FF0000"/>
                          </a:solidFill>
                        </a:rPr>
                        <a:t>Easy</a:t>
                      </a:r>
                    </a:p>
                  </a:txBody>
                  <a:tcPr marT="45716" marB="45716"/>
                </a:tc>
                <a:extLst>
                  <a:ext uri="{0D108BD9-81ED-4DB2-BD59-A6C34878D82A}">
                    <a16:rowId xmlns:a16="http://schemas.microsoft.com/office/drawing/2014/main" val="10002"/>
                  </a:ext>
                </a:extLst>
              </a:tr>
              <a:tr h="341242">
                <a:tc>
                  <a:txBody>
                    <a:bodyPr/>
                    <a:lstStyle/>
                    <a:p>
                      <a:r>
                        <a:rPr lang="en-US" sz="1600" b="1" i="1" dirty="0" smtClean="0">
                          <a:solidFill>
                            <a:srgbClr val="C00000"/>
                          </a:solidFill>
                        </a:rPr>
                        <a:t>Unsupervised</a:t>
                      </a:r>
                      <a:endParaRPr lang="en-US" sz="1600" b="1" i="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C00000"/>
                          </a:solidFill>
                        </a:rPr>
                        <a:t>Hard or impossible</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solidFill>
                            <a:srgbClr val="C00000"/>
                          </a:solidFill>
                        </a:rPr>
                        <a:t>Not easy, but at least possible</a:t>
                      </a:r>
                    </a:p>
                  </a:txBody>
                  <a:tcPr marT="45716" marB="45716"/>
                </a:tc>
                <a:extLst>
                  <a:ext uri="{0D108BD9-81ED-4DB2-BD59-A6C34878D82A}">
                    <a16:rowId xmlns:a16="http://schemas.microsoft.com/office/drawing/2014/main" val="10003"/>
                  </a:ext>
                </a:extLst>
              </a:tr>
              <a:tr h="341242">
                <a:tc>
                  <a:txBody>
                    <a:bodyPr/>
                    <a:lstStyle/>
                    <a:p>
                      <a:r>
                        <a:rPr lang="en-US" sz="1600" b="1" dirty="0" smtClean="0">
                          <a:solidFill>
                            <a:srgbClr val="FF0000"/>
                          </a:solidFill>
                        </a:rPr>
                        <a:t>Interpretation</a:t>
                      </a:r>
                      <a:endParaRPr lang="en-US" sz="1600" b="1" dirty="0">
                        <a:solidFill>
                          <a:srgbClr val="FF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Harder</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rgbClr val="FF0000"/>
                          </a:solidFill>
                        </a:rPr>
                        <a:t>Easier</a:t>
                      </a:r>
                      <a:r>
                        <a:rPr lang="en-US" sz="1600" dirty="0" smtClean="0">
                          <a:solidFill>
                            <a:srgbClr val="FF0000"/>
                          </a:solidFill>
                        </a:rPr>
                        <a:t> </a:t>
                      </a:r>
                      <a:r>
                        <a:rPr lang="en-US" sz="1200" dirty="0" smtClean="0">
                          <a:solidFill>
                            <a:srgbClr val="FF0000"/>
                          </a:solidFill>
                        </a:rPr>
                        <a:t>(generative “story” on data and hidden variables)</a:t>
                      </a:r>
                    </a:p>
                  </a:txBody>
                  <a:tcPr marT="45716" marB="45716"/>
                </a:tc>
                <a:extLst>
                  <a:ext uri="{0D108BD9-81ED-4DB2-BD59-A6C34878D82A}">
                    <a16:rowId xmlns:a16="http://schemas.microsoft.com/office/drawing/2014/main" val="10004"/>
                  </a:ext>
                </a:extLst>
              </a:tr>
              <a:tr h="341242">
                <a:tc>
                  <a:txBody>
                    <a:bodyPr/>
                    <a:lstStyle/>
                    <a:p>
                      <a:r>
                        <a:rPr lang="en-US" sz="1600" b="1" dirty="0" smtClean="0">
                          <a:solidFill>
                            <a:schemeClr val="bg2"/>
                          </a:solidFill>
                        </a:rPr>
                        <a:t>Representation</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2"/>
                          </a:solidFill>
                        </a:rPr>
                        <a:t>Distributed</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err="1" smtClean="0">
                          <a:solidFill>
                            <a:schemeClr val="bg2"/>
                          </a:solidFill>
                        </a:rPr>
                        <a:t>Localist</a:t>
                      </a:r>
                      <a:r>
                        <a:rPr lang="en-US" sz="1600" baseline="0" dirty="0" smtClean="0">
                          <a:solidFill>
                            <a:schemeClr val="bg2"/>
                          </a:solidFill>
                        </a:rPr>
                        <a:t> (mostly); can be distributed also</a:t>
                      </a:r>
                      <a:endParaRPr lang="en-US" sz="1600" dirty="0" smtClean="0">
                        <a:solidFill>
                          <a:schemeClr val="bg2"/>
                        </a:solidFill>
                      </a:endParaRPr>
                    </a:p>
                  </a:txBody>
                  <a:tcPr marT="45716" marB="45716"/>
                </a:tc>
                <a:extLst>
                  <a:ext uri="{0D108BD9-81ED-4DB2-BD59-A6C34878D82A}">
                    <a16:rowId xmlns:a16="http://schemas.microsoft.com/office/drawing/2014/main" val="10005"/>
                  </a:ext>
                </a:extLst>
              </a:tr>
              <a:tr h="341242">
                <a:tc>
                  <a:txBody>
                    <a:bodyPr/>
                    <a:lstStyle/>
                    <a:p>
                      <a:r>
                        <a:rPr lang="en-US" sz="1600" b="1" dirty="0" smtClean="0">
                          <a:solidFill>
                            <a:schemeClr val="bg2"/>
                          </a:solidFill>
                        </a:rPr>
                        <a:t>Inference/decode</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Easy</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Harder (but</a:t>
                      </a:r>
                      <a:r>
                        <a:rPr lang="en-US" sz="1600" baseline="0" dirty="0" smtClean="0">
                          <a:solidFill>
                            <a:schemeClr val="bg2"/>
                          </a:solidFill>
                        </a:rPr>
                        <a:t> note </a:t>
                      </a:r>
                      <a:r>
                        <a:rPr lang="en-US" sz="1600" b="1" baseline="0" dirty="0" smtClean="0">
                          <a:solidFill>
                            <a:schemeClr val="bg2"/>
                          </a:solidFill>
                        </a:rPr>
                        <a:t>recent progress</a:t>
                      </a:r>
                      <a:r>
                        <a:rPr lang="en-US" sz="1600" baseline="0" dirty="0" smtClean="0">
                          <a:solidFill>
                            <a:schemeClr val="bg2"/>
                          </a:solidFill>
                        </a:rPr>
                        <a:t>)</a:t>
                      </a:r>
                      <a:endParaRPr lang="en-US" sz="1600" dirty="0" smtClean="0">
                        <a:solidFill>
                          <a:schemeClr val="bg2"/>
                        </a:solidFill>
                      </a:endParaRPr>
                    </a:p>
                  </a:txBody>
                  <a:tcPr marT="45716" marB="45716"/>
                </a:tc>
                <a:extLst>
                  <a:ext uri="{0D108BD9-81ED-4DB2-BD59-A6C34878D82A}">
                    <a16:rowId xmlns:a16="http://schemas.microsoft.com/office/drawing/2014/main" val="10006"/>
                  </a:ext>
                </a:extLst>
              </a:tr>
              <a:tr h="341242">
                <a:tc>
                  <a:txBody>
                    <a:bodyPr/>
                    <a:lstStyle/>
                    <a:p>
                      <a:r>
                        <a:rPr lang="en-US" sz="1400" b="1" dirty="0" smtClean="0">
                          <a:solidFill>
                            <a:schemeClr val="bg2"/>
                          </a:solidFill>
                        </a:rPr>
                        <a:t>Scalability/compute</a:t>
                      </a:r>
                      <a:endParaRPr lang="en-US" sz="14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2"/>
                          </a:solidFill>
                        </a:rPr>
                        <a:t>Easier (regular computes</a:t>
                      </a:r>
                      <a:r>
                        <a:rPr lang="en-US" sz="1400" b="1" baseline="0" dirty="0" smtClean="0">
                          <a:solidFill>
                            <a:schemeClr val="bg2"/>
                          </a:solidFill>
                        </a:rPr>
                        <a:t>/</a:t>
                      </a:r>
                      <a:r>
                        <a:rPr lang="en-US" sz="1400" b="1" dirty="0" smtClean="0">
                          <a:solidFill>
                            <a:schemeClr val="bg2"/>
                          </a:solidFill>
                        </a:rPr>
                        <a:t>GPU)</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2"/>
                          </a:solidFill>
                        </a:rPr>
                        <a:t>Harder  (but</a:t>
                      </a:r>
                      <a:r>
                        <a:rPr lang="en-US" sz="1400" baseline="0" dirty="0" smtClean="0">
                          <a:solidFill>
                            <a:schemeClr val="bg2"/>
                          </a:solidFill>
                        </a:rPr>
                        <a:t> note </a:t>
                      </a:r>
                      <a:r>
                        <a:rPr lang="en-US" sz="1400" b="1" baseline="0" dirty="0" smtClean="0">
                          <a:solidFill>
                            <a:schemeClr val="bg2"/>
                          </a:solidFill>
                        </a:rPr>
                        <a:t>recent progress</a:t>
                      </a:r>
                      <a:r>
                        <a:rPr lang="en-US" sz="1400" baseline="0" dirty="0" smtClean="0">
                          <a:solidFill>
                            <a:schemeClr val="bg2"/>
                          </a:solidFill>
                        </a:rPr>
                        <a:t>)</a:t>
                      </a:r>
                      <a:endParaRPr lang="en-US" sz="1400" dirty="0" smtClean="0">
                        <a:solidFill>
                          <a:schemeClr val="bg2"/>
                        </a:solidFill>
                      </a:endParaRPr>
                    </a:p>
                  </a:txBody>
                  <a:tcPr marT="45716" marB="45716"/>
                </a:tc>
                <a:extLst>
                  <a:ext uri="{0D108BD9-81ED-4DB2-BD59-A6C34878D82A}">
                    <a16:rowId xmlns:a16="http://schemas.microsoft.com/office/drawing/2014/main" val="10007"/>
                  </a:ext>
                </a:extLst>
              </a:tr>
              <a:tr h="341242">
                <a:tc>
                  <a:txBody>
                    <a:bodyPr/>
                    <a:lstStyle/>
                    <a:p>
                      <a:r>
                        <a:rPr lang="en-US" sz="1600" b="1" dirty="0" err="1" smtClean="0">
                          <a:solidFill>
                            <a:schemeClr val="bg2"/>
                          </a:solidFill>
                        </a:rPr>
                        <a:t>Incorp</a:t>
                      </a:r>
                      <a:r>
                        <a:rPr lang="en-US" sz="1600" b="1" dirty="0" smtClean="0">
                          <a:solidFill>
                            <a:schemeClr val="bg2"/>
                          </a:solidFill>
                        </a:rPr>
                        <a:t>.</a:t>
                      </a:r>
                      <a:r>
                        <a:rPr lang="en-US" sz="1600" b="1" baseline="0" dirty="0" smtClean="0">
                          <a:solidFill>
                            <a:schemeClr val="bg2"/>
                          </a:solidFill>
                        </a:rPr>
                        <a:t> u</a:t>
                      </a:r>
                      <a:r>
                        <a:rPr lang="en-US" sz="1600" b="1" dirty="0" smtClean="0">
                          <a:solidFill>
                            <a:schemeClr val="bg2"/>
                          </a:solidFill>
                        </a:rPr>
                        <a:t>ncertainty</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Hard</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bg2"/>
                          </a:solidFill>
                        </a:rPr>
                        <a:t>Easy</a:t>
                      </a:r>
                    </a:p>
                  </a:txBody>
                  <a:tcPr marT="45716" marB="45716"/>
                </a:tc>
                <a:extLst>
                  <a:ext uri="{0D108BD9-81ED-4DB2-BD59-A6C34878D82A}">
                    <a16:rowId xmlns:a16="http://schemas.microsoft.com/office/drawing/2014/main" val="10008"/>
                  </a:ext>
                </a:extLst>
              </a:tr>
              <a:tr h="597179">
                <a:tc>
                  <a:txBody>
                    <a:bodyPr/>
                    <a:lstStyle/>
                    <a:p>
                      <a:r>
                        <a:rPr lang="en-US" sz="1600" b="1" dirty="0" smtClean="0">
                          <a:solidFill>
                            <a:schemeClr val="bg2"/>
                          </a:solidFill>
                        </a:rPr>
                        <a:t>Empirical goal</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Classification, feature learning, …</a:t>
                      </a:r>
                    </a:p>
                  </a:txBody>
                  <a:tcPr marT="45716" marB="45716"/>
                </a:tc>
                <a:tc>
                  <a:txBody>
                    <a:bodyPr/>
                    <a:lstStyle/>
                    <a:p>
                      <a:r>
                        <a:rPr lang="en-US" sz="1600" dirty="0" smtClean="0">
                          <a:solidFill>
                            <a:schemeClr val="bg2"/>
                          </a:solidFill>
                        </a:rPr>
                        <a:t>Classification</a:t>
                      </a:r>
                      <a:r>
                        <a:rPr lang="en-US" sz="1600" baseline="0" dirty="0" smtClean="0">
                          <a:solidFill>
                            <a:schemeClr val="bg2"/>
                          </a:solidFill>
                        </a:rPr>
                        <a:t> (via Bayes rule), l</a:t>
                      </a:r>
                      <a:r>
                        <a:rPr lang="en-US" sz="1600" dirty="0" smtClean="0">
                          <a:solidFill>
                            <a:schemeClr val="bg2"/>
                          </a:solidFill>
                        </a:rPr>
                        <a:t>atent variable</a:t>
                      </a:r>
                      <a:r>
                        <a:rPr lang="en-US" sz="1600" baseline="0" dirty="0" smtClean="0">
                          <a:solidFill>
                            <a:schemeClr val="bg2"/>
                          </a:solidFill>
                        </a:rPr>
                        <a:t> inference…</a:t>
                      </a:r>
                      <a:endParaRPr lang="en-US" sz="1600" dirty="0">
                        <a:solidFill>
                          <a:schemeClr val="bg2"/>
                        </a:solidFill>
                      </a:endParaRPr>
                    </a:p>
                  </a:txBody>
                  <a:tcPr marT="45716" marB="45716"/>
                </a:tc>
                <a:extLst>
                  <a:ext uri="{0D108BD9-81ED-4DB2-BD59-A6C34878D82A}">
                    <a16:rowId xmlns:a16="http://schemas.microsoft.com/office/drawing/2014/main" val="10009"/>
                  </a:ext>
                </a:extLst>
              </a:tr>
              <a:tr h="597179">
                <a:tc>
                  <a:txBody>
                    <a:bodyPr/>
                    <a:lstStyle/>
                    <a:p>
                      <a:r>
                        <a:rPr lang="en-US" sz="1600" b="1" dirty="0" smtClean="0">
                          <a:solidFill>
                            <a:schemeClr val="bg2"/>
                          </a:solidFill>
                        </a:rPr>
                        <a:t>Terminology</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Neurons, activation/gate functions, weights … </a:t>
                      </a:r>
                    </a:p>
                  </a:txBody>
                  <a:tcPr marT="45716" marB="45716"/>
                </a:tc>
                <a:tc>
                  <a:txBody>
                    <a:bodyPr/>
                    <a:lstStyle/>
                    <a:p>
                      <a:r>
                        <a:rPr lang="en-US" sz="1600" dirty="0" smtClean="0">
                          <a:solidFill>
                            <a:schemeClr val="bg2"/>
                          </a:solidFill>
                        </a:rPr>
                        <a:t>Random</a:t>
                      </a:r>
                      <a:r>
                        <a:rPr lang="en-US" sz="1600" baseline="0" dirty="0" smtClean="0">
                          <a:solidFill>
                            <a:schemeClr val="bg2"/>
                          </a:solidFill>
                        </a:rPr>
                        <a:t> </a:t>
                      </a:r>
                      <a:r>
                        <a:rPr lang="en-US" sz="1600" baseline="0" dirty="0" err="1" smtClean="0">
                          <a:solidFill>
                            <a:schemeClr val="bg2"/>
                          </a:solidFill>
                        </a:rPr>
                        <a:t>v</a:t>
                      </a:r>
                      <a:r>
                        <a:rPr lang="en-US" sz="1600" dirty="0" err="1" smtClean="0">
                          <a:solidFill>
                            <a:schemeClr val="bg2"/>
                          </a:solidFill>
                        </a:rPr>
                        <a:t>ars</a:t>
                      </a:r>
                      <a:r>
                        <a:rPr lang="en-US" sz="1600" dirty="0" smtClean="0">
                          <a:solidFill>
                            <a:schemeClr val="bg2"/>
                          </a:solidFill>
                        </a:rPr>
                        <a:t>, stochastic “neurons”, potential function, parameters …</a:t>
                      </a:r>
                      <a:endParaRPr lang="en-US" sz="1800" dirty="0">
                        <a:solidFill>
                          <a:schemeClr val="bg2"/>
                        </a:solidFill>
                      </a:endParaRPr>
                    </a:p>
                  </a:txBody>
                  <a:tcPr marT="45716" marB="45716"/>
                </a:tc>
                <a:extLst>
                  <a:ext uri="{0D108BD9-81ED-4DB2-BD59-A6C34878D82A}">
                    <a16:rowId xmlns:a16="http://schemas.microsoft.com/office/drawing/2014/main" val="10010"/>
                  </a:ext>
                </a:extLst>
              </a:tr>
              <a:tr h="597179">
                <a:tc>
                  <a:txBody>
                    <a:bodyPr/>
                    <a:lstStyle/>
                    <a:p>
                      <a:r>
                        <a:rPr lang="en-US" sz="1600" b="1" dirty="0" smtClean="0">
                          <a:solidFill>
                            <a:schemeClr val="bg2"/>
                          </a:solidFill>
                        </a:rPr>
                        <a:t>Learning</a:t>
                      </a:r>
                      <a:r>
                        <a:rPr lang="en-US" sz="1600" b="1" baseline="0" dirty="0" smtClean="0">
                          <a:solidFill>
                            <a:schemeClr val="bg2"/>
                          </a:solidFill>
                        </a:rPr>
                        <a:t> algorithm</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A single, unchallenged, algorithm -- </a:t>
                      </a:r>
                      <a:r>
                        <a:rPr lang="en-US" sz="1600" dirty="0" err="1" smtClean="0">
                          <a:solidFill>
                            <a:schemeClr val="bg2"/>
                          </a:solidFill>
                        </a:rPr>
                        <a:t>BackProp</a:t>
                      </a:r>
                      <a:endParaRPr lang="en-US" sz="1600" dirty="0" smtClean="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A major focus of open research,</a:t>
                      </a:r>
                      <a:r>
                        <a:rPr lang="en-US" sz="1600" baseline="0" dirty="0" smtClean="0">
                          <a:solidFill>
                            <a:schemeClr val="bg2"/>
                          </a:solidFill>
                        </a:rPr>
                        <a:t> many algorithms, &amp; more to come</a:t>
                      </a:r>
                      <a:endParaRPr lang="en-US" sz="1600" dirty="0" smtClean="0">
                        <a:solidFill>
                          <a:schemeClr val="bg2"/>
                        </a:solidFill>
                      </a:endParaRPr>
                    </a:p>
                  </a:txBody>
                  <a:tcPr marT="45716" marB="45716"/>
                </a:tc>
                <a:extLst>
                  <a:ext uri="{0D108BD9-81ED-4DB2-BD59-A6C34878D82A}">
                    <a16:rowId xmlns:a16="http://schemas.microsoft.com/office/drawing/2014/main" val="10011"/>
                  </a:ext>
                </a:extLst>
              </a:tr>
              <a:tr h="597179">
                <a:tc>
                  <a:txBody>
                    <a:bodyPr/>
                    <a:lstStyle/>
                    <a:p>
                      <a:r>
                        <a:rPr lang="en-US" sz="1600" b="1" dirty="0" smtClean="0">
                          <a:solidFill>
                            <a:schemeClr val="bg2"/>
                          </a:solidFill>
                        </a:rPr>
                        <a:t>Evaluation</a:t>
                      </a:r>
                      <a:endParaRPr lang="en-US" sz="1600" b="1" dirty="0">
                        <a:solidFill>
                          <a:schemeClr val="bg2"/>
                        </a:solidFill>
                      </a:endParaRPr>
                    </a:p>
                  </a:txBody>
                  <a:tcPr marT="45716" marB="45716"/>
                </a:tc>
                <a:tc>
                  <a:txBody>
                    <a:bodyPr/>
                    <a:lstStyle/>
                    <a:p>
                      <a:r>
                        <a:rPr lang="en-US" sz="1400" dirty="0" smtClean="0">
                          <a:solidFill>
                            <a:schemeClr val="bg2"/>
                          </a:solidFill>
                        </a:rPr>
                        <a:t>On a black-box score – end performance</a:t>
                      </a:r>
                      <a:endParaRPr lang="en-US" sz="1400"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2"/>
                          </a:solidFill>
                        </a:rPr>
                        <a:t>On almost every intermediate quantity</a:t>
                      </a:r>
                    </a:p>
                  </a:txBody>
                  <a:tcPr marT="45716" marB="45716"/>
                </a:tc>
                <a:extLst>
                  <a:ext uri="{0D108BD9-81ED-4DB2-BD59-A6C34878D82A}">
                    <a16:rowId xmlns:a16="http://schemas.microsoft.com/office/drawing/2014/main" val="10012"/>
                  </a:ext>
                </a:extLst>
              </a:tr>
              <a:tr h="341242">
                <a:tc>
                  <a:txBody>
                    <a:bodyPr/>
                    <a:lstStyle/>
                    <a:p>
                      <a:r>
                        <a:rPr lang="en-US" sz="1600" b="1" dirty="0" smtClean="0">
                          <a:solidFill>
                            <a:schemeClr val="bg2"/>
                          </a:solidFill>
                        </a:rPr>
                        <a:t>Implementation</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Hard</a:t>
                      </a:r>
                      <a:r>
                        <a:rPr lang="en-US" sz="1600" baseline="0" dirty="0" smtClean="0">
                          <a:solidFill>
                            <a:schemeClr val="bg2"/>
                          </a:solidFill>
                        </a:rPr>
                        <a:t> (but increasingly easier)</a:t>
                      </a:r>
                      <a:endParaRPr lang="en-US" sz="1600" dirty="0" smtClean="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Standardized but insights needed</a:t>
                      </a:r>
                    </a:p>
                  </a:txBody>
                  <a:tcPr marT="45716" marB="45716"/>
                </a:tc>
                <a:extLst>
                  <a:ext uri="{0D108BD9-81ED-4DB2-BD59-A6C34878D82A}">
                    <a16:rowId xmlns:a16="http://schemas.microsoft.com/office/drawing/2014/main" val="10013"/>
                  </a:ext>
                </a:extLst>
              </a:tr>
              <a:tr h="341242">
                <a:tc>
                  <a:txBody>
                    <a:bodyPr/>
                    <a:lstStyle/>
                    <a:p>
                      <a:r>
                        <a:rPr lang="en-US" sz="1600" b="1" dirty="0" smtClean="0">
                          <a:solidFill>
                            <a:schemeClr val="bg2"/>
                          </a:solidFill>
                        </a:rPr>
                        <a:t>Experiments</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Massive, real data</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Modest, often simulated data</a:t>
                      </a:r>
                    </a:p>
                  </a:txBody>
                  <a:tcPr marT="45716" marB="45716"/>
                </a:tc>
                <a:extLst>
                  <a:ext uri="{0D108BD9-81ED-4DB2-BD59-A6C34878D82A}">
                    <a16:rowId xmlns:a16="http://schemas.microsoft.com/office/drawing/2014/main" val="10014"/>
                  </a:ext>
                </a:extLst>
              </a:tr>
              <a:tr h="341242">
                <a:tc>
                  <a:txBody>
                    <a:bodyPr/>
                    <a:lstStyle/>
                    <a:p>
                      <a:r>
                        <a:rPr lang="en-US" sz="1600" b="1" dirty="0" smtClean="0">
                          <a:solidFill>
                            <a:schemeClr val="bg2"/>
                          </a:solidFill>
                        </a:rPr>
                        <a:t>Parameterization</a:t>
                      </a:r>
                      <a:endParaRPr lang="en-US" sz="16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Dense matrices</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2"/>
                          </a:solidFill>
                        </a:rPr>
                        <a:t>Sparse</a:t>
                      </a:r>
                      <a:r>
                        <a:rPr lang="en-US" sz="1600" baseline="0" dirty="0" smtClean="0">
                          <a:solidFill>
                            <a:schemeClr val="bg2"/>
                          </a:solidFill>
                        </a:rPr>
                        <a:t> (often PDFs); can be dense</a:t>
                      </a:r>
                      <a:endParaRPr lang="en-US" sz="1600" dirty="0" smtClean="0">
                        <a:solidFill>
                          <a:schemeClr val="bg2"/>
                        </a:solidFill>
                      </a:endParaRPr>
                    </a:p>
                  </a:txBody>
                  <a:tcPr marT="45716" marB="45716"/>
                </a:tc>
                <a:extLst>
                  <a:ext uri="{0D108BD9-81ED-4DB2-BD59-A6C34878D82A}">
                    <a16:rowId xmlns:a16="http://schemas.microsoft.com/office/drawing/2014/main" val="10015"/>
                  </a:ext>
                </a:extLst>
              </a:tr>
              <a:tr h="341242">
                <a:tc>
                  <a:txBody>
                    <a:bodyPr/>
                    <a:lstStyle/>
                    <a:p>
                      <a:endParaRPr lang="en-US" sz="18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2"/>
                        </a:solidFill>
                      </a:endParaRPr>
                    </a:p>
                  </a:txBody>
                  <a:tcPr marT="45716" marB="45716"/>
                </a:tc>
                <a:extLst>
                  <a:ext uri="{0D108BD9-81ED-4DB2-BD59-A6C34878D82A}">
                    <a16:rowId xmlns:a16="http://schemas.microsoft.com/office/drawing/2014/main" val="10016"/>
                  </a:ext>
                </a:extLst>
              </a:tr>
              <a:tr h="341242">
                <a:tc>
                  <a:txBody>
                    <a:bodyPr/>
                    <a:lstStyle/>
                    <a:p>
                      <a:endParaRPr lang="en-US" sz="1800" b="1" dirty="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2"/>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bg2"/>
                        </a:solidFill>
                      </a:endParaRPr>
                    </a:p>
                  </a:txBody>
                  <a:tcPr marT="45716" marB="45716"/>
                </a:tc>
                <a:extLst>
                  <a:ext uri="{0D108BD9-81ED-4DB2-BD59-A6C34878D82A}">
                    <a16:rowId xmlns:a16="http://schemas.microsoft.com/office/drawing/2014/main" val="10017"/>
                  </a:ext>
                </a:extLst>
              </a:tr>
              <a:tr h="341242">
                <a:tc>
                  <a:txBody>
                    <a:bodyPr/>
                    <a:lstStyle/>
                    <a:p>
                      <a:endParaRPr lang="en-US" sz="18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extLst>
                  <a:ext uri="{0D108BD9-81ED-4DB2-BD59-A6C34878D82A}">
                    <a16:rowId xmlns:a16="http://schemas.microsoft.com/office/drawing/2014/main" val="10018"/>
                  </a:ext>
                </a:extLst>
              </a:tr>
            </a:tbl>
          </a:graphicData>
        </a:graphic>
      </p:graphicFrame>
      <p:sp>
        <p:nvSpPr>
          <p:cNvPr id="3" name="Title 1"/>
          <p:cNvSpPr txBox="1">
            <a:spLocks/>
          </p:cNvSpPr>
          <p:nvPr/>
        </p:nvSpPr>
        <p:spPr>
          <a:xfrm>
            <a:off x="228600" y="-76200"/>
            <a:ext cx="8229600" cy="1143000"/>
          </a:xfrm>
          <a:prstGeom prst="rect">
            <a:avLst/>
          </a:prstGeom>
        </p:spPr>
        <p:txBody>
          <a:bodyPr/>
          <a:lstStyle>
            <a:lvl1pPr algn="ctr" defTabSz="911225" rtl="0" eaLnBrk="0" fontAlgn="base" hangingPunct="0">
              <a:spcBef>
                <a:spcPct val="0"/>
              </a:spcBef>
              <a:spcAft>
                <a:spcPct val="0"/>
              </a:spcAft>
              <a:defRPr sz="4400" kern="1200">
                <a:solidFill>
                  <a:schemeClr val="tx1"/>
                </a:solidFill>
                <a:latin typeface="+mj-lt"/>
                <a:ea typeface="+mj-ea"/>
                <a:cs typeface="+mj-cs"/>
              </a:defRPr>
            </a:lvl1pPr>
            <a:lvl2pPr algn="ctr" defTabSz="911225" rtl="0" eaLnBrk="0" fontAlgn="base" hangingPunct="0">
              <a:spcBef>
                <a:spcPct val="0"/>
              </a:spcBef>
              <a:spcAft>
                <a:spcPct val="0"/>
              </a:spcAft>
              <a:defRPr sz="4400">
                <a:solidFill>
                  <a:schemeClr val="tx1"/>
                </a:solidFill>
                <a:latin typeface="Calibri" panose="020F0502020204030204" pitchFamily="34" charset="0"/>
              </a:defRPr>
            </a:lvl2pPr>
            <a:lvl3pPr algn="ctr" defTabSz="911225" rtl="0" eaLnBrk="0" fontAlgn="base" hangingPunct="0">
              <a:spcBef>
                <a:spcPct val="0"/>
              </a:spcBef>
              <a:spcAft>
                <a:spcPct val="0"/>
              </a:spcAft>
              <a:defRPr sz="4400">
                <a:solidFill>
                  <a:schemeClr val="tx1"/>
                </a:solidFill>
                <a:latin typeface="Calibri" panose="020F0502020204030204" pitchFamily="34" charset="0"/>
              </a:defRPr>
            </a:lvl3pPr>
            <a:lvl4pPr algn="ctr" defTabSz="911225" rtl="0" eaLnBrk="0" fontAlgn="base" hangingPunct="0">
              <a:spcBef>
                <a:spcPct val="0"/>
              </a:spcBef>
              <a:spcAft>
                <a:spcPct val="0"/>
              </a:spcAft>
              <a:defRPr sz="4400">
                <a:solidFill>
                  <a:schemeClr val="tx1"/>
                </a:solidFill>
                <a:latin typeface="Calibri" panose="020F0502020204030204" pitchFamily="34" charset="0"/>
              </a:defRPr>
            </a:lvl4pPr>
            <a:lvl5pPr algn="ctr" defTabSz="911225"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911225" rtl="0" fontAlgn="base">
              <a:spcBef>
                <a:spcPct val="0"/>
              </a:spcBef>
              <a:spcAft>
                <a:spcPct val="0"/>
              </a:spcAft>
              <a:defRPr sz="4400">
                <a:solidFill>
                  <a:schemeClr val="tx1"/>
                </a:solidFill>
                <a:latin typeface="Calibri" panose="020F0502020204030204" pitchFamily="34" charset="0"/>
              </a:defRPr>
            </a:lvl6pPr>
            <a:lvl7pPr marL="914400" algn="ctr" defTabSz="911225" rtl="0" fontAlgn="base">
              <a:spcBef>
                <a:spcPct val="0"/>
              </a:spcBef>
              <a:spcAft>
                <a:spcPct val="0"/>
              </a:spcAft>
              <a:defRPr sz="4400">
                <a:solidFill>
                  <a:schemeClr val="tx1"/>
                </a:solidFill>
                <a:latin typeface="Calibri" panose="020F0502020204030204" pitchFamily="34" charset="0"/>
              </a:defRPr>
            </a:lvl7pPr>
            <a:lvl8pPr marL="1371600" algn="ctr" defTabSz="911225" rtl="0" fontAlgn="base">
              <a:spcBef>
                <a:spcPct val="0"/>
              </a:spcBef>
              <a:spcAft>
                <a:spcPct val="0"/>
              </a:spcAft>
              <a:defRPr sz="4400">
                <a:solidFill>
                  <a:schemeClr val="tx1"/>
                </a:solidFill>
                <a:latin typeface="Calibri" panose="020F0502020204030204" pitchFamily="34" charset="0"/>
              </a:defRPr>
            </a:lvl8pPr>
            <a:lvl9pPr marL="1828800" algn="ctr" defTabSz="911225" rtl="0" fontAlgn="base">
              <a:spcBef>
                <a:spcPct val="0"/>
              </a:spcBef>
              <a:spcAft>
                <a:spcPct val="0"/>
              </a:spcAft>
              <a:defRPr sz="4400">
                <a:solidFill>
                  <a:schemeClr val="tx1"/>
                </a:solidFill>
                <a:latin typeface="Calibri" panose="020F0502020204030204" pitchFamily="34" charset="0"/>
              </a:defRPr>
            </a:lvl9pPr>
          </a:lstStyle>
          <a:p>
            <a:r>
              <a:rPr lang="en-US" dirty="0" smtClean="0">
                <a:solidFill>
                  <a:schemeClr val="accent1"/>
                </a:solidFill>
              </a:rPr>
              <a:t>Bring back deep generative models</a:t>
            </a:r>
            <a:endParaRPr lang="en-US" dirty="0">
              <a:solidFill>
                <a:schemeClr val="accent1"/>
              </a:solidFill>
            </a:endParaRPr>
          </a:p>
        </p:txBody>
      </p:sp>
      <p:sp>
        <p:nvSpPr>
          <p:cNvPr id="4" name="Content Placeholder 2"/>
          <p:cNvSpPr txBox="1">
            <a:spLocks/>
          </p:cNvSpPr>
          <p:nvPr/>
        </p:nvSpPr>
        <p:spPr>
          <a:xfrm>
            <a:off x="157248" y="838200"/>
            <a:ext cx="8955860" cy="4525963"/>
          </a:xfrm>
          <a:prstGeom prst="rect">
            <a:avLst/>
          </a:prstGeom>
        </p:spPr>
        <p:txBody>
          <a:bodyPr>
            <a:normAutofit/>
          </a:bodyPr>
          <a:lstStyle>
            <a:lvl1pPr marL="341313" indent="-341313" algn="l" defTabSz="91122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39775" indent="-284163" algn="l" defTabSz="911225"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39825" indent="-227013" algn="l" defTabSz="911225"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5438" indent="-227013" algn="l" defTabSz="911225"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1050" indent="-227013" algn="l" defTabSz="911225"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New advances in variational inference/learning inspired by DNN (since 2014)</a:t>
            </a:r>
          </a:p>
          <a:p>
            <a:r>
              <a:rPr lang="en-US" dirty="0" smtClean="0"/>
              <a:t>Strengths of generative models missing in DNNs</a:t>
            </a:r>
          </a:p>
          <a:p>
            <a:pPr marL="0" indent="0">
              <a:buNone/>
            </a:pPr>
            <a:r>
              <a:rPr lang="en-US" sz="2400" dirty="0" smtClean="0">
                <a:sym typeface="Wingdings" panose="05000000000000000000" pitchFamily="2" charset="2"/>
              </a:rPr>
              <a:t></a:t>
            </a:r>
            <a:r>
              <a:rPr lang="en-US" sz="2400" dirty="0" smtClean="0"/>
              <a:t>Domain knowledge and dependency modeling (2015 book): e.g. </a:t>
            </a:r>
          </a:p>
          <a:p>
            <a:pPr marL="741362" lvl="1" indent="-342900">
              <a:buFontTx/>
              <a:buChar char="-"/>
            </a:pPr>
            <a:r>
              <a:rPr lang="en-US" sz="2000" dirty="0" smtClean="0"/>
              <a:t>how noisy speech observations are composed of clean speech &amp; distortions</a:t>
            </a:r>
            <a:endParaRPr lang="en-US" dirty="0"/>
          </a:p>
          <a:p>
            <a:pPr marL="741362" lvl="1" indent="-342900">
              <a:buFontTx/>
              <a:buChar char="-"/>
            </a:pPr>
            <a:r>
              <a:rPr lang="en-US" sz="2000" dirty="0" smtClean="0"/>
              <a:t>vs. brute-force simulating noisy speech data</a:t>
            </a:r>
          </a:p>
          <a:p>
            <a:pPr marL="0" indent="0">
              <a:buNone/>
            </a:pPr>
            <a:r>
              <a:rPr lang="en-US" sz="2400" dirty="0" smtClean="0">
                <a:sym typeface="Wingdings" panose="05000000000000000000" pitchFamily="2" charset="2"/>
              </a:rPr>
              <a:t>Unsupervised learning: </a:t>
            </a:r>
          </a:p>
          <a:p>
            <a:pPr marL="741362" lvl="1" indent="-342900">
              <a:buFontTx/>
              <a:buChar char="-"/>
            </a:pPr>
            <a:r>
              <a:rPr lang="en-US" sz="2000" dirty="0" smtClean="0">
                <a:sym typeface="Wingdings" panose="05000000000000000000" pitchFamily="2" charset="2"/>
              </a:rPr>
              <a:t>millions of </a:t>
            </a:r>
            <a:r>
              <a:rPr lang="en-US" sz="2000" dirty="0" err="1" smtClean="0">
                <a:sym typeface="Wingdings" panose="05000000000000000000" pitchFamily="2" charset="2"/>
              </a:rPr>
              <a:t>hrs</a:t>
            </a:r>
            <a:r>
              <a:rPr lang="en-US" sz="2000" dirty="0" smtClean="0">
                <a:sym typeface="Wingdings" panose="05000000000000000000" pitchFamily="2" charset="2"/>
              </a:rPr>
              <a:t> of speech data available without labels</a:t>
            </a:r>
          </a:p>
          <a:p>
            <a:pPr marL="741362" lvl="1" indent="-342900">
              <a:buFontTx/>
              <a:buChar char="-"/>
            </a:pPr>
            <a:r>
              <a:rPr lang="en-US" sz="2000" dirty="0" smtClean="0">
                <a:sym typeface="Wingdings" panose="05000000000000000000" pitchFamily="2" charset="2"/>
              </a:rPr>
              <a:t>vs. thousands of </a:t>
            </a:r>
            <a:r>
              <a:rPr lang="en-US" sz="2000" dirty="0" err="1" smtClean="0">
                <a:sym typeface="Wingdings" panose="05000000000000000000" pitchFamily="2" charset="2"/>
              </a:rPr>
              <a:t>hrs</a:t>
            </a:r>
            <a:r>
              <a:rPr lang="en-US" sz="2000" dirty="0" smtClean="0">
                <a:sym typeface="Wingdings" panose="05000000000000000000" pitchFamily="2" charset="2"/>
              </a:rPr>
              <a:t> of data with labels to train SOTA speech systems today</a:t>
            </a:r>
            <a:endParaRPr lang="en-US" sz="2000" dirty="0" smtClean="0"/>
          </a:p>
        </p:txBody>
      </p:sp>
    </p:spTree>
    <p:extLst>
      <p:ext uri="{BB962C8B-B14F-4D97-AF65-F5344CB8AC3E}">
        <p14:creationId xmlns:p14="http://schemas.microsoft.com/office/powerpoint/2010/main" val="3538318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stretch>
            <a:fillRect/>
          </a:stretch>
        </p:blipFill>
        <p:spPr>
          <a:xfrm>
            <a:off x="152400" y="3054606"/>
            <a:ext cx="8229600" cy="3778474"/>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Picture 4"/>
          <p:cNvPicPr>
            <a:picLocks noChangeAspect="1"/>
          </p:cNvPicPr>
          <p:nvPr/>
        </p:nvPicPr>
        <p:blipFill>
          <a:blip r:embed="rId3"/>
          <a:stretch>
            <a:fillRect/>
          </a:stretch>
        </p:blipFill>
        <p:spPr>
          <a:xfrm>
            <a:off x="36576" y="-75664"/>
            <a:ext cx="8976582" cy="3047464"/>
          </a:xfrm>
          <a:prstGeom prst="rect">
            <a:avLst/>
          </a:prstGeom>
        </p:spPr>
      </p:pic>
      <p:sp>
        <p:nvSpPr>
          <p:cNvPr id="7" name="Rectangle 6"/>
          <p:cNvSpPr/>
          <p:nvPr/>
        </p:nvSpPr>
        <p:spPr>
          <a:xfrm>
            <a:off x="67592" y="-6333"/>
            <a:ext cx="313408" cy="280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0" y="-34423"/>
            <a:ext cx="859531" cy="276999"/>
          </a:xfrm>
          <a:prstGeom prst="rect">
            <a:avLst/>
          </a:prstGeom>
          <a:noFill/>
        </p:spPr>
        <p:txBody>
          <a:bodyPr wrap="none" rtlCol="0">
            <a:spAutoFit/>
          </a:bodyPr>
          <a:lstStyle/>
          <a:p>
            <a:r>
              <a:rPr lang="en-US" sz="1200" dirty="0" smtClean="0"/>
              <a:t>1060-1089</a:t>
            </a:r>
            <a:endParaRPr lang="en-US" sz="1200" dirty="0"/>
          </a:p>
        </p:txBody>
      </p:sp>
    </p:spTree>
    <p:extLst>
      <p:ext uri="{BB962C8B-B14F-4D97-AF65-F5344CB8AC3E}">
        <p14:creationId xmlns:p14="http://schemas.microsoft.com/office/powerpoint/2010/main" val="2749170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4754"/>
            <a:ext cx="8610600" cy="1143000"/>
          </a:xfrm>
        </p:spPr>
        <p:txBody>
          <a:bodyPr>
            <a:noAutofit/>
          </a:bodyPr>
          <a:lstStyle/>
          <a:p>
            <a:r>
              <a:rPr lang="en-US" sz="3200" dirty="0">
                <a:solidFill>
                  <a:schemeClr val="accent1"/>
                </a:solidFill>
              </a:rPr>
              <a:t>O</a:t>
            </a:r>
            <a:r>
              <a:rPr lang="en-US" sz="3200" dirty="0" smtClean="0">
                <a:solidFill>
                  <a:schemeClr val="accent1"/>
                </a:solidFill>
              </a:rPr>
              <a:t>n unsupervised speech recognition using joint deep generative/discriminative models</a:t>
            </a:r>
            <a:endParaRPr lang="en-US" sz="3200"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40</a:t>
            </a:fld>
            <a:endParaRPr lang="en-US">
              <a:solidFill>
                <a:prstClr val="black">
                  <a:tint val="75000"/>
                </a:prstClr>
              </a:solidFill>
            </a:endParaRPr>
          </a:p>
        </p:txBody>
      </p:sp>
      <p:sp>
        <p:nvSpPr>
          <p:cNvPr id="5" name="Content Placeholder 4"/>
          <p:cNvSpPr txBox="1">
            <a:spLocks noGrp="1"/>
          </p:cNvSpPr>
          <p:nvPr>
            <p:ph idx="1"/>
          </p:nvPr>
        </p:nvSpPr>
        <p:spPr>
          <a:xfrm>
            <a:off x="-76200" y="1197754"/>
            <a:ext cx="9296400" cy="586598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Deep generative models not successful in 90’s &amp; early 2000’s</a:t>
            </a:r>
          </a:p>
          <a:p>
            <a:pPr marL="684719" lvl="1" indent="-285750">
              <a:buFont typeface="Arial" panose="020B0604020202020204" pitchFamily="34" charset="0"/>
              <a:buChar char="•"/>
            </a:pPr>
            <a:r>
              <a:rPr lang="en-US" sz="2400" strike="sngStrike" dirty="0">
                <a:solidFill>
                  <a:srgbClr val="FF0000"/>
                </a:solidFill>
              </a:rPr>
              <a:t>Computers were too slow   </a:t>
            </a:r>
          </a:p>
          <a:p>
            <a:pPr marL="684719" lvl="1" indent="-285750">
              <a:buFont typeface="Arial" panose="020B0604020202020204" pitchFamily="34" charset="0"/>
              <a:buChar char="•"/>
            </a:pPr>
            <a:r>
              <a:rPr lang="en-US" sz="2400" dirty="0" smtClean="0"/>
              <a:t>Models were too simple from text to speech waves </a:t>
            </a:r>
          </a:p>
          <a:p>
            <a:pPr marL="1083686" lvl="2" indent="-285750"/>
            <a:r>
              <a:rPr lang="en-US" sz="2000" dirty="0" smtClean="0">
                <a:solidFill>
                  <a:srgbClr val="00B050"/>
                </a:solidFill>
              </a:rPr>
              <a:t>Still true </a:t>
            </a:r>
            <a:r>
              <a:rPr lang="en-US" sz="2000" dirty="0" smtClean="0">
                <a:solidFill>
                  <a:srgbClr val="00B050"/>
                </a:solidFill>
                <a:sym typeface="Wingdings" panose="05000000000000000000" pitchFamily="2" charset="2"/>
              </a:rPr>
              <a:t> </a:t>
            </a:r>
            <a:r>
              <a:rPr lang="en-US" sz="2000" dirty="0" smtClean="0">
                <a:solidFill>
                  <a:srgbClr val="00B050"/>
                </a:solidFill>
              </a:rPr>
              <a:t>need speech scientists to work harder with technologists</a:t>
            </a:r>
          </a:p>
          <a:p>
            <a:pPr marL="1083686" lvl="2" indent="-285750"/>
            <a:r>
              <a:rPr lang="en-US" sz="2000" dirty="0" smtClean="0">
                <a:solidFill>
                  <a:srgbClr val="00B050"/>
                </a:solidFill>
              </a:rPr>
              <a:t>And when generative models are not good enough, discriminative models and learning (e.g., RNN) can help a lot </a:t>
            </a:r>
          </a:p>
          <a:p>
            <a:pPr marL="1083686" lvl="2" indent="-285750"/>
            <a:r>
              <a:rPr lang="en-US" sz="2000" dirty="0" smtClean="0">
                <a:solidFill>
                  <a:srgbClr val="00B050"/>
                </a:solidFill>
              </a:rPr>
              <a:t>Further, can iterate between the two, like wake-sleep (algorithm)</a:t>
            </a:r>
          </a:p>
          <a:p>
            <a:pPr marL="684719" lvl="1" indent="-285750">
              <a:buFont typeface="Arial" panose="020B0604020202020204" pitchFamily="34" charset="0"/>
              <a:buChar char="•"/>
            </a:pPr>
            <a:r>
              <a:rPr lang="en-US" sz="2400" dirty="0" smtClean="0"/>
              <a:t>Inference/learning methods for deep generative models not mature at that time </a:t>
            </a:r>
          </a:p>
          <a:p>
            <a:pPr marL="1083686" lvl="2" indent="-285750"/>
            <a:r>
              <a:rPr lang="en-US" sz="2000" dirty="0" smtClean="0">
                <a:solidFill>
                  <a:schemeClr val="accent6">
                    <a:lumMod val="75000"/>
                  </a:schemeClr>
                </a:solidFill>
              </a:rPr>
              <a:t>Only partially true today </a:t>
            </a:r>
          </a:p>
          <a:p>
            <a:pPr marL="1083686" lvl="2" indent="-285750"/>
            <a:r>
              <a:rPr lang="en-US" sz="2000" dirty="0" smtClean="0">
                <a:solidFill>
                  <a:schemeClr val="accent6">
                    <a:lumMod val="75000"/>
                  </a:schemeClr>
                </a:solidFill>
                <a:sym typeface="Wingdings" panose="05000000000000000000" pitchFamily="2" charset="2"/>
              </a:rPr>
              <a:t> due to recent big advances in machine learning </a:t>
            </a:r>
          </a:p>
          <a:p>
            <a:pPr marL="1083686" lvl="2" indent="-285750"/>
            <a:r>
              <a:rPr lang="en-US" sz="2000" dirty="0" smtClean="0">
                <a:solidFill>
                  <a:schemeClr val="accent6">
                    <a:lumMod val="75000"/>
                  </a:schemeClr>
                </a:solidFill>
                <a:sym typeface="Wingdings" panose="05000000000000000000" pitchFamily="2" charset="2"/>
              </a:rPr>
              <a:t>Based on new ways of thinking about generative graphical modeling motivated by the availability of deep learning tools (e.g. DNN)</a:t>
            </a:r>
          </a:p>
          <a:p>
            <a:pPr marL="797936" lvl="2" indent="0">
              <a:buNone/>
            </a:pPr>
            <a:endParaRPr lang="en-US" sz="2000" dirty="0">
              <a:solidFill>
                <a:schemeClr val="accent6">
                  <a:lumMod val="75000"/>
                </a:schemeClr>
              </a:solidFill>
            </a:endParaRPr>
          </a:p>
          <a:p>
            <a:pPr marL="684719" lvl="1"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444939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7151"/>
            <a:ext cx="12649200" cy="1143000"/>
          </a:xfrm>
        </p:spPr>
        <p:txBody>
          <a:bodyPr>
            <a:noAutofit/>
          </a:bodyPr>
          <a:lstStyle/>
          <a:p>
            <a:r>
              <a:rPr lang="en-GB" sz="2800" dirty="0" smtClean="0"/>
              <a:t>Advances in Inference </a:t>
            </a:r>
            <a:r>
              <a:rPr lang="en-GB" sz="2800" dirty="0" err="1" smtClean="0"/>
              <a:t>Algms</a:t>
            </a:r>
            <a:r>
              <a:rPr lang="en-GB" sz="2800" dirty="0" smtClean="0"/>
              <a:t> for Deep Generative Models</a:t>
            </a:r>
            <a:endParaRPr lang="en-GB" sz="2800" dirty="0"/>
          </a:p>
        </p:txBody>
      </p:sp>
      <p:sp>
        <p:nvSpPr>
          <p:cNvPr id="16" name="Slide Number Placeholder 15"/>
          <p:cNvSpPr>
            <a:spLocks noGrp="1"/>
          </p:cNvSpPr>
          <p:nvPr>
            <p:ph type="sldNum" sz="quarter" idx="12"/>
          </p:nvPr>
        </p:nvSpPr>
        <p:spPr>
          <a:xfrm>
            <a:off x="6997700" y="6427113"/>
            <a:ext cx="2133600" cy="365125"/>
          </a:xfrm>
        </p:spPr>
        <p:txBody>
          <a:bodyPr/>
          <a:lstStyle/>
          <a:p>
            <a:fld id="{407691F2-8D61-5245-B118-43F4B980659F}" type="slidenum">
              <a:rPr lang="en-GB" smtClean="0">
                <a:solidFill>
                  <a:prstClr val="black">
                    <a:tint val="75000"/>
                  </a:prstClr>
                </a:solidFill>
              </a:rPr>
              <a:pPr/>
              <a:t>41</a:t>
            </a:fld>
            <a:endParaRPr lang="en-GB" dirty="0">
              <a:solidFill>
                <a:prstClr val="black">
                  <a:tint val="75000"/>
                </a:prstClr>
              </a:solidFill>
            </a:endParaRPr>
          </a:p>
        </p:txBody>
      </p:sp>
      <p:sp>
        <p:nvSpPr>
          <p:cNvPr id="20" name="Rectangle 19"/>
          <p:cNvSpPr/>
          <p:nvPr/>
        </p:nvSpPr>
        <p:spPr>
          <a:xfrm>
            <a:off x="47135" y="4274215"/>
            <a:ext cx="9144000" cy="2308324"/>
          </a:xfrm>
          <a:prstGeom prst="rect">
            <a:avLst/>
          </a:prstGeom>
        </p:spPr>
        <p:txBody>
          <a:bodyPr wrap="square">
            <a:spAutoFit/>
          </a:bodyPr>
          <a:lstStyle/>
          <a:p>
            <a:r>
              <a:rPr lang="en-GB" sz="1200" dirty="0">
                <a:solidFill>
                  <a:prstClr val="black"/>
                </a:solidFill>
              </a:rPr>
              <a:t>-Variational Bayesian Inference with Stochastic Search [D.M. </a:t>
            </a:r>
            <a:r>
              <a:rPr lang="en-GB" sz="1200" dirty="0" err="1">
                <a:solidFill>
                  <a:prstClr val="black"/>
                </a:solidFill>
              </a:rPr>
              <a:t>Blei</a:t>
            </a:r>
            <a:r>
              <a:rPr lang="en-GB" sz="1200" dirty="0">
                <a:solidFill>
                  <a:prstClr val="black"/>
                </a:solidFill>
              </a:rPr>
              <a:t>, M.I. Jordan and J.W. Paisley, 2012</a:t>
            </a:r>
            <a:r>
              <a:rPr lang="en-GB" sz="1200" dirty="0" smtClean="0">
                <a:solidFill>
                  <a:prstClr val="black"/>
                </a:solidFill>
              </a:rPr>
              <a:t>]</a:t>
            </a:r>
          </a:p>
          <a:p>
            <a:r>
              <a:rPr lang="en-GB" sz="1200" dirty="0" smtClean="0">
                <a:solidFill>
                  <a:prstClr val="black"/>
                </a:solidFill>
              </a:rPr>
              <a:t>-</a:t>
            </a:r>
            <a:r>
              <a:rPr lang="en-GB" sz="1200" dirty="0">
                <a:solidFill>
                  <a:prstClr val="black"/>
                </a:solidFill>
              </a:rPr>
              <a:t>Fixed-Form Variational Posterior Approximation through Stochastic Linear </a:t>
            </a:r>
            <a:r>
              <a:rPr lang="en-GB" sz="1200" dirty="0" smtClean="0">
                <a:solidFill>
                  <a:prstClr val="black"/>
                </a:solidFill>
              </a:rPr>
              <a:t>Regression </a:t>
            </a:r>
            <a:r>
              <a:rPr lang="en-GB" sz="1200" dirty="0">
                <a:solidFill>
                  <a:prstClr val="black"/>
                </a:solidFill>
              </a:rPr>
              <a:t>[T. </a:t>
            </a:r>
            <a:r>
              <a:rPr lang="en-GB" sz="1200" dirty="0" err="1">
                <a:solidFill>
                  <a:prstClr val="black"/>
                </a:solidFill>
              </a:rPr>
              <a:t>Salimans</a:t>
            </a:r>
            <a:r>
              <a:rPr lang="en-GB" sz="1200" dirty="0">
                <a:solidFill>
                  <a:prstClr val="black"/>
                </a:solidFill>
              </a:rPr>
              <a:t> and A. Knowles, 2013].</a:t>
            </a:r>
          </a:p>
          <a:p>
            <a:r>
              <a:rPr lang="en-GB" sz="1200" dirty="0">
                <a:solidFill>
                  <a:prstClr val="black"/>
                </a:solidFill>
              </a:rPr>
              <a:t>-Black Box Variational Inference. [R. </a:t>
            </a:r>
            <a:r>
              <a:rPr lang="en-GB" sz="1200" dirty="0" err="1">
                <a:solidFill>
                  <a:prstClr val="black"/>
                </a:solidFill>
              </a:rPr>
              <a:t>Ranganath</a:t>
            </a:r>
            <a:r>
              <a:rPr lang="en-GB" sz="1200" dirty="0">
                <a:solidFill>
                  <a:prstClr val="black"/>
                </a:solidFill>
              </a:rPr>
              <a:t>, S. </a:t>
            </a:r>
            <a:r>
              <a:rPr lang="en-GB" sz="1200" dirty="0" err="1">
                <a:solidFill>
                  <a:prstClr val="black"/>
                </a:solidFill>
              </a:rPr>
              <a:t>Gerrish</a:t>
            </a:r>
            <a:r>
              <a:rPr lang="en-GB" sz="1200" dirty="0">
                <a:solidFill>
                  <a:prstClr val="black"/>
                </a:solidFill>
              </a:rPr>
              <a:t> and D.M. </a:t>
            </a:r>
            <a:r>
              <a:rPr lang="en-GB" sz="1200" dirty="0" err="1">
                <a:solidFill>
                  <a:prstClr val="black"/>
                </a:solidFill>
              </a:rPr>
              <a:t>Blei</a:t>
            </a:r>
            <a:r>
              <a:rPr lang="en-GB" sz="1200" dirty="0">
                <a:solidFill>
                  <a:prstClr val="black"/>
                </a:solidFill>
              </a:rPr>
              <a:t>. 2013]</a:t>
            </a:r>
          </a:p>
          <a:p>
            <a:r>
              <a:rPr lang="en-GB" sz="1200" dirty="0">
                <a:solidFill>
                  <a:prstClr val="black"/>
                </a:solidFill>
              </a:rPr>
              <a:t>-Stochastic Variational Inference [M.D. Hoffman, D. </a:t>
            </a:r>
            <a:r>
              <a:rPr lang="en-GB" sz="1200" dirty="0" err="1">
                <a:solidFill>
                  <a:prstClr val="black"/>
                </a:solidFill>
              </a:rPr>
              <a:t>Blei</a:t>
            </a:r>
            <a:r>
              <a:rPr lang="en-GB" sz="1200" dirty="0">
                <a:solidFill>
                  <a:prstClr val="black"/>
                </a:solidFill>
              </a:rPr>
              <a:t>, C. Wang and J. Paisley, 2013</a:t>
            </a:r>
            <a:r>
              <a:rPr lang="en-GB" sz="1200" dirty="0" smtClean="0">
                <a:solidFill>
                  <a:prstClr val="black"/>
                </a:solidFill>
              </a:rPr>
              <a:t>]</a:t>
            </a:r>
          </a:p>
          <a:p>
            <a:r>
              <a:rPr lang="en-GB" sz="1200" dirty="0" smtClean="0">
                <a:solidFill>
                  <a:prstClr val="black"/>
                </a:solidFill>
              </a:rPr>
              <a:t>-</a:t>
            </a:r>
            <a:r>
              <a:rPr lang="en-GB" sz="1200" dirty="0">
                <a:solidFill>
                  <a:prstClr val="black"/>
                </a:solidFill>
              </a:rPr>
              <a:t>Estimating or propagating gradients through stochastic neurons. [Y. </a:t>
            </a:r>
            <a:r>
              <a:rPr lang="en-GB" sz="1200" dirty="0" err="1">
                <a:solidFill>
                  <a:prstClr val="black"/>
                </a:solidFill>
              </a:rPr>
              <a:t>Bengio</a:t>
            </a:r>
            <a:r>
              <a:rPr lang="en-GB" sz="1200" dirty="0">
                <a:solidFill>
                  <a:prstClr val="black"/>
                </a:solidFill>
              </a:rPr>
              <a:t>, 2013]</a:t>
            </a:r>
            <a:r>
              <a:rPr lang="en-GB" sz="1200" dirty="0" smtClean="0">
                <a:solidFill>
                  <a:prstClr val="black"/>
                </a:solidFill>
              </a:rPr>
              <a:t>.</a:t>
            </a:r>
          </a:p>
          <a:p>
            <a:r>
              <a:rPr lang="en-GB" sz="1200" dirty="0">
                <a:solidFill>
                  <a:srgbClr val="000000"/>
                </a:solidFill>
              </a:rPr>
              <a:t>-Neural Variational Inference and Learning in Belief Networks. [A. </a:t>
            </a:r>
            <a:r>
              <a:rPr lang="en-GB" sz="1200" dirty="0" err="1">
                <a:solidFill>
                  <a:srgbClr val="000000"/>
                </a:solidFill>
              </a:rPr>
              <a:t>Mnih</a:t>
            </a:r>
            <a:r>
              <a:rPr lang="en-GB" sz="1200" dirty="0">
                <a:solidFill>
                  <a:srgbClr val="000000"/>
                </a:solidFill>
              </a:rPr>
              <a:t> and K. Gregor, </a:t>
            </a:r>
            <a:r>
              <a:rPr lang="en-GB" sz="1200" dirty="0" smtClean="0">
                <a:solidFill>
                  <a:srgbClr val="000000"/>
                </a:solidFill>
              </a:rPr>
              <a:t>2014, ICML]</a:t>
            </a:r>
          </a:p>
          <a:p>
            <a:r>
              <a:rPr lang="en-GB" sz="1200" dirty="0" smtClean="0">
                <a:solidFill>
                  <a:srgbClr val="000000"/>
                </a:solidFill>
              </a:rPr>
              <a:t>-Stochastic backprop &amp; approximation inference in deep generative models [D. </a:t>
            </a:r>
            <a:r>
              <a:rPr lang="en-GB" sz="1200" dirty="0" err="1" smtClean="0">
                <a:solidFill>
                  <a:srgbClr val="000000"/>
                </a:solidFill>
              </a:rPr>
              <a:t>Rezende</a:t>
            </a:r>
            <a:r>
              <a:rPr lang="en-GB" sz="1200" dirty="0" smtClean="0">
                <a:solidFill>
                  <a:srgbClr val="000000"/>
                </a:solidFill>
              </a:rPr>
              <a:t>, S. Mohamed, D. </a:t>
            </a:r>
            <a:r>
              <a:rPr lang="en-GB" sz="1200" dirty="0" err="1" smtClean="0">
                <a:solidFill>
                  <a:srgbClr val="000000"/>
                </a:solidFill>
              </a:rPr>
              <a:t>Wierstra</a:t>
            </a:r>
            <a:r>
              <a:rPr lang="en-GB" sz="1200" dirty="0" smtClean="0">
                <a:solidFill>
                  <a:srgbClr val="000000"/>
                </a:solidFill>
              </a:rPr>
              <a:t>, 2014]</a:t>
            </a:r>
          </a:p>
          <a:p>
            <a:r>
              <a:rPr lang="en-GB" sz="1200" dirty="0" smtClean="0">
                <a:solidFill>
                  <a:srgbClr val="000000"/>
                </a:solidFill>
              </a:rPr>
              <a:t>-Semi-supervised learning with deep generative models [K. </a:t>
            </a:r>
            <a:r>
              <a:rPr lang="en-GB" sz="1200" dirty="0" err="1" smtClean="0">
                <a:solidFill>
                  <a:srgbClr val="000000"/>
                </a:solidFill>
              </a:rPr>
              <a:t>Kingma</a:t>
            </a:r>
            <a:r>
              <a:rPr lang="en-GB" sz="1200" dirty="0" smtClean="0">
                <a:solidFill>
                  <a:srgbClr val="000000"/>
                </a:solidFill>
              </a:rPr>
              <a:t>, </a:t>
            </a:r>
            <a:r>
              <a:rPr lang="en-GB" sz="1200" dirty="0">
                <a:solidFill>
                  <a:srgbClr val="000000"/>
                </a:solidFill>
              </a:rPr>
              <a:t>D. </a:t>
            </a:r>
            <a:r>
              <a:rPr lang="en-GB" sz="1200" dirty="0" err="1">
                <a:solidFill>
                  <a:srgbClr val="000000"/>
                </a:solidFill>
              </a:rPr>
              <a:t>Rezende</a:t>
            </a:r>
            <a:r>
              <a:rPr lang="en-GB" sz="1200" dirty="0">
                <a:solidFill>
                  <a:srgbClr val="000000"/>
                </a:solidFill>
              </a:rPr>
              <a:t>, S. Mohamed, </a:t>
            </a:r>
            <a:r>
              <a:rPr lang="en-GB" sz="1200" dirty="0" smtClean="0">
                <a:solidFill>
                  <a:srgbClr val="000000"/>
                </a:solidFill>
              </a:rPr>
              <a:t>M. Welling, 2014, NIPS] </a:t>
            </a:r>
          </a:p>
          <a:p>
            <a:r>
              <a:rPr lang="en-GB" sz="1200" dirty="0" smtClean="0">
                <a:solidFill>
                  <a:srgbClr val="000000"/>
                </a:solidFill>
              </a:rPr>
              <a:t>-auto-encoding variational Bayes [</a:t>
            </a:r>
            <a:r>
              <a:rPr lang="en-GB" sz="1200" dirty="0">
                <a:solidFill>
                  <a:srgbClr val="000000"/>
                </a:solidFill>
              </a:rPr>
              <a:t>K. </a:t>
            </a:r>
            <a:r>
              <a:rPr lang="en-GB" sz="1200" dirty="0" err="1">
                <a:solidFill>
                  <a:srgbClr val="000000"/>
                </a:solidFill>
              </a:rPr>
              <a:t>Kingma</a:t>
            </a:r>
            <a:r>
              <a:rPr lang="en-GB" sz="1200" dirty="0">
                <a:solidFill>
                  <a:srgbClr val="000000"/>
                </a:solidFill>
              </a:rPr>
              <a:t>, </a:t>
            </a:r>
            <a:r>
              <a:rPr lang="en-GB" sz="1200" dirty="0" smtClean="0">
                <a:solidFill>
                  <a:srgbClr val="000000"/>
                </a:solidFill>
              </a:rPr>
              <a:t>M</a:t>
            </a:r>
            <a:r>
              <a:rPr lang="en-GB" sz="1200" dirty="0">
                <a:solidFill>
                  <a:srgbClr val="000000"/>
                </a:solidFill>
              </a:rPr>
              <a:t>. Welling, </a:t>
            </a:r>
            <a:r>
              <a:rPr lang="en-GB" sz="1200" dirty="0" smtClean="0">
                <a:solidFill>
                  <a:srgbClr val="000000"/>
                </a:solidFill>
              </a:rPr>
              <a:t>2014, ICML]</a:t>
            </a:r>
          </a:p>
          <a:p>
            <a:r>
              <a:rPr lang="en-GB" sz="1200" dirty="0" smtClean="0">
                <a:solidFill>
                  <a:srgbClr val="000000"/>
                </a:solidFill>
              </a:rPr>
              <a:t>-Learning stochastic recurrent networks [Bayer and </a:t>
            </a:r>
            <a:r>
              <a:rPr lang="en-GB" sz="1200" dirty="0" err="1" smtClean="0">
                <a:solidFill>
                  <a:srgbClr val="000000"/>
                </a:solidFill>
              </a:rPr>
              <a:t>Osendorfer</a:t>
            </a:r>
            <a:r>
              <a:rPr lang="en-GB" sz="1200" dirty="0" smtClean="0">
                <a:solidFill>
                  <a:srgbClr val="000000"/>
                </a:solidFill>
              </a:rPr>
              <a:t>, 2015 ICLR] </a:t>
            </a:r>
          </a:p>
          <a:p>
            <a:r>
              <a:rPr lang="en-GB" sz="1200" dirty="0">
                <a:solidFill>
                  <a:srgbClr val="000000"/>
                </a:solidFill>
              </a:rPr>
              <a:t>-DRAW: A recurrent neural network for image generation. [K. Gregor, </a:t>
            </a:r>
            <a:r>
              <a:rPr lang="en-GB" sz="1200" dirty="0" err="1">
                <a:solidFill>
                  <a:srgbClr val="000000"/>
                </a:solidFill>
              </a:rPr>
              <a:t>Danihelka</a:t>
            </a:r>
            <a:r>
              <a:rPr lang="en-GB" sz="1200" dirty="0">
                <a:solidFill>
                  <a:srgbClr val="000000"/>
                </a:solidFill>
              </a:rPr>
              <a:t>, </a:t>
            </a:r>
            <a:r>
              <a:rPr lang="en-GB" sz="1200" dirty="0" err="1">
                <a:solidFill>
                  <a:srgbClr val="000000"/>
                </a:solidFill>
              </a:rPr>
              <a:t>Rezende</a:t>
            </a:r>
            <a:r>
              <a:rPr lang="en-GB" sz="1200" dirty="0">
                <a:solidFill>
                  <a:srgbClr val="000000"/>
                </a:solidFill>
              </a:rPr>
              <a:t>, </a:t>
            </a:r>
            <a:r>
              <a:rPr lang="en-GB" sz="1200" dirty="0" err="1">
                <a:solidFill>
                  <a:srgbClr val="000000"/>
                </a:solidFill>
              </a:rPr>
              <a:t>Wierstra</a:t>
            </a:r>
            <a:r>
              <a:rPr lang="en-GB" sz="1200" dirty="0">
                <a:solidFill>
                  <a:srgbClr val="000000"/>
                </a:solidFill>
              </a:rPr>
              <a:t>, 2015]</a:t>
            </a:r>
          </a:p>
          <a:p>
            <a:r>
              <a:rPr lang="en-GB" sz="1200" dirty="0" smtClean="0">
                <a:solidFill>
                  <a:srgbClr val="000000"/>
                </a:solidFill>
              </a:rPr>
              <a:t>- Plus a number of NIPS-2015 papers, to appear.</a:t>
            </a:r>
            <a:endParaRPr lang="en-GB" sz="1200" dirty="0">
              <a:solidFill>
                <a:srgbClr val="000000"/>
              </a:solidFill>
            </a:endParaRPr>
          </a:p>
        </p:txBody>
      </p:sp>
      <p:sp>
        <p:nvSpPr>
          <p:cNvPr id="21" name="TextBox 20"/>
          <p:cNvSpPr txBox="1"/>
          <p:nvPr/>
        </p:nvSpPr>
        <p:spPr>
          <a:xfrm>
            <a:off x="1066800" y="753028"/>
            <a:ext cx="7726154" cy="338554"/>
          </a:xfrm>
          <a:prstGeom prst="rect">
            <a:avLst/>
          </a:prstGeom>
          <a:noFill/>
        </p:spPr>
        <p:txBody>
          <a:bodyPr wrap="none" rtlCol="0">
            <a:spAutoFit/>
          </a:bodyPr>
          <a:lstStyle/>
          <a:p>
            <a:r>
              <a:rPr lang="en-GB" sz="1600" dirty="0" err="1" smtClean="0">
                <a:solidFill>
                  <a:prstClr val="black"/>
                </a:solidFill>
              </a:rPr>
              <a:t>Kingma</a:t>
            </a:r>
            <a:r>
              <a:rPr lang="en-GB" sz="1600" dirty="0" smtClean="0">
                <a:solidFill>
                  <a:prstClr val="black"/>
                </a:solidFill>
              </a:rPr>
              <a:t> &amp; Welling 2014 (ICLR/ICML/NIPS); </a:t>
            </a:r>
            <a:r>
              <a:rPr lang="en-GB" sz="1600" dirty="0" err="1" smtClean="0">
                <a:solidFill>
                  <a:prstClr val="black"/>
                </a:solidFill>
              </a:rPr>
              <a:t>Rezende</a:t>
            </a:r>
            <a:r>
              <a:rPr lang="en-GB" sz="1600" dirty="0" smtClean="0">
                <a:solidFill>
                  <a:prstClr val="black"/>
                </a:solidFill>
              </a:rPr>
              <a:t> et al. 2014 (ICML); Ba et al, 2015 (NIPS)</a:t>
            </a:r>
            <a:endParaRPr lang="en-GB" sz="1600" dirty="0">
              <a:solidFill>
                <a:prstClr val="black"/>
              </a:solidFill>
            </a:endParaRPr>
          </a:p>
        </p:txBody>
      </p:sp>
      <p:sp>
        <p:nvSpPr>
          <p:cNvPr id="22" name="TextBox 21"/>
          <p:cNvSpPr txBox="1"/>
          <p:nvPr/>
        </p:nvSpPr>
        <p:spPr>
          <a:xfrm>
            <a:off x="47135" y="3904883"/>
            <a:ext cx="7401770" cy="369332"/>
          </a:xfrm>
          <a:prstGeom prst="rect">
            <a:avLst/>
          </a:prstGeom>
          <a:noFill/>
        </p:spPr>
        <p:txBody>
          <a:bodyPr wrap="none" rtlCol="0">
            <a:spAutoFit/>
          </a:bodyPr>
          <a:lstStyle/>
          <a:p>
            <a:r>
              <a:rPr lang="en-GB" i="1" dirty="0" smtClean="0">
                <a:solidFill>
                  <a:prstClr val="black"/>
                </a:solidFill>
              </a:rPr>
              <a:t>Other solutions to solve the "large variance problem“ in variational inference:</a:t>
            </a:r>
            <a:endParaRPr lang="en-GB" i="1" dirty="0">
              <a:solidFill>
                <a:prstClr val="black"/>
              </a:solidFill>
            </a:endParaRPr>
          </a:p>
        </p:txBody>
      </p:sp>
      <p:sp>
        <p:nvSpPr>
          <p:cNvPr id="3" name="Rectangle 2"/>
          <p:cNvSpPr/>
          <p:nvPr/>
        </p:nvSpPr>
        <p:spPr>
          <a:xfrm>
            <a:off x="-16727" y="6571214"/>
            <a:ext cx="8868518" cy="338554"/>
          </a:xfrm>
          <a:prstGeom prst="rect">
            <a:avLst/>
          </a:prstGeom>
        </p:spPr>
        <p:txBody>
          <a:bodyPr wrap="none">
            <a:spAutoFit/>
          </a:bodyPr>
          <a:lstStyle/>
          <a:p>
            <a:r>
              <a:rPr lang="en-GB" sz="1600" dirty="0" smtClean="0">
                <a:solidFill>
                  <a:srgbClr val="1F497D">
                    <a:lumMod val="40000"/>
                    <a:lumOff val="60000"/>
                  </a:srgbClr>
                </a:solidFill>
              </a:rPr>
              <a:t>Slide provided by Max Welling (</a:t>
            </a:r>
            <a:r>
              <a:rPr lang="en-GB" sz="1600" dirty="0" smtClean="0">
                <a:solidFill>
                  <a:srgbClr val="C00000"/>
                </a:solidFill>
              </a:rPr>
              <a:t>ICML-2014 tutorial</a:t>
            </a:r>
            <a:r>
              <a:rPr lang="en-GB" sz="1600" dirty="0" smtClean="0">
                <a:solidFill>
                  <a:srgbClr val="1F497D">
                    <a:lumMod val="40000"/>
                    <a:lumOff val="60000"/>
                  </a:srgbClr>
                </a:solidFill>
              </a:rPr>
              <a:t>) w. my updates on references of 2015 and late 2014 </a:t>
            </a:r>
            <a:endParaRPr lang="en-US" sz="1600" dirty="0">
              <a:solidFill>
                <a:srgbClr val="1F497D">
                  <a:lumMod val="40000"/>
                  <a:lumOff val="60000"/>
                </a:srgbClr>
              </a:solidFill>
            </a:endParaRPr>
          </a:p>
        </p:txBody>
      </p:sp>
      <p:sp>
        <p:nvSpPr>
          <p:cNvPr id="4" name="Rectangle 3"/>
          <p:cNvSpPr/>
          <p:nvPr/>
        </p:nvSpPr>
        <p:spPr>
          <a:xfrm>
            <a:off x="1524000" y="1218871"/>
            <a:ext cx="5791200" cy="2677656"/>
          </a:xfrm>
          <a:prstGeom prst="rect">
            <a:avLst/>
          </a:prstGeom>
          <a:solidFill>
            <a:schemeClr val="accent6">
              <a:lumMod val="60000"/>
              <a:lumOff val="40000"/>
            </a:schemeClr>
          </a:solidFill>
        </p:spPr>
        <p:txBody>
          <a:bodyPr wrap="square">
            <a:spAutoFit/>
          </a:bodyPr>
          <a:lstStyle/>
          <a:p>
            <a:pPr algn="ctr"/>
            <a:r>
              <a:rPr lang="en-US" sz="2400" dirty="0">
                <a:solidFill>
                  <a:srgbClr val="C00000"/>
                </a:solidFill>
                <a:latin typeface="Franklin Gothic Medium"/>
                <a:cs typeface="Franklin Gothic Medium"/>
              </a:rPr>
              <a:t>ICML-2014</a:t>
            </a:r>
            <a:r>
              <a:rPr lang="en-US" sz="2400" dirty="0">
                <a:solidFill>
                  <a:prstClr val="black"/>
                </a:solidFill>
                <a:latin typeface="Franklin Gothic Medium"/>
                <a:cs typeface="Franklin Gothic Medium"/>
              </a:rPr>
              <a:t> Talk Monday June 23, 15:20</a:t>
            </a:r>
          </a:p>
          <a:p>
            <a:pPr algn="ctr"/>
            <a:endParaRPr lang="en-US" sz="2400" dirty="0">
              <a:solidFill>
                <a:prstClr val="black"/>
              </a:solidFill>
              <a:latin typeface="Franklin Gothic Medium"/>
              <a:cs typeface="Franklin Gothic Medium"/>
            </a:endParaRPr>
          </a:p>
          <a:p>
            <a:pPr algn="ctr"/>
            <a:r>
              <a:rPr lang="en-US" sz="2400" dirty="0">
                <a:solidFill>
                  <a:prstClr val="black"/>
                </a:solidFill>
                <a:latin typeface="Franklin Gothic Medium"/>
                <a:cs typeface="Franklin Gothic Medium"/>
              </a:rPr>
              <a:t>In Track F (Deep Learning II)</a:t>
            </a:r>
          </a:p>
          <a:p>
            <a:pPr algn="ctr"/>
            <a:endParaRPr lang="en-US" sz="2400" dirty="0">
              <a:solidFill>
                <a:prstClr val="black"/>
              </a:solidFill>
              <a:latin typeface="Franklin Gothic Medium"/>
              <a:cs typeface="Franklin Gothic Medium"/>
            </a:endParaRPr>
          </a:p>
          <a:p>
            <a:pPr algn="ctr"/>
            <a:r>
              <a:rPr lang="en-US" sz="2400" dirty="0">
                <a:solidFill>
                  <a:prstClr val="black"/>
                </a:solidFill>
                <a:latin typeface="Franklin Gothic Medium"/>
                <a:cs typeface="Franklin Gothic Medium"/>
              </a:rPr>
              <a:t>“Efficient Gradient Based Inference through Transformations between</a:t>
            </a:r>
          </a:p>
          <a:p>
            <a:pPr algn="ctr"/>
            <a:r>
              <a:rPr lang="en-US" sz="2400" dirty="0">
                <a:solidFill>
                  <a:prstClr val="black"/>
                </a:solidFill>
                <a:latin typeface="Franklin Gothic Medium"/>
                <a:cs typeface="Franklin Gothic Medium"/>
              </a:rPr>
              <a:t>Bayes Nets and Neural Nets” </a:t>
            </a:r>
          </a:p>
        </p:txBody>
      </p:sp>
    </p:spTree>
    <p:extLst>
      <p:ext uri="{BB962C8B-B14F-4D97-AF65-F5344CB8AC3E}">
        <p14:creationId xmlns:p14="http://schemas.microsoft.com/office/powerpoint/2010/main" val="3653598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a:xfrm>
            <a:off x="-263525" y="39688"/>
            <a:ext cx="9628188" cy="993775"/>
          </a:xfrm>
        </p:spPr>
        <p:txBody>
          <a:bodyPr/>
          <a:lstStyle/>
          <a:p>
            <a:pPr algn="ctr"/>
            <a:r>
              <a:rPr lang="en-US" altLang="en-US" sz="2700" b="1" dirty="0" smtClean="0">
                <a:solidFill>
                  <a:schemeClr val="accent1"/>
                </a:solidFill>
              </a:rPr>
              <a:t>Another direction: Multi-Modal Learning (text, image, speech)</a:t>
            </a:r>
            <a:br>
              <a:rPr lang="en-US" altLang="en-US" sz="2700" b="1" dirty="0" smtClean="0">
                <a:solidFill>
                  <a:schemeClr val="accent1"/>
                </a:solidFill>
              </a:rPr>
            </a:br>
            <a:r>
              <a:rPr lang="en-US" altLang="en-US" sz="2700" b="1" dirty="0" smtClean="0">
                <a:solidFill>
                  <a:schemeClr val="accent1"/>
                </a:solidFill>
              </a:rPr>
              <a:t>--- </a:t>
            </a:r>
            <a:r>
              <a:rPr lang="en-US" altLang="en-US" sz="2400" dirty="0" smtClean="0">
                <a:solidFill>
                  <a:schemeClr val="accent1"/>
                </a:solidFill>
              </a:rPr>
              <a:t>a “human-like” speech acquisition &amp; image understanding model </a:t>
            </a:r>
          </a:p>
        </p:txBody>
      </p:sp>
      <p:sp>
        <p:nvSpPr>
          <p:cNvPr id="3" name="Content Placeholder 2"/>
          <p:cNvSpPr>
            <a:spLocks noGrp="1"/>
          </p:cNvSpPr>
          <p:nvPr>
            <p:ph idx="1"/>
          </p:nvPr>
        </p:nvSpPr>
        <p:spPr>
          <a:xfrm>
            <a:off x="-52589" y="1390931"/>
            <a:ext cx="3909618" cy="1641875"/>
          </a:xfrm>
        </p:spPr>
        <p:txBody>
          <a:bodyPr>
            <a:normAutofit lnSpcReduction="10000"/>
          </a:bodyPr>
          <a:lstStyle/>
          <a:p>
            <a:pPr fontAlgn="auto">
              <a:spcAft>
                <a:spcPts val="0"/>
              </a:spcAft>
              <a:defRPr/>
            </a:pPr>
            <a:r>
              <a:rPr lang="en-US" sz="1600" dirty="0" smtClean="0"/>
              <a:t>Distant supervised learning</a:t>
            </a:r>
          </a:p>
          <a:p>
            <a:pPr fontAlgn="auto">
              <a:spcAft>
                <a:spcPts val="0"/>
              </a:spcAft>
              <a:defRPr/>
            </a:pPr>
            <a:r>
              <a:rPr lang="en-US" sz="1600" dirty="0" smtClean="0"/>
              <a:t>Project speech, image, and text to the same “semantic” space</a:t>
            </a:r>
          </a:p>
          <a:p>
            <a:pPr fontAlgn="auto">
              <a:spcAft>
                <a:spcPts val="0"/>
              </a:spcAft>
              <a:defRPr/>
            </a:pPr>
            <a:r>
              <a:rPr lang="en-US" sz="1600" dirty="0" smtClean="0"/>
              <a:t>Learn associations between difference modalities</a:t>
            </a:r>
          </a:p>
          <a:p>
            <a:pPr marL="0" indent="0" defTabSz="666884">
              <a:buNone/>
            </a:pPr>
            <a:r>
              <a:rPr lang="en-US" sz="1000" dirty="0" smtClean="0">
                <a:solidFill>
                  <a:srgbClr val="505050"/>
                </a:solidFill>
                <a:latin typeface="Segoe UI Light"/>
              </a:rPr>
              <a:t>Refs: Huang et al. “Learning </a:t>
            </a:r>
            <a:r>
              <a:rPr lang="en-US" sz="1000" b="1" dirty="0" smtClean="0">
                <a:solidFill>
                  <a:srgbClr val="505050"/>
                </a:solidFill>
                <a:latin typeface="Segoe UI Light"/>
              </a:rPr>
              <a:t>deep structured semantic models (DSSM) </a:t>
            </a:r>
            <a:r>
              <a:rPr lang="en-US" sz="1000" dirty="0" smtClean="0">
                <a:solidFill>
                  <a:srgbClr val="505050"/>
                </a:solidFill>
                <a:latin typeface="Segoe UI Light"/>
              </a:rPr>
              <a:t>for web search using clickthrough data,” CIKM, 2013; etc.</a:t>
            </a:r>
            <a:endParaRPr lang="en-US" sz="1000" dirty="0" smtClean="0">
              <a:gradFill>
                <a:gsLst>
                  <a:gs pos="2917">
                    <a:srgbClr val="505050"/>
                  </a:gs>
                  <a:gs pos="30000">
                    <a:srgbClr val="505050"/>
                  </a:gs>
                </a:gsLst>
                <a:lin ang="5400000" scaled="0"/>
              </a:gradFill>
              <a:latin typeface="Segoe UI Light"/>
            </a:endParaRPr>
          </a:p>
          <a:p>
            <a:pPr fontAlgn="auto">
              <a:spcAft>
                <a:spcPts val="0"/>
              </a:spcAft>
              <a:defRPr/>
            </a:pPr>
            <a:endParaRPr lang="en-US" sz="1600" dirty="0" smtClean="0"/>
          </a:p>
          <a:p>
            <a:pPr marL="0" indent="0" fontAlgn="auto">
              <a:spcAft>
                <a:spcPts val="0"/>
              </a:spcAft>
              <a:buNone/>
              <a:defRPr/>
            </a:pPr>
            <a:endParaRPr lang="en-US" sz="1600" dirty="0" smtClean="0"/>
          </a:p>
          <a:p>
            <a:pPr fontAlgn="auto">
              <a:spcAft>
                <a:spcPts val="0"/>
              </a:spcAft>
              <a:defRPr/>
            </a:pPr>
            <a:endParaRPr lang="en-US" sz="1600" dirty="0" smtClean="0"/>
          </a:p>
          <a:p>
            <a:pPr fontAlgn="auto">
              <a:spcAft>
                <a:spcPts val="0"/>
              </a:spcAft>
              <a:defRPr/>
            </a:pPr>
            <a:endParaRPr lang="en-US" sz="1800" dirty="0" smtClean="0">
              <a:solidFill>
                <a:schemeClr val="accent5"/>
              </a:solidFill>
            </a:endParaRPr>
          </a:p>
          <a:p>
            <a:pPr fontAlgn="auto">
              <a:spcAft>
                <a:spcPts val="0"/>
              </a:spcAft>
              <a:defRPr/>
            </a:pPr>
            <a:endParaRPr lang="en-US" sz="1500" dirty="0"/>
          </a:p>
        </p:txBody>
      </p:sp>
      <p:sp>
        <p:nvSpPr>
          <p:cNvPr id="209924" name="Slide Number Placeholder 6"/>
          <p:cNvSpPr>
            <a:spLocks noGrp="1"/>
          </p:cNvSpPr>
          <p:nvPr>
            <p:ph type="sldNum" sz="quarter" idx="12"/>
          </p:nvPr>
        </p:nvSpPr>
        <p:spPr bwMode="auto">
          <a:xfrm>
            <a:off x="6180138" y="5627688"/>
            <a:ext cx="20574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80E6F105-E680-4DE3-B423-3DE567210985}" type="slidenum">
              <a:rPr kumimoji="0" lang="en-US" altLang="en-US" sz="9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42</a:t>
            </a:fld>
            <a:endParaRPr kumimoji="0" lang="en-US" altLang="en-US" sz="900" b="0" i="0" u="none" strike="noStrike" kern="1200" cap="none" spc="0" normalizeH="0" baseline="0" noProof="0" dirty="0" smtClean="0">
              <a:ln>
                <a:noFill/>
              </a:ln>
              <a:solidFill>
                <a:srgbClr val="898989"/>
              </a:solidFill>
              <a:effectLst/>
              <a:uLnTx/>
              <a:uFillTx/>
              <a:latin typeface="Calibri" panose="020F0502020204030204" pitchFamily="34" charset="0"/>
              <a:ea typeface="+mn-ea"/>
              <a:cs typeface="+mn-cs"/>
            </a:endParaRPr>
          </a:p>
        </p:txBody>
      </p:sp>
      <p:sp>
        <p:nvSpPr>
          <p:cNvPr id="8" name="TextBox 7"/>
          <p:cNvSpPr txBox="1"/>
          <p:nvPr/>
        </p:nvSpPr>
        <p:spPr>
          <a:xfrm>
            <a:off x="4481513" y="4164013"/>
            <a:ext cx="13239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C00000"/>
                </a:solidFill>
                <a:effectLst/>
                <a:uLnTx/>
                <a:uFillTx/>
                <a:latin typeface="Calibri" panose="020F0502020204030204"/>
                <a:ea typeface="+mn-ea"/>
                <a:cs typeface="+mn-cs"/>
              </a:rPr>
              <a:t>Image features </a:t>
            </a:r>
            <a:r>
              <a:rPr kumimoji="0" lang="en-US" sz="1350" b="0" i="1" u="none" strike="noStrike" kern="1200" cap="none" spc="0" normalizeH="0" baseline="0" noProof="0" dirty="0" err="1">
                <a:ln>
                  <a:noFill/>
                </a:ln>
                <a:solidFill>
                  <a:srgbClr val="C00000"/>
                </a:solidFill>
                <a:effectLst/>
                <a:uLnTx/>
                <a:uFillTx/>
                <a:latin typeface="Calibri" panose="020F0502020204030204"/>
                <a:ea typeface="+mn-ea"/>
                <a:cs typeface="+mn-cs"/>
              </a:rPr>
              <a:t>i</a:t>
            </a:r>
            <a:endParaRPr kumimoji="0" lang="en-US" sz="135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9" name="Up Arrow 8"/>
          <p:cNvSpPr/>
          <p:nvPr/>
        </p:nvSpPr>
        <p:spPr>
          <a:xfrm>
            <a:off x="5059363" y="3719513"/>
            <a:ext cx="123825" cy="171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4648200" y="3490913"/>
            <a:ext cx="992188"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H1</a:t>
            </a:r>
          </a:p>
        </p:txBody>
      </p:sp>
      <p:sp>
        <p:nvSpPr>
          <p:cNvPr id="11" name="Up Arrow 10"/>
          <p:cNvSpPr/>
          <p:nvPr/>
        </p:nvSpPr>
        <p:spPr>
          <a:xfrm>
            <a:off x="5064125" y="3262313"/>
            <a:ext cx="122238" cy="171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783138" y="3033713"/>
            <a:ext cx="722312"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H2</a:t>
            </a:r>
          </a:p>
        </p:txBody>
      </p:sp>
      <p:sp>
        <p:nvSpPr>
          <p:cNvPr id="13" name="Up Arrow 12"/>
          <p:cNvSpPr/>
          <p:nvPr/>
        </p:nvSpPr>
        <p:spPr>
          <a:xfrm>
            <a:off x="5064125" y="2795588"/>
            <a:ext cx="119063" cy="180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4783138" y="2576513"/>
            <a:ext cx="722312"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H3</a:t>
            </a:r>
          </a:p>
        </p:txBody>
      </p:sp>
      <p:sp>
        <p:nvSpPr>
          <p:cNvPr id="15" name="Up Arrow 14"/>
          <p:cNvSpPr/>
          <p:nvPr/>
        </p:nvSpPr>
        <p:spPr>
          <a:xfrm>
            <a:off x="5064125" y="2338388"/>
            <a:ext cx="119063" cy="180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9933" name="Group 15"/>
          <p:cNvGrpSpPr>
            <a:grpSpLocks/>
          </p:cNvGrpSpPr>
          <p:nvPr/>
        </p:nvGrpSpPr>
        <p:grpSpPr bwMode="auto">
          <a:xfrm>
            <a:off x="4979988" y="1793875"/>
            <a:ext cx="320675" cy="322263"/>
            <a:chOff x="838200" y="1571920"/>
            <a:chExt cx="428702" cy="428702"/>
          </a:xfrm>
        </p:grpSpPr>
        <p:cxnSp>
          <p:nvCxnSpPr>
            <p:cNvPr id="17" name="Straight Connector 16"/>
            <p:cNvCxnSpPr/>
            <p:nvPr/>
          </p:nvCxnSpPr>
          <p:spPr>
            <a:xfrm>
              <a:off x="838200" y="1787327"/>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a:off x="833954" y="1786272"/>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9" name="Up Arrow 18"/>
          <p:cNvSpPr/>
          <p:nvPr/>
        </p:nvSpPr>
        <p:spPr>
          <a:xfrm rot="1949610">
            <a:off x="5146675" y="1760538"/>
            <a:ext cx="82550" cy="225425"/>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p:cNvSpPr txBox="1"/>
          <p:nvPr/>
        </p:nvSpPr>
        <p:spPr>
          <a:xfrm>
            <a:off x="4665663" y="3662363"/>
            <a:ext cx="3968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21" name="TextBox 20"/>
          <p:cNvSpPr txBox="1"/>
          <p:nvPr/>
        </p:nvSpPr>
        <p:spPr>
          <a:xfrm>
            <a:off x="4668838" y="3209925"/>
            <a:ext cx="395287"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22" name="TextBox 21"/>
          <p:cNvSpPr txBox="1"/>
          <p:nvPr/>
        </p:nvSpPr>
        <p:spPr>
          <a:xfrm>
            <a:off x="4662488" y="2754313"/>
            <a:ext cx="395287"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sp>
        <p:nvSpPr>
          <p:cNvPr id="23" name="TextBox 22"/>
          <p:cNvSpPr txBox="1"/>
          <p:nvPr/>
        </p:nvSpPr>
        <p:spPr>
          <a:xfrm>
            <a:off x="4678363" y="2300288"/>
            <a:ext cx="3968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4</a:t>
            </a:r>
          </a:p>
        </p:txBody>
      </p:sp>
      <p:sp>
        <p:nvSpPr>
          <p:cNvPr id="24" name="Rectangle 23"/>
          <p:cNvSpPr/>
          <p:nvPr/>
        </p:nvSpPr>
        <p:spPr>
          <a:xfrm>
            <a:off x="4378325" y="3956050"/>
            <a:ext cx="1485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Input </a:t>
            </a:r>
            <a:r>
              <a:rPr kumimoji="0" lang="en-US" sz="1200" b="0" i="0" u="none" strike="noStrike" kern="1200" cap="none" spc="0" normalizeH="0" baseline="0" noProof="0" dirty="0" err="1" smtClean="0">
                <a:ln>
                  <a:noFill/>
                </a:ln>
                <a:solidFill>
                  <a:prstClr val="white"/>
                </a:solidFill>
                <a:effectLst/>
                <a:uLnTx/>
                <a:uFillTx/>
                <a:latin typeface="Calibri" panose="020F0502020204030204"/>
                <a:ea typeface="+mn-ea"/>
                <a:cs typeface="+mn-cs"/>
              </a:rPr>
              <a:t>i</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p:nvSpPr>
        <p:spPr>
          <a:xfrm>
            <a:off x="4783138" y="2576513"/>
            <a:ext cx="722312"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H3</a:t>
            </a:r>
          </a:p>
        </p:txBody>
      </p:sp>
      <p:sp>
        <p:nvSpPr>
          <p:cNvPr id="26" name="Rectangle 25"/>
          <p:cNvSpPr/>
          <p:nvPr/>
        </p:nvSpPr>
        <p:spPr>
          <a:xfrm>
            <a:off x="6176963" y="2149475"/>
            <a:ext cx="1293812" cy="165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p:cNvSpPr/>
          <p:nvPr/>
        </p:nvSpPr>
        <p:spPr>
          <a:xfrm>
            <a:off x="6503988" y="2162175"/>
            <a:ext cx="160337" cy="15716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val 27"/>
          <p:cNvSpPr/>
          <p:nvPr/>
        </p:nvSpPr>
        <p:spPr>
          <a:xfrm>
            <a:off x="6196013" y="2162175"/>
            <a:ext cx="161925" cy="1524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29" name="Oval 28"/>
          <p:cNvSpPr/>
          <p:nvPr/>
        </p:nvSpPr>
        <p:spPr>
          <a:xfrm>
            <a:off x="6342063" y="2162175"/>
            <a:ext cx="163512" cy="15240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0" name="Oval 29"/>
          <p:cNvSpPr/>
          <p:nvPr/>
        </p:nvSpPr>
        <p:spPr>
          <a:xfrm>
            <a:off x="6667500" y="2168525"/>
            <a:ext cx="161925" cy="1524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1" name="Oval 30"/>
          <p:cNvSpPr/>
          <p:nvPr/>
        </p:nvSpPr>
        <p:spPr>
          <a:xfrm>
            <a:off x="6826250" y="2168525"/>
            <a:ext cx="161925" cy="15240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2" name="Oval 31"/>
          <p:cNvSpPr/>
          <p:nvPr/>
        </p:nvSpPr>
        <p:spPr>
          <a:xfrm>
            <a:off x="6985000" y="2162175"/>
            <a:ext cx="163513" cy="1524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3" name="Oval 32"/>
          <p:cNvSpPr/>
          <p:nvPr/>
        </p:nvSpPr>
        <p:spPr>
          <a:xfrm>
            <a:off x="7300913" y="2151063"/>
            <a:ext cx="161925" cy="15240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4" name="Oval 33"/>
          <p:cNvSpPr/>
          <p:nvPr/>
        </p:nvSpPr>
        <p:spPr>
          <a:xfrm>
            <a:off x="7150100" y="2162175"/>
            <a:ext cx="161925"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nvGrpSpPr>
          <p:cNvPr id="209950" name="Group 34"/>
          <p:cNvGrpSpPr>
            <a:grpSpLocks/>
          </p:cNvGrpSpPr>
          <p:nvPr/>
        </p:nvGrpSpPr>
        <p:grpSpPr bwMode="auto">
          <a:xfrm>
            <a:off x="6638925" y="1746250"/>
            <a:ext cx="322263" cy="320675"/>
            <a:chOff x="838200" y="1571920"/>
            <a:chExt cx="428702" cy="428702"/>
          </a:xfrm>
        </p:grpSpPr>
        <p:cxnSp>
          <p:nvCxnSpPr>
            <p:cNvPr id="36" name="Straight Connector 35"/>
            <p:cNvCxnSpPr/>
            <p:nvPr/>
          </p:nvCxnSpPr>
          <p:spPr>
            <a:xfrm>
              <a:off x="838200" y="1786272"/>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832920" y="1786272"/>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8" name="Up Arrow 37"/>
          <p:cNvSpPr/>
          <p:nvPr/>
        </p:nvSpPr>
        <p:spPr>
          <a:xfrm rot="17199589">
            <a:off x="6661150" y="1755775"/>
            <a:ext cx="112713" cy="227013"/>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p:cNvSpPr txBox="1"/>
          <p:nvPr/>
        </p:nvSpPr>
        <p:spPr>
          <a:xfrm>
            <a:off x="6437313" y="4137025"/>
            <a:ext cx="1004887"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0070C0"/>
                </a:solidFill>
                <a:effectLst/>
                <a:uLnTx/>
                <a:uFillTx/>
                <a:latin typeface="Calibri" panose="020F0502020204030204"/>
                <a:ea typeface="+mn-ea"/>
                <a:cs typeface="+mn-cs"/>
              </a:rPr>
              <a:t>Text string t</a:t>
            </a:r>
            <a:endParaRPr kumimoji="0" lang="en-US" sz="9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40" name="Up Arrow 39"/>
          <p:cNvSpPr/>
          <p:nvPr/>
        </p:nvSpPr>
        <p:spPr>
          <a:xfrm>
            <a:off x="6773863" y="3725863"/>
            <a:ext cx="122237" cy="171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6361113" y="3497263"/>
            <a:ext cx="992187"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H1</a:t>
            </a:r>
          </a:p>
        </p:txBody>
      </p:sp>
      <p:sp>
        <p:nvSpPr>
          <p:cNvPr id="42" name="Up Arrow 41"/>
          <p:cNvSpPr/>
          <p:nvPr/>
        </p:nvSpPr>
        <p:spPr>
          <a:xfrm>
            <a:off x="6777038" y="3268663"/>
            <a:ext cx="123825" cy="171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p:cNvSpPr/>
          <p:nvPr/>
        </p:nvSpPr>
        <p:spPr>
          <a:xfrm>
            <a:off x="6496050" y="3040063"/>
            <a:ext cx="723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H2</a:t>
            </a:r>
          </a:p>
        </p:txBody>
      </p:sp>
      <p:sp>
        <p:nvSpPr>
          <p:cNvPr id="44" name="Up Arrow 43"/>
          <p:cNvSpPr/>
          <p:nvPr/>
        </p:nvSpPr>
        <p:spPr>
          <a:xfrm>
            <a:off x="6777038" y="2801938"/>
            <a:ext cx="119062" cy="180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p:cNvSpPr/>
          <p:nvPr/>
        </p:nvSpPr>
        <p:spPr>
          <a:xfrm>
            <a:off x="6496050" y="2582863"/>
            <a:ext cx="723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H3</a:t>
            </a:r>
          </a:p>
        </p:txBody>
      </p:sp>
      <p:sp>
        <p:nvSpPr>
          <p:cNvPr id="46" name="Up Arrow 45"/>
          <p:cNvSpPr/>
          <p:nvPr/>
        </p:nvSpPr>
        <p:spPr>
          <a:xfrm>
            <a:off x="6777038" y="2344738"/>
            <a:ext cx="119062" cy="180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p:cNvSpPr txBox="1"/>
          <p:nvPr/>
        </p:nvSpPr>
        <p:spPr>
          <a:xfrm>
            <a:off x="6380163" y="3668713"/>
            <a:ext cx="395287"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70AD47"/>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srgbClr val="70AD47"/>
                </a:solidFill>
                <a:effectLst/>
                <a:uLnTx/>
                <a:uFillTx/>
                <a:latin typeface="Calibri" panose="020F0502020204030204"/>
                <a:ea typeface="+mn-ea"/>
                <a:cs typeface="+mn-cs"/>
              </a:rPr>
              <a:t>1</a:t>
            </a:r>
          </a:p>
        </p:txBody>
      </p:sp>
      <p:sp>
        <p:nvSpPr>
          <p:cNvPr id="48" name="TextBox 47"/>
          <p:cNvSpPr txBox="1"/>
          <p:nvPr/>
        </p:nvSpPr>
        <p:spPr>
          <a:xfrm>
            <a:off x="6381750" y="3214688"/>
            <a:ext cx="3968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70AD47"/>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srgbClr val="70AD47"/>
                </a:solidFill>
                <a:effectLst/>
                <a:uLnTx/>
                <a:uFillTx/>
                <a:latin typeface="Calibri" panose="020F0502020204030204"/>
                <a:ea typeface="+mn-ea"/>
                <a:cs typeface="+mn-cs"/>
              </a:rPr>
              <a:t>2</a:t>
            </a:r>
          </a:p>
        </p:txBody>
      </p:sp>
      <p:sp>
        <p:nvSpPr>
          <p:cNvPr id="49" name="TextBox 48"/>
          <p:cNvSpPr txBox="1"/>
          <p:nvPr/>
        </p:nvSpPr>
        <p:spPr>
          <a:xfrm>
            <a:off x="6375400" y="2760663"/>
            <a:ext cx="3968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70AD47"/>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srgbClr val="70AD47"/>
                </a:solidFill>
                <a:effectLst/>
                <a:uLnTx/>
                <a:uFillTx/>
                <a:latin typeface="Calibri" panose="020F0502020204030204"/>
                <a:ea typeface="+mn-ea"/>
                <a:cs typeface="+mn-cs"/>
              </a:rPr>
              <a:t>3</a:t>
            </a:r>
          </a:p>
        </p:txBody>
      </p:sp>
      <p:sp>
        <p:nvSpPr>
          <p:cNvPr id="50" name="Rectangle 49"/>
          <p:cNvSpPr/>
          <p:nvPr/>
        </p:nvSpPr>
        <p:spPr>
          <a:xfrm>
            <a:off x="6091238" y="3962400"/>
            <a:ext cx="1485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Input </a:t>
            </a:r>
            <a:r>
              <a:rPr kumimoji="0" lang="en-US" sz="1200" b="0" i="0" u="none" strike="noStrike" kern="1200" cap="none" spc="0" normalizeH="0" baseline="0" noProof="0" dirty="0" smtClean="0">
                <a:ln>
                  <a:noFill/>
                </a:ln>
                <a:solidFill>
                  <a:prstClr val="white"/>
                </a:solidFill>
                <a:effectLst/>
                <a:uLnTx/>
                <a:uFillTx/>
                <a:latin typeface="Calibri" panose="020F0502020204030204"/>
                <a:ea typeface="+mn-ea"/>
                <a:cs typeface="+mn-cs"/>
              </a:rPr>
              <a:t>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tangle 50"/>
          <p:cNvSpPr/>
          <p:nvPr/>
        </p:nvSpPr>
        <p:spPr>
          <a:xfrm>
            <a:off x="6496050" y="2582863"/>
            <a:ext cx="723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H3</a:t>
            </a:r>
          </a:p>
        </p:txBody>
      </p:sp>
      <p:sp>
        <p:nvSpPr>
          <p:cNvPr id="52" name="Oval 51"/>
          <p:cNvSpPr/>
          <p:nvPr/>
        </p:nvSpPr>
        <p:spPr>
          <a:xfrm>
            <a:off x="7718425" y="1317625"/>
            <a:ext cx="455613" cy="43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9966" name="Group 52"/>
          <p:cNvGrpSpPr>
            <a:grpSpLocks/>
          </p:cNvGrpSpPr>
          <p:nvPr/>
        </p:nvGrpSpPr>
        <p:grpSpPr bwMode="auto">
          <a:xfrm>
            <a:off x="7785100" y="1371600"/>
            <a:ext cx="320675" cy="322263"/>
            <a:chOff x="838200" y="1571920"/>
            <a:chExt cx="428702" cy="428702"/>
          </a:xfrm>
        </p:grpSpPr>
        <p:cxnSp>
          <p:nvCxnSpPr>
            <p:cNvPr id="54" name="Straight Connector 53"/>
            <p:cNvCxnSpPr/>
            <p:nvPr/>
          </p:nvCxnSpPr>
          <p:spPr>
            <a:xfrm>
              <a:off x="838200" y="1787327"/>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833955" y="1786272"/>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56" name="Up Arrow 55"/>
          <p:cNvSpPr/>
          <p:nvPr/>
        </p:nvSpPr>
        <p:spPr>
          <a:xfrm rot="1949610">
            <a:off x="7953375" y="1338263"/>
            <a:ext cx="82550" cy="227012"/>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Up Arrow 56"/>
          <p:cNvSpPr/>
          <p:nvPr/>
        </p:nvSpPr>
        <p:spPr>
          <a:xfrm rot="17199589">
            <a:off x="7783513" y="1406525"/>
            <a:ext cx="114300" cy="225425"/>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p:cNvSpPr txBox="1"/>
          <p:nvPr/>
        </p:nvSpPr>
        <p:spPr>
          <a:xfrm>
            <a:off x="6013450" y="1136650"/>
            <a:ext cx="1030288"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Distance(</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i,t</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60" name="Straight Arrow Connector 59"/>
          <p:cNvCxnSpPr/>
          <p:nvPr/>
        </p:nvCxnSpPr>
        <p:spPr>
          <a:xfrm flipV="1">
            <a:off x="5800725" y="2203450"/>
            <a:ext cx="360363" cy="127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489450" y="2130425"/>
            <a:ext cx="1292225" cy="165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62" name="Oval 61"/>
          <p:cNvSpPr/>
          <p:nvPr/>
        </p:nvSpPr>
        <p:spPr>
          <a:xfrm>
            <a:off x="4816475" y="2143125"/>
            <a:ext cx="160338" cy="1555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63" name="Oval 62"/>
          <p:cNvSpPr/>
          <p:nvPr/>
        </p:nvSpPr>
        <p:spPr>
          <a:xfrm>
            <a:off x="4508500" y="2143125"/>
            <a:ext cx="161925"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64" name="Oval 63"/>
          <p:cNvSpPr/>
          <p:nvPr/>
        </p:nvSpPr>
        <p:spPr>
          <a:xfrm>
            <a:off x="4654550" y="2143125"/>
            <a:ext cx="161925" cy="15240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65" name="Oval 64"/>
          <p:cNvSpPr/>
          <p:nvPr/>
        </p:nvSpPr>
        <p:spPr>
          <a:xfrm>
            <a:off x="4979988" y="2147888"/>
            <a:ext cx="161925" cy="15398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66" name="Oval 65"/>
          <p:cNvSpPr/>
          <p:nvPr/>
        </p:nvSpPr>
        <p:spPr>
          <a:xfrm>
            <a:off x="5137150" y="2147888"/>
            <a:ext cx="163513" cy="153987"/>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67" name="Oval 66"/>
          <p:cNvSpPr/>
          <p:nvPr/>
        </p:nvSpPr>
        <p:spPr>
          <a:xfrm>
            <a:off x="5297488" y="2143125"/>
            <a:ext cx="163512" cy="1524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68" name="Oval 67"/>
          <p:cNvSpPr/>
          <p:nvPr/>
        </p:nvSpPr>
        <p:spPr>
          <a:xfrm>
            <a:off x="5613400" y="2132013"/>
            <a:ext cx="161925" cy="15240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69" name="Oval 68"/>
          <p:cNvSpPr/>
          <p:nvPr/>
        </p:nvSpPr>
        <p:spPr>
          <a:xfrm>
            <a:off x="5462588" y="2143125"/>
            <a:ext cx="161925"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70" name="TextBox 69"/>
          <p:cNvSpPr txBox="1"/>
          <p:nvPr/>
        </p:nvSpPr>
        <p:spPr>
          <a:xfrm>
            <a:off x="6372225" y="2295525"/>
            <a:ext cx="396875"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70AD47"/>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srgbClr val="70AD47"/>
                </a:solidFill>
                <a:effectLst/>
                <a:uLnTx/>
                <a:uFillTx/>
                <a:latin typeface="Calibri" panose="020F0502020204030204"/>
                <a:ea typeface="+mn-ea"/>
                <a:cs typeface="+mn-cs"/>
              </a:rPr>
              <a:t>4</a:t>
            </a:r>
          </a:p>
        </p:txBody>
      </p:sp>
      <p:sp>
        <p:nvSpPr>
          <p:cNvPr id="72" name="Rectangle 71"/>
          <p:cNvSpPr/>
          <p:nvPr/>
        </p:nvSpPr>
        <p:spPr>
          <a:xfrm>
            <a:off x="1668463" y="5689600"/>
            <a:ext cx="1676400" cy="220663"/>
          </a:xfrm>
          <a:prstGeom prst="rect">
            <a:avLst/>
          </a:prstGeom>
          <a:solidFill>
            <a:schemeClr val="bg1">
              <a:lumMod val="75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p:cNvSpPr txBox="1"/>
          <p:nvPr/>
        </p:nvSpPr>
        <p:spPr>
          <a:xfrm>
            <a:off x="2019300" y="5689600"/>
            <a:ext cx="1114425" cy="414338"/>
          </a:xfrm>
          <a:prstGeom prst="rect">
            <a:avLst/>
          </a:prstGeom>
          <a:noFill/>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Raw Image pixels</a:t>
            </a:r>
          </a:p>
        </p:txBody>
      </p:sp>
      <p:sp>
        <p:nvSpPr>
          <p:cNvPr id="73" name="Rectangle 72"/>
          <p:cNvSpPr/>
          <p:nvPr/>
        </p:nvSpPr>
        <p:spPr>
          <a:xfrm>
            <a:off x="1531938" y="5414963"/>
            <a:ext cx="1903412" cy="138112"/>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p:cNvSpPr/>
          <p:nvPr/>
        </p:nvSpPr>
        <p:spPr>
          <a:xfrm>
            <a:off x="1531938" y="4895850"/>
            <a:ext cx="1903412" cy="138113"/>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1531938" y="5149850"/>
            <a:ext cx="1903412" cy="138113"/>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p:cNvSpPr txBox="1"/>
          <p:nvPr/>
        </p:nvSpPr>
        <p:spPr>
          <a:xfrm>
            <a:off x="1778000" y="5411788"/>
            <a:ext cx="1566863" cy="415925"/>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Convolution/pooling</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TextBox 76"/>
          <p:cNvSpPr txBox="1"/>
          <p:nvPr/>
        </p:nvSpPr>
        <p:spPr>
          <a:xfrm>
            <a:off x="1712913" y="5149850"/>
            <a:ext cx="1566862" cy="254000"/>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Convolution/pooling</a:t>
            </a:r>
          </a:p>
        </p:txBody>
      </p:sp>
      <p:sp>
        <p:nvSpPr>
          <p:cNvPr id="78" name="TextBox 77"/>
          <p:cNvSpPr txBox="1"/>
          <p:nvPr/>
        </p:nvSpPr>
        <p:spPr>
          <a:xfrm>
            <a:off x="1843088" y="4891088"/>
            <a:ext cx="1436687" cy="415925"/>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Convolution/pooling</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ight Arrow 78"/>
          <p:cNvSpPr/>
          <p:nvPr/>
        </p:nvSpPr>
        <p:spPr>
          <a:xfrm rot="16200000">
            <a:off x="2466975" y="5492750"/>
            <a:ext cx="68263" cy="233363"/>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ight Arrow 79"/>
          <p:cNvSpPr/>
          <p:nvPr/>
        </p:nvSpPr>
        <p:spPr>
          <a:xfrm rot="16200000">
            <a:off x="2466182" y="5237956"/>
            <a:ext cx="69850" cy="233363"/>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ight Arrow 80"/>
          <p:cNvSpPr/>
          <p:nvPr/>
        </p:nvSpPr>
        <p:spPr>
          <a:xfrm rot="16200000">
            <a:off x="2461419" y="4976019"/>
            <a:ext cx="69850" cy="233362"/>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1531938" y="4630738"/>
            <a:ext cx="1903412" cy="138112"/>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p:cNvSpPr/>
          <p:nvPr/>
        </p:nvSpPr>
        <p:spPr>
          <a:xfrm>
            <a:off x="1531938" y="4111625"/>
            <a:ext cx="1903412" cy="139700"/>
          </a:xfrm>
          <a:prstGeom prst="rect">
            <a:avLst/>
          </a:prstGeom>
          <a:solidFill>
            <a:srgbClr val="FF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p:cNvSpPr/>
          <p:nvPr/>
        </p:nvSpPr>
        <p:spPr>
          <a:xfrm>
            <a:off x="1531938" y="4365625"/>
            <a:ext cx="1903412" cy="138113"/>
          </a:xfrm>
          <a:prstGeom prst="rect">
            <a:avLst/>
          </a:prstGeom>
          <a:solidFill>
            <a:schemeClr val="accent5">
              <a:lumMod val="60000"/>
              <a:lumOff val="40000"/>
            </a:schemeClr>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Box 85"/>
          <p:cNvSpPr txBox="1"/>
          <p:nvPr/>
        </p:nvSpPr>
        <p:spPr>
          <a:xfrm>
            <a:off x="1712913" y="4622800"/>
            <a:ext cx="1566862" cy="254000"/>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Convolution/pooling</a:t>
            </a:r>
          </a:p>
        </p:txBody>
      </p:sp>
      <p:sp>
        <p:nvSpPr>
          <p:cNvPr id="87" name="TextBox 86"/>
          <p:cNvSpPr txBox="1"/>
          <p:nvPr/>
        </p:nvSpPr>
        <p:spPr>
          <a:xfrm>
            <a:off x="1712913" y="4365625"/>
            <a:ext cx="1566862" cy="254000"/>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Convolution/pooling</a:t>
            </a:r>
          </a:p>
        </p:txBody>
      </p:sp>
      <p:sp>
        <p:nvSpPr>
          <p:cNvPr id="88" name="TextBox 87"/>
          <p:cNvSpPr txBox="1"/>
          <p:nvPr/>
        </p:nvSpPr>
        <p:spPr>
          <a:xfrm>
            <a:off x="1887538" y="4071938"/>
            <a:ext cx="1263650" cy="415925"/>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Fully connected</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Right Arrow 88"/>
          <p:cNvSpPr/>
          <p:nvPr/>
        </p:nvSpPr>
        <p:spPr>
          <a:xfrm rot="16200000">
            <a:off x="2466975" y="4454525"/>
            <a:ext cx="68263" cy="233363"/>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ight Arrow 89"/>
          <p:cNvSpPr/>
          <p:nvPr/>
        </p:nvSpPr>
        <p:spPr>
          <a:xfrm rot="16200000">
            <a:off x="2461419" y="4191794"/>
            <a:ext cx="69850" cy="233362"/>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ight Arrow 90"/>
          <p:cNvSpPr/>
          <p:nvPr/>
        </p:nvSpPr>
        <p:spPr>
          <a:xfrm rot="16200000">
            <a:off x="2462213" y="4713288"/>
            <a:ext cx="68262" cy="233362"/>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p:cNvSpPr/>
          <p:nvPr/>
        </p:nvSpPr>
        <p:spPr>
          <a:xfrm>
            <a:off x="1778000" y="3621088"/>
            <a:ext cx="1447800" cy="112712"/>
          </a:xfrm>
          <a:prstGeom prst="rect">
            <a:avLst/>
          </a:prstGeom>
          <a:solidFill>
            <a:schemeClr val="accent6"/>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p:cNvSpPr/>
          <p:nvPr/>
        </p:nvSpPr>
        <p:spPr>
          <a:xfrm>
            <a:off x="1531938" y="3849688"/>
            <a:ext cx="1903412" cy="138112"/>
          </a:xfrm>
          <a:prstGeom prst="rect">
            <a:avLst/>
          </a:prstGeom>
          <a:solidFill>
            <a:srgbClr val="FF000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874838" y="3813175"/>
            <a:ext cx="1265237" cy="415925"/>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Fully connected</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TextBox 94"/>
          <p:cNvSpPr txBox="1"/>
          <p:nvPr/>
        </p:nvSpPr>
        <p:spPr>
          <a:xfrm>
            <a:off x="1868488" y="3590925"/>
            <a:ext cx="1265237" cy="254000"/>
          </a:xfrm>
          <a:prstGeom prst="rect">
            <a:avLst/>
          </a:prstGeom>
          <a:noFill/>
          <a:ln>
            <a:noFill/>
          </a:ln>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Softmax layer</a:t>
            </a:r>
          </a:p>
        </p:txBody>
      </p:sp>
      <p:sp>
        <p:nvSpPr>
          <p:cNvPr id="96" name="Right Arrow 95"/>
          <p:cNvSpPr/>
          <p:nvPr/>
        </p:nvSpPr>
        <p:spPr>
          <a:xfrm rot="16200000">
            <a:off x="2466182" y="3937793"/>
            <a:ext cx="69850" cy="233363"/>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ight Arrow 96"/>
          <p:cNvSpPr/>
          <p:nvPr/>
        </p:nvSpPr>
        <p:spPr>
          <a:xfrm rot="16200000">
            <a:off x="2461419" y="3675857"/>
            <a:ext cx="69850" cy="233362"/>
          </a:xfrm>
          <a:prstGeom prst="rightArrow">
            <a:avLst/>
          </a:prstGeom>
          <a:solidFill>
            <a:srgbClr val="8C8C8C"/>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a:off x="3549650" y="3832225"/>
            <a:ext cx="733425" cy="3635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000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94075" y="5856288"/>
            <a:ext cx="11049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009" name="Picture 9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12063" y="4556125"/>
            <a:ext cx="15382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a:off x="7764463" y="4206875"/>
            <a:ext cx="1395412"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C00000"/>
                </a:solidFill>
                <a:effectLst/>
                <a:uLnTx/>
                <a:uFillTx/>
                <a:latin typeface="Calibri" panose="020F0502020204030204"/>
                <a:ea typeface="+mn-ea"/>
                <a:cs typeface="+mn-cs"/>
              </a:rPr>
              <a:t>Speech features s</a:t>
            </a:r>
            <a:endParaRPr kumimoji="0" lang="en-US" sz="135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03" name="Up Arrow 102"/>
          <p:cNvSpPr/>
          <p:nvPr/>
        </p:nvSpPr>
        <p:spPr>
          <a:xfrm>
            <a:off x="8342313" y="3762375"/>
            <a:ext cx="123825" cy="171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p:cNvSpPr/>
          <p:nvPr/>
        </p:nvSpPr>
        <p:spPr>
          <a:xfrm>
            <a:off x="7931150" y="3533775"/>
            <a:ext cx="992188"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H1</a:t>
            </a:r>
          </a:p>
        </p:txBody>
      </p:sp>
      <p:sp>
        <p:nvSpPr>
          <p:cNvPr id="105" name="Up Arrow 104"/>
          <p:cNvSpPr/>
          <p:nvPr/>
        </p:nvSpPr>
        <p:spPr>
          <a:xfrm>
            <a:off x="8347075" y="3305175"/>
            <a:ext cx="123825" cy="171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8066088" y="3076575"/>
            <a:ext cx="723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H2</a:t>
            </a:r>
          </a:p>
        </p:txBody>
      </p:sp>
      <p:sp>
        <p:nvSpPr>
          <p:cNvPr id="107" name="Up Arrow 106"/>
          <p:cNvSpPr/>
          <p:nvPr/>
        </p:nvSpPr>
        <p:spPr>
          <a:xfrm>
            <a:off x="8347075" y="2838450"/>
            <a:ext cx="119063" cy="180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p:cNvSpPr/>
          <p:nvPr/>
        </p:nvSpPr>
        <p:spPr>
          <a:xfrm>
            <a:off x="8066088" y="2619375"/>
            <a:ext cx="723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H3</a:t>
            </a:r>
          </a:p>
        </p:txBody>
      </p:sp>
      <p:sp>
        <p:nvSpPr>
          <p:cNvPr id="109" name="Up Arrow 108"/>
          <p:cNvSpPr/>
          <p:nvPr/>
        </p:nvSpPr>
        <p:spPr>
          <a:xfrm>
            <a:off x="8347075" y="2381250"/>
            <a:ext cx="119063" cy="1809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0018" name="Group 109"/>
          <p:cNvGrpSpPr>
            <a:grpSpLocks/>
          </p:cNvGrpSpPr>
          <p:nvPr/>
        </p:nvGrpSpPr>
        <p:grpSpPr bwMode="auto">
          <a:xfrm>
            <a:off x="8262938" y="1836738"/>
            <a:ext cx="322262" cy="322262"/>
            <a:chOff x="838200" y="1571920"/>
            <a:chExt cx="428702" cy="428702"/>
          </a:xfrm>
        </p:grpSpPr>
        <p:cxnSp>
          <p:nvCxnSpPr>
            <p:cNvPr id="111" name="Straight Connector 110"/>
            <p:cNvCxnSpPr/>
            <p:nvPr/>
          </p:nvCxnSpPr>
          <p:spPr>
            <a:xfrm>
              <a:off x="838200" y="1787327"/>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16200000">
              <a:off x="832920" y="1786271"/>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14" name="Up Arrow 113"/>
          <p:cNvSpPr/>
          <p:nvPr/>
        </p:nvSpPr>
        <p:spPr>
          <a:xfrm rot="1949610">
            <a:off x="8431213" y="1803400"/>
            <a:ext cx="82550" cy="225425"/>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extBox 114"/>
          <p:cNvSpPr txBox="1"/>
          <p:nvPr/>
        </p:nvSpPr>
        <p:spPr>
          <a:xfrm>
            <a:off x="7950200" y="3705225"/>
            <a:ext cx="395288"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116" name="TextBox 115"/>
          <p:cNvSpPr txBox="1"/>
          <p:nvPr/>
        </p:nvSpPr>
        <p:spPr>
          <a:xfrm>
            <a:off x="7951788" y="3252788"/>
            <a:ext cx="3968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117" name="TextBox 116"/>
          <p:cNvSpPr txBox="1"/>
          <p:nvPr/>
        </p:nvSpPr>
        <p:spPr>
          <a:xfrm>
            <a:off x="7945438" y="2797175"/>
            <a:ext cx="396875"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sp>
        <p:nvSpPr>
          <p:cNvPr id="118" name="TextBox 117"/>
          <p:cNvSpPr txBox="1"/>
          <p:nvPr/>
        </p:nvSpPr>
        <p:spPr>
          <a:xfrm>
            <a:off x="7962900" y="2343150"/>
            <a:ext cx="395288" cy="300038"/>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350" b="0" i="1" u="none" strike="noStrike" kern="1200" cap="none" spc="0" normalizeH="0" baseline="-25000" noProof="0" dirty="0">
                <a:ln>
                  <a:noFill/>
                </a:ln>
                <a:solidFill>
                  <a:prstClr val="black"/>
                </a:solidFill>
                <a:effectLst/>
                <a:uLnTx/>
                <a:uFillTx/>
                <a:latin typeface="Calibri" panose="020F0502020204030204"/>
                <a:ea typeface="+mn-ea"/>
                <a:cs typeface="+mn-cs"/>
              </a:rPr>
              <a:t>4</a:t>
            </a:r>
          </a:p>
        </p:txBody>
      </p:sp>
      <p:sp>
        <p:nvSpPr>
          <p:cNvPr id="119" name="Rectangle 118"/>
          <p:cNvSpPr/>
          <p:nvPr/>
        </p:nvSpPr>
        <p:spPr>
          <a:xfrm>
            <a:off x="7661275" y="3998913"/>
            <a:ext cx="1485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Input s</a:t>
            </a:r>
          </a:p>
        </p:txBody>
      </p:sp>
      <p:sp>
        <p:nvSpPr>
          <p:cNvPr id="120" name="Rectangle 119"/>
          <p:cNvSpPr/>
          <p:nvPr/>
        </p:nvSpPr>
        <p:spPr>
          <a:xfrm>
            <a:off x="8066088" y="2619375"/>
            <a:ext cx="7239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H3</a:t>
            </a:r>
          </a:p>
        </p:txBody>
      </p:sp>
      <p:cxnSp>
        <p:nvCxnSpPr>
          <p:cNvPr id="121" name="Straight Arrow Connector 120"/>
          <p:cNvCxnSpPr/>
          <p:nvPr/>
        </p:nvCxnSpPr>
        <p:spPr>
          <a:xfrm>
            <a:off x="7470775" y="2246313"/>
            <a:ext cx="282575" cy="4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772400" y="2173288"/>
            <a:ext cx="1293813" cy="165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123" name="Oval 122"/>
          <p:cNvSpPr/>
          <p:nvPr/>
        </p:nvSpPr>
        <p:spPr>
          <a:xfrm>
            <a:off x="8099425" y="2185988"/>
            <a:ext cx="160338" cy="1555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endParaRPr>
          </a:p>
        </p:txBody>
      </p:sp>
      <p:sp>
        <p:nvSpPr>
          <p:cNvPr id="124" name="Oval 123"/>
          <p:cNvSpPr/>
          <p:nvPr/>
        </p:nvSpPr>
        <p:spPr>
          <a:xfrm>
            <a:off x="7791450" y="2185988"/>
            <a:ext cx="161925"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25" name="Oval 124"/>
          <p:cNvSpPr/>
          <p:nvPr/>
        </p:nvSpPr>
        <p:spPr>
          <a:xfrm>
            <a:off x="7937500" y="2185988"/>
            <a:ext cx="163513" cy="15240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26" name="Oval 125"/>
          <p:cNvSpPr/>
          <p:nvPr/>
        </p:nvSpPr>
        <p:spPr>
          <a:xfrm>
            <a:off x="8262938" y="2190750"/>
            <a:ext cx="163512" cy="153988"/>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27" name="Oval 126"/>
          <p:cNvSpPr/>
          <p:nvPr/>
        </p:nvSpPr>
        <p:spPr>
          <a:xfrm>
            <a:off x="8421688" y="2190750"/>
            <a:ext cx="161925" cy="153988"/>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28" name="Oval 127"/>
          <p:cNvSpPr/>
          <p:nvPr/>
        </p:nvSpPr>
        <p:spPr>
          <a:xfrm>
            <a:off x="8580438" y="2185988"/>
            <a:ext cx="163512" cy="152400"/>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29" name="Oval 128"/>
          <p:cNvSpPr/>
          <p:nvPr/>
        </p:nvSpPr>
        <p:spPr>
          <a:xfrm>
            <a:off x="8896350" y="2173288"/>
            <a:ext cx="161925" cy="153987"/>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30" name="Oval 129"/>
          <p:cNvSpPr/>
          <p:nvPr/>
        </p:nvSpPr>
        <p:spPr>
          <a:xfrm>
            <a:off x="8745538" y="2185988"/>
            <a:ext cx="161925" cy="152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133" name="Oval 132"/>
          <p:cNvSpPr/>
          <p:nvPr/>
        </p:nvSpPr>
        <p:spPr>
          <a:xfrm>
            <a:off x="5716588" y="1365250"/>
            <a:ext cx="457200" cy="431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0037" name="Group 133"/>
          <p:cNvGrpSpPr>
            <a:grpSpLocks/>
          </p:cNvGrpSpPr>
          <p:nvPr/>
        </p:nvGrpSpPr>
        <p:grpSpPr bwMode="auto">
          <a:xfrm>
            <a:off x="5784850" y="1420813"/>
            <a:ext cx="320675" cy="320675"/>
            <a:chOff x="838200" y="1571920"/>
            <a:chExt cx="428702" cy="428702"/>
          </a:xfrm>
        </p:grpSpPr>
        <p:cxnSp>
          <p:nvCxnSpPr>
            <p:cNvPr id="135" name="Straight Connector 134"/>
            <p:cNvCxnSpPr/>
            <p:nvPr/>
          </p:nvCxnSpPr>
          <p:spPr>
            <a:xfrm>
              <a:off x="838200" y="1786270"/>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a:off x="833955" y="1786272"/>
              <a:ext cx="428702" cy="0"/>
            </a:xfrm>
            <a:prstGeom prst="line">
              <a:avLst/>
            </a:prstGeom>
            <a:ln w="31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37" name="Up Arrow 136"/>
          <p:cNvSpPr/>
          <p:nvPr/>
        </p:nvSpPr>
        <p:spPr>
          <a:xfrm rot="1949610">
            <a:off x="5951538" y="1387475"/>
            <a:ext cx="82550" cy="225425"/>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Up Arrow 137"/>
          <p:cNvSpPr/>
          <p:nvPr/>
        </p:nvSpPr>
        <p:spPr>
          <a:xfrm rot="17199589">
            <a:off x="5784056" y="1454944"/>
            <a:ext cx="112713" cy="225425"/>
          </a:xfrm>
          <a:prstGeom prst="up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p:cNvSpPr txBox="1"/>
          <p:nvPr/>
        </p:nvSpPr>
        <p:spPr>
          <a:xfrm>
            <a:off x="7477125" y="976313"/>
            <a:ext cx="1057275" cy="300037"/>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Distance(</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s,t</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31" name="Picture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184860">
            <a:off x="178951" y="5682316"/>
            <a:ext cx="1274430" cy="844310"/>
          </a:xfrm>
          <a:prstGeom prst="rect">
            <a:avLst/>
          </a:prstGeom>
          <a:ln w="38100">
            <a:solidFill>
              <a:schemeClr val="tx1"/>
            </a:solidFill>
          </a:ln>
          <a:scene3d>
            <a:camera prst="isometricOffAxis2Top">
              <a:rot lat="18664796" lon="2041230" rev="19089300"/>
            </a:camera>
            <a:lightRig rig="threePt" dir="t"/>
          </a:scene3d>
        </p:spPr>
      </p:pic>
    </p:spTree>
    <p:extLst>
      <p:ext uri="{BB962C8B-B14F-4D97-AF65-F5344CB8AC3E}">
        <p14:creationId xmlns:p14="http://schemas.microsoft.com/office/powerpoint/2010/main" val="338510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39" y="0"/>
            <a:ext cx="7886700" cy="1325563"/>
          </a:xfrm>
        </p:spPr>
        <p:txBody>
          <a:bodyPr/>
          <a:lstStyle/>
          <a:p>
            <a:r>
              <a:rPr lang="en-US" sz="4800" b="1" dirty="0" smtClean="0">
                <a:solidFill>
                  <a:srgbClr val="00B0F0"/>
                </a:solidFill>
              </a:rPr>
              <a:t>Summary</a:t>
            </a:r>
            <a:endParaRPr lang="en-US" sz="4800" b="1" dirty="0">
              <a:solidFill>
                <a:srgbClr val="00B0F0"/>
              </a:solidFill>
            </a:endParaRPr>
          </a:p>
        </p:txBody>
      </p:sp>
      <p:sp>
        <p:nvSpPr>
          <p:cNvPr id="3" name="Content Placeholder 2"/>
          <p:cNvSpPr>
            <a:spLocks noGrp="1"/>
          </p:cNvSpPr>
          <p:nvPr>
            <p:ph idx="1"/>
          </p:nvPr>
        </p:nvSpPr>
        <p:spPr>
          <a:xfrm>
            <a:off x="0" y="1327150"/>
            <a:ext cx="9296400" cy="5029200"/>
          </a:xfrm>
        </p:spPr>
        <p:txBody>
          <a:bodyPr/>
          <a:lstStyle/>
          <a:p>
            <a:r>
              <a:rPr lang="en-US" dirty="0" smtClean="0"/>
              <a:t>Speech recognition is the first success case of deep learning at industry scale</a:t>
            </a:r>
          </a:p>
          <a:p>
            <a:r>
              <a:rPr lang="en-US" dirty="0" smtClean="0"/>
              <a:t>Early NN &amp; deep/dynamic generative models did not succeed, but </a:t>
            </a:r>
          </a:p>
          <a:p>
            <a:r>
              <a:rPr lang="en-US" dirty="0"/>
              <a:t>T</a:t>
            </a:r>
            <a:r>
              <a:rPr lang="en-US" dirty="0" smtClean="0"/>
              <a:t>hey provided seeding work for inroads of DNNs to speech recognition (2009)</a:t>
            </a:r>
          </a:p>
          <a:p>
            <a:r>
              <a:rPr lang="en-US" dirty="0" smtClean="0"/>
              <a:t>Academic/industrial collaborations; Careful comparisons of two types of models</a:t>
            </a:r>
          </a:p>
          <a:p>
            <a:r>
              <a:rPr lang="en-US" dirty="0" smtClean="0"/>
              <a:t>Use of (big) context-dependent HMM states as DNN output layers lead to huge error reduction while keeping decoding efficiency similar to old GMM-HMMs.</a:t>
            </a:r>
          </a:p>
          <a:p>
            <a:r>
              <a:rPr lang="en-US" dirty="0" smtClean="0"/>
              <a:t>With large labeled training data, no need for generative pre-training of DNNs/RNNs (2010 at MSR)</a:t>
            </a:r>
          </a:p>
          <a:p>
            <a:r>
              <a:rPr lang="en-US" dirty="0" smtClean="0"/>
              <a:t>Current SOTA is based on LSTM-RNN, CNN, DNN with </a:t>
            </a:r>
            <a:r>
              <a:rPr lang="en-US" dirty="0"/>
              <a:t>ensemble </a:t>
            </a:r>
            <a:r>
              <a:rPr lang="en-US" dirty="0" smtClean="0"/>
              <a:t>learning, no generative components</a:t>
            </a:r>
          </a:p>
          <a:p>
            <a:r>
              <a:rPr lang="en-US" dirty="0" smtClean="0"/>
              <a:t>Many weaknesses of this deep discriminative architecture are identified &amp; analyzed </a:t>
            </a:r>
            <a:r>
              <a:rPr lang="en-US" dirty="0" smtClean="0">
                <a:sym typeface="Wingdings" panose="05000000000000000000" pitchFamily="2" charset="2"/>
              </a:rPr>
              <a:t> the need to bring back deep generative models</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ED59D8C3-5FF2-444D-9CAE-365A249DD68E}" type="slidenum">
              <a:rPr lang="en-US" smtClean="0"/>
              <a:pPr>
                <a:defRPr/>
              </a:pPr>
              <a:t>43</a:t>
            </a:fld>
            <a:endParaRPr lang="en-US" dirty="0"/>
          </a:p>
        </p:txBody>
      </p:sp>
    </p:spTree>
    <p:extLst>
      <p:ext uri="{BB962C8B-B14F-4D97-AF65-F5344CB8AC3E}">
        <p14:creationId xmlns:p14="http://schemas.microsoft.com/office/powerpoint/2010/main" val="19543878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9067800" cy="1325563"/>
          </a:xfrm>
        </p:spPr>
        <p:txBody>
          <a:bodyPr/>
          <a:lstStyle/>
          <a:p>
            <a:r>
              <a:rPr lang="en-US" sz="4000" b="1" smtClean="0">
                <a:solidFill>
                  <a:srgbClr val="00B0F0"/>
                </a:solidFill>
              </a:rPr>
              <a:t>Summary: Future </a:t>
            </a:r>
            <a:r>
              <a:rPr lang="en-US" sz="4000" b="1" dirty="0" smtClean="0">
                <a:solidFill>
                  <a:srgbClr val="00B0F0"/>
                </a:solidFill>
              </a:rPr>
              <a:t>Directions</a:t>
            </a:r>
            <a:endParaRPr lang="en-US" sz="4000" b="1" dirty="0">
              <a:solidFill>
                <a:schemeClr val="accent5"/>
              </a:solidFill>
            </a:endParaRPr>
          </a:p>
        </p:txBody>
      </p:sp>
      <p:sp>
        <p:nvSpPr>
          <p:cNvPr id="3" name="Content Placeholder 2"/>
          <p:cNvSpPr>
            <a:spLocks noGrp="1"/>
          </p:cNvSpPr>
          <p:nvPr>
            <p:ph idx="1"/>
          </p:nvPr>
        </p:nvSpPr>
        <p:spPr>
          <a:xfrm>
            <a:off x="76200" y="1066800"/>
            <a:ext cx="8991600" cy="5890418"/>
          </a:xfrm>
        </p:spPr>
        <p:txBody>
          <a:bodyPr/>
          <a:lstStyle/>
          <a:p>
            <a:r>
              <a:rPr lang="en-US" sz="2300" dirty="0" smtClean="0"/>
              <a:t>With supervised data, what will be the limit for growing accuracy </a:t>
            </a:r>
            <a:r>
              <a:rPr lang="en-US" sz="2300" dirty="0" err="1" smtClean="0"/>
              <a:t>wrt</a:t>
            </a:r>
            <a:r>
              <a:rPr lang="en-US" sz="2300" dirty="0" smtClean="0"/>
              <a:t> increasing amounts of labeled speech data?</a:t>
            </a:r>
          </a:p>
          <a:p>
            <a:r>
              <a:rPr lang="en-US" sz="2300" dirty="0" smtClean="0"/>
              <a:t>Beyond this limit or when labeled data are exhausted or non-economical to collect, how will unsupervised deep learning emerge?</a:t>
            </a:r>
          </a:p>
          <a:p>
            <a:r>
              <a:rPr lang="en-US" sz="2300" dirty="0" smtClean="0"/>
              <a:t>Three axes for future advances:</a:t>
            </a:r>
            <a:endParaRPr lang="en-US" sz="2000" dirty="0" smtClean="0"/>
          </a:p>
          <a:p>
            <a:pPr lvl="1"/>
            <a:endParaRPr lang="en-US" dirty="0" smtClean="0"/>
          </a:p>
        </p:txBody>
      </p:sp>
      <p:sp>
        <p:nvSpPr>
          <p:cNvPr id="4" name="Slide Number Placeholder 3"/>
          <p:cNvSpPr>
            <a:spLocks noGrp="1"/>
          </p:cNvSpPr>
          <p:nvPr>
            <p:ph type="sldNum" sz="quarter" idx="12"/>
          </p:nvPr>
        </p:nvSpPr>
        <p:spPr>
          <a:xfrm>
            <a:off x="6934200" y="6481989"/>
            <a:ext cx="2057400" cy="365125"/>
          </a:xfrm>
        </p:spPr>
        <p:txBody>
          <a:bodyPr/>
          <a:lstStyle/>
          <a:p>
            <a:pPr>
              <a:defRPr/>
            </a:pPr>
            <a:fld id="{ED59D8C3-5FF2-444D-9CAE-365A249DD68E}" type="slidenum">
              <a:rPr lang="en-US" smtClean="0"/>
              <a:pPr>
                <a:defRPr/>
              </a:pPr>
              <a:t>44</a:t>
            </a:fld>
            <a:endParaRPr lang="en-US"/>
          </a:p>
        </p:txBody>
      </p:sp>
      <p:cxnSp>
        <p:nvCxnSpPr>
          <p:cNvPr id="6" name="Straight Arrow Connector 5"/>
          <p:cNvCxnSpPr/>
          <p:nvPr/>
        </p:nvCxnSpPr>
        <p:spPr>
          <a:xfrm>
            <a:off x="5029200" y="5562600"/>
            <a:ext cx="2819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24200" y="5562600"/>
            <a:ext cx="19050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029200" y="2819400"/>
            <a:ext cx="0" cy="27432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4456649"/>
            <a:ext cx="5967403" cy="1723549"/>
          </a:xfrm>
          <a:prstGeom prst="rect">
            <a:avLst/>
          </a:prstGeom>
          <a:noFill/>
        </p:spPr>
        <p:txBody>
          <a:bodyPr wrap="none" rtlCol="0">
            <a:spAutoFit/>
          </a:bodyPr>
          <a:lstStyle/>
          <a:p>
            <a:r>
              <a:rPr lang="en-US" dirty="0" smtClean="0">
                <a:solidFill>
                  <a:schemeClr val="accent1"/>
                </a:solidFill>
              </a:rPr>
              <a:t>Semi/Unsupervised deep learning:</a:t>
            </a:r>
          </a:p>
          <a:p>
            <a:r>
              <a:rPr lang="en-US" dirty="0" smtClean="0">
                <a:solidFill>
                  <a:schemeClr val="accent1"/>
                </a:solidFill>
              </a:rPr>
              <a:t>-integrated generative/discriminative models</a:t>
            </a:r>
          </a:p>
          <a:p>
            <a:r>
              <a:rPr lang="en-US" dirty="0" smtClean="0">
                <a:solidFill>
                  <a:schemeClr val="accent1"/>
                </a:solidFill>
              </a:rPr>
              <a:t>-generative: embed knowledge/constraints;</a:t>
            </a:r>
          </a:p>
          <a:p>
            <a:r>
              <a:rPr lang="en-US" dirty="0">
                <a:solidFill>
                  <a:schemeClr val="accent1"/>
                </a:solidFill>
              </a:rPr>
              <a:t> </a:t>
            </a:r>
            <a:r>
              <a:rPr lang="en-US" dirty="0" smtClean="0">
                <a:solidFill>
                  <a:schemeClr val="accent1"/>
                </a:solidFill>
              </a:rPr>
              <a:t>exploit powerful priors;</a:t>
            </a:r>
            <a:endParaRPr lang="en-US" dirty="0">
              <a:solidFill>
                <a:schemeClr val="accent1"/>
              </a:solidFill>
            </a:endParaRPr>
          </a:p>
          <a:p>
            <a:r>
              <a:rPr lang="en-US" dirty="0" smtClean="0">
                <a:solidFill>
                  <a:schemeClr val="accent1"/>
                </a:solidFill>
              </a:rPr>
              <a:t> define high-capacity NN architectures for discriminative nets;</a:t>
            </a:r>
          </a:p>
          <a:p>
            <a:r>
              <a:rPr lang="en-US" sz="1600" dirty="0"/>
              <a:t> </a:t>
            </a:r>
          </a:p>
        </p:txBody>
      </p:sp>
      <p:sp>
        <p:nvSpPr>
          <p:cNvPr id="13" name="TextBox 12"/>
          <p:cNvSpPr txBox="1"/>
          <p:nvPr/>
        </p:nvSpPr>
        <p:spPr>
          <a:xfrm>
            <a:off x="5181600" y="2667318"/>
            <a:ext cx="2854692" cy="646331"/>
          </a:xfrm>
          <a:prstGeom prst="rect">
            <a:avLst/>
          </a:prstGeom>
          <a:noFill/>
        </p:spPr>
        <p:txBody>
          <a:bodyPr wrap="none" rtlCol="0">
            <a:spAutoFit/>
          </a:bodyPr>
          <a:lstStyle/>
          <a:p>
            <a:r>
              <a:rPr lang="en-US" dirty="0" smtClean="0">
                <a:solidFill>
                  <a:schemeClr val="accent6"/>
                </a:solidFill>
              </a:rPr>
              <a:t>Multimodal learning</a:t>
            </a:r>
          </a:p>
          <a:p>
            <a:r>
              <a:rPr lang="en-US" dirty="0" smtClean="0">
                <a:solidFill>
                  <a:schemeClr val="accent6"/>
                </a:solidFill>
              </a:rPr>
              <a:t>(distant supervised learning)</a:t>
            </a:r>
            <a:endParaRPr lang="en-US" dirty="0">
              <a:solidFill>
                <a:schemeClr val="accent6"/>
              </a:solidFill>
            </a:endParaRPr>
          </a:p>
        </p:txBody>
      </p:sp>
      <p:sp>
        <p:nvSpPr>
          <p:cNvPr id="14" name="TextBox 13"/>
          <p:cNvSpPr txBox="1"/>
          <p:nvPr/>
        </p:nvSpPr>
        <p:spPr>
          <a:xfrm>
            <a:off x="6209107" y="5613578"/>
            <a:ext cx="2782493" cy="646331"/>
          </a:xfrm>
          <a:prstGeom prst="rect">
            <a:avLst/>
          </a:prstGeom>
          <a:noFill/>
        </p:spPr>
        <p:txBody>
          <a:bodyPr wrap="none" rtlCol="0">
            <a:spAutoFit/>
          </a:bodyPr>
          <a:lstStyle/>
          <a:p>
            <a:r>
              <a:rPr lang="en-US" dirty="0" smtClean="0">
                <a:solidFill>
                  <a:srgbClr val="FF0000"/>
                </a:solidFill>
              </a:rPr>
              <a:t>Further push to the limit of </a:t>
            </a:r>
          </a:p>
          <a:p>
            <a:r>
              <a:rPr lang="en-US" dirty="0" smtClean="0">
                <a:solidFill>
                  <a:srgbClr val="FF0000"/>
                </a:solidFill>
              </a:rPr>
              <a:t>supervised deep learning</a:t>
            </a:r>
            <a:endParaRPr lang="en-US" dirty="0">
              <a:solidFill>
                <a:srgbClr val="FF0000"/>
              </a:solidFill>
            </a:endParaRPr>
          </a:p>
        </p:txBody>
      </p:sp>
    </p:spTree>
    <p:extLst>
      <p:ext uri="{BB962C8B-B14F-4D97-AF65-F5344CB8AC3E}">
        <p14:creationId xmlns:p14="http://schemas.microsoft.com/office/powerpoint/2010/main" val="18587071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2238343" y="2967367"/>
            <a:ext cx="4667318" cy="1754092"/>
          </a:xfrm>
          <a:prstGeom prst="rect">
            <a:avLst/>
          </a:prstGeom>
          <a:noFill/>
        </p:spPr>
        <p:txBody>
          <a:bodyPr wrap="none" lIns="91193" tIns="45604" rIns="91193" bIns="45604">
            <a:spAutoFit/>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31550" cmpd="sng">
                  <a:gradFill>
                    <a:gsLst>
                      <a:gs pos="25000">
                        <a:srgbClr val="4F81BD">
                          <a:shade val="25000"/>
                          <a:satMod val="190000"/>
                        </a:srgbClr>
                      </a:gs>
                      <a:gs pos="80000">
                        <a:srgbClr val="4F81BD">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uLnTx/>
                <a:uFillTx/>
                <a:latin typeface="Calibri"/>
                <a:ea typeface="+mn-ea"/>
                <a:cs typeface="+mn-cs"/>
              </a:rPr>
              <a:t>Thank </a:t>
            </a:r>
            <a:r>
              <a:rPr kumimoji="0" lang="en-US" sz="5400" b="1" i="0" u="none" strike="noStrike" kern="1200" cap="none" spc="0" normalizeH="0" baseline="0" noProof="0" dirty="0" smtClean="0">
                <a:ln w="31550" cmpd="sng">
                  <a:gradFill>
                    <a:gsLst>
                      <a:gs pos="25000">
                        <a:srgbClr val="4F81BD">
                          <a:shade val="25000"/>
                          <a:satMod val="190000"/>
                        </a:srgbClr>
                      </a:gs>
                      <a:gs pos="80000">
                        <a:srgbClr val="4F81BD">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uLnTx/>
                <a:uFillTx/>
                <a:latin typeface="Calibri"/>
                <a:ea typeface="+mn-ea"/>
                <a:cs typeface="+mn-cs"/>
              </a:rPr>
              <a:t>You</a:t>
            </a:r>
          </a:p>
          <a:p>
            <a:pPr marL="0" marR="0" lvl="0" indent="0" algn="ctr" defTabSz="911796" rtl="0" eaLnBrk="1" fontAlgn="auto" latinLnBrk="0" hangingPunct="1">
              <a:lnSpc>
                <a:spcPct val="100000"/>
              </a:lnSpc>
              <a:spcBef>
                <a:spcPts val="0"/>
              </a:spcBef>
              <a:spcAft>
                <a:spcPts val="0"/>
              </a:spcAft>
              <a:buClrTx/>
              <a:buSzTx/>
              <a:buFontTx/>
              <a:buNone/>
              <a:tabLst/>
              <a:defRPr/>
            </a:pPr>
            <a:r>
              <a:rPr lang="en-US" sz="5400" b="1" dirty="0" smtClean="0">
                <a:ln w="31550" cmpd="sng">
                  <a:gradFill>
                    <a:gsLst>
                      <a:gs pos="25000">
                        <a:srgbClr val="4F81BD">
                          <a:shade val="25000"/>
                          <a:satMod val="190000"/>
                        </a:srgbClr>
                      </a:gs>
                      <a:gs pos="80000">
                        <a:srgbClr val="4F81BD">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latin typeface="Calibri"/>
              </a:rPr>
              <a:t>&amp; backup slides</a:t>
            </a:r>
            <a:endParaRPr kumimoji="0" lang="en-US" sz="5400" b="1" i="0" u="none" strike="noStrike" kern="1200" cap="none" spc="0" normalizeH="0" baseline="0" noProof="0" dirty="0">
              <a:ln w="31550" cmpd="sng">
                <a:gradFill>
                  <a:gsLst>
                    <a:gs pos="25000">
                      <a:srgbClr val="4F81BD">
                        <a:shade val="25000"/>
                        <a:satMod val="190000"/>
                      </a:srgbClr>
                    </a:gs>
                    <a:gs pos="80000">
                      <a:srgbClr val="4F81BD">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uLnTx/>
              <a:uFillTx/>
              <a:latin typeface="Calibri"/>
              <a:ea typeface="+mn-ea"/>
              <a:cs typeface="+mn-cs"/>
            </a:endParaRPr>
          </a:p>
        </p:txBody>
      </p:sp>
      <p:sp>
        <p:nvSpPr>
          <p:cNvPr id="6" name="TextBox 5"/>
          <p:cNvSpPr txBox="1"/>
          <p:nvPr/>
        </p:nvSpPr>
        <p:spPr>
          <a:xfrm>
            <a:off x="0" y="7315200"/>
            <a:ext cx="2162772" cy="24622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lumMod val="65000"/>
                  </a:prstClr>
                </a:solidFill>
                <a:effectLst/>
                <a:uLnTx/>
                <a:uFillTx/>
                <a:latin typeface="Calibri"/>
                <a:ea typeface="+mn-ea"/>
                <a:cs typeface="+mn-cs"/>
              </a:rPr>
              <a:t>Stop mooching, moocher -_- !!! -Lloyd</a:t>
            </a:r>
            <a:endParaRPr kumimoji="0" lang="en-US" sz="10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Tree>
    <p:extLst>
      <p:ext uri="{BB962C8B-B14F-4D97-AF65-F5344CB8AC3E}">
        <p14:creationId xmlns:p14="http://schemas.microsoft.com/office/powerpoint/2010/main" val="140285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withEffect">
                                  <p:stCondLst>
                                    <p:cond delay="0"/>
                                  </p:stCondLst>
                                  <p:childTnLst>
                                    <p:animMotion origin="layout" path="M 0.00104 -0.06227 L 0.06771 -0.09537 C 0.08177 -0.10278 0.10261 -0.10671 0.12448 -0.10671 C 0.14931 -0.10671 0.1691 -0.10278 0.18316 -0.09537 L 0.25 -0.06227 " pathEditMode="relative" rAng="0" ptsTypes="FffFF">
                                      <p:cBhvr>
                                        <p:cTn id="6" dur="3000" fill="hold"/>
                                        <p:tgtEl>
                                          <p:spTgt spid="6"/>
                                        </p:tgtEl>
                                        <p:attrNameLst>
                                          <p:attrName>ppt_x</p:attrName>
                                          <p:attrName>ppt_y</p:attrName>
                                        </p:attrNameLst>
                                      </p:cBhvr>
                                      <p:rCtr x="12448"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8229600" cy="1016000"/>
          </a:xfrm>
        </p:spPr>
        <p:txBody>
          <a:bodyPr/>
          <a:lstStyle/>
          <a:p>
            <a:r>
              <a:rPr lang="en-US" dirty="0" smtClean="0"/>
              <a:t>Additional References</a:t>
            </a:r>
            <a:endParaRPr lang="en-US" dirty="0"/>
          </a:p>
        </p:txBody>
      </p:sp>
      <p:sp>
        <p:nvSpPr>
          <p:cNvPr id="3" name="Content Placeholder 2"/>
          <p:cNvSpPr>
            <a:spLocks noGrp="1"/>
          </p:cNvSpPr>
          <p:nvPr>
            <p:ph idx="4294967295"/>
          </p:nvPr>
        </p:nvSpPr>
        <p:spPr>
          <a:xfrm>
            <a:off x="0" y="609600"/>
            <a:ext cx="9167446" cy="4334933"/>
          </a:xfrm>
          <a:prstGeom prst="rect">
            <a:avLst/>
          </a:prstGeom>
        </p:spPr>
        <p:txBody>
          <a:bodyPr vert="horz" wrap="square" lIns="87082" tIns="43541" rIns="87082" bIns="43541" rtlCol="0">
            <a:normAutofit fontScale="25000" lnSpcReduction="20000"/>
          </a:bodyPr>
          <a:lstStyle/>
          <a:p>
            <a:r>
              <a:rPr lang="en-US" sz="3833" dirty="0">
                <a:solidFill>
                  <a:schemeClr val="tx1"/>
                </a:solidFill>
                <a:latin typeface="Times New Roman" panose="02020603050405020304" pitchFamily="18" charset="0"/>
                <a:cs typeface="Times New Roman" panose="02020603050405020304" pitchFamily="18" charset="0"/>
              </a:rPr>
              <a:t>Auli, M., Galley, M., Quirk, C. and Zweig, G., 2013. Joint language and translation modeling with recurrent neural networks. In EMNLP.</a:t>
            </a:r>
          </a:p>
          <a:p>
            <a:r>
              <a:rPr lang="en-US" sz="3833" dirty="0">
                <a:solidFill>
                  <a:schemeClr val="tx1"/>
                </a:solidFill>
                <a:latin typeface="Times New Roman" panose="02020603050405020304" pitchFamily="18" charset="0"/>
                <a:cs typeface="Times New Roman" panose="02020603050405020304" pitchFamily="18" charset="0"/>
              </a:rPr>
              <a:t>Auli, M., and Gao, J., 2014. Decoder integration and expected bleu training for recurrent neural network language models. In ACL</a:t>
            </a:r>
            <a:r>
              <a:rPr lang="en-US" sz="3833" dirty="0" smtClean="0">
                <a:solidFill>
                  <a:schemeClr val="tx1"/>
                </a:solidFill>
                <a:latin typeface="Times New Roman" panose="02020603050405020304" pitchFamily="18" charset="0"/>
                <a:cs typeface="Times New Roman" panose="02020603050405020304" pitchFamily="18" charset="0"/>
              </a:rPr>
              <a:t>.</a:t>
            </a:r>
          </a:p>
          <a:p>
            <a:r>
              <a:rPr lang="en-US" sz="4000" dirty="0">
                <a:solidFill>
                  <a:schemeClr val="tx1"/>
                </a:solidFill>
                <a:latin typeface="Times New Roman" panose="02020603050405020304" pitchFamily="18" charset="0"/>
                <a:cs typeface="Times New Roman" panose="02020603050405020304" pitchFamily="18" charset="0"/>
              </a:rPr>
              <a:t>Baker, </a:t>
            </a:r>
            <a:r>
              <a:rPr lang="en-US" sz="4000" dirty="0" smtClean="0">
                <a:solidFill>
                  <a:schemeClr val="tx1"/>
                </a:solidFill>
                <a:latin typeface="Times New Roman" panose="02020603050405020304" pitchFamily="18" charset="0"/>
                <a:cs typeface="Times New Roman" panose="02020603050405020304" pitchFamily="18" charset="0"/>
              </a:rPr>
              <a:t>J., Li </a:t>
            </a:r>
            <a:r>
              <a:rPr lang="en-US" sz="4000" dirty="0">
                <a:solidFill>
                  <a:schemeClr val="tx1"/>
                </a:solidFill>
                <a:latin typeface="Times New Roman" panose="02020603050405020304" pitchFamily="18" charset="0"/>
                <a:cs typeface="Times New Roman" panose="02020603050405020304" pitchFamily="18" charset="0"/>
              </a:rPr>
              <a:t>Deng, Jim Glass, S. </a:t>
            </a:r>
            <a:r>
              <a:rPr lang="en-US" sz="4000" dirty="0" err="1">
                <a:solidFill>
                  <a:schemeClr val="tx1"/>
                </a:solidFill>
                <a:latin typeface="Times New Roman" panose="02020603050405020304" pitchFamily="18" charset="0"/>
                <a:cs typeface="Times New Roman" panose="02020603050405020304" pitchFamily="18" charset="0"/>
              </a:rPr>
              <a:t>Khudanpur</a:t>
            </a:r>
            <a:r>
              <a:rPr lang="en-US" sz="4000" dirty="0">
                <a:solidFill>
                  <a:schemeClr val="tx1"/>
                </a:solidFill>
                <a:latin typeface="Times New Roman" panose="02020603050405020304" pitchFamily="18" charset="0"/>
                <a:cs typeface="Times New Roman" panose="02020603050405020304" pitchFamily="18" charset="0"/>
              </a:rPr>
              <a:t>, C.-H. Lee, N. Morgan, and D. </a:t>
            </a:r>
            <a:r>
              <a:rPr lang="en-US" sz="4000" dirty="0" err="1">
                <a:solidFill>
                  <a:schemeClr val="tx1"/>
                </a:solidFill>
                <a:latin typeface="Times New Roman" panose="02020603050405020304" pitchFamily="18" charset="0"/>
                <a:cs typeface="Times New Roman" panose="02020603050405020304" pitchFamily="18" charset="0"/>
              </a:rPr>
              <a:t>O'Shgughnessy</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a:solidFill>
                  <a:schemeClr val="tx1"/>
                </a:solidFill>
                <a:latin typeface="Times New Roman" panose="02020603050405020304" pitchFamily="18" charset="0"/>
                <a:cs typeface="Times New Roman" panose="02020603050405020304" pitchFamily="18" charset="0"/>
                <a:hlinkClick r:id="rId3"/>
              </a:rPr>
              <a:t>Research Developments and Directions in Speech Recognition and Understanding, Part 1</a:t>
            </a:r>
            <a:r>
              <a:rPr lang="en-US" sz="4000" dirty="0">
                <a:solidFill>
                  <a:schemeClr val="tx1"/>
                </a:solidFill>
                <a:latin typeface="Times New Roman" panose="02020603050405020304" pitchFamily="18" charset="0"/>
                <a:cs typeface="Times New Roman" panose="02020603050405020304" pitchFamily="18" charset="0"/>
              </a:rPr>
              <a:t>, in </a:t>
            </a:r>
            <a:r>
              <a:rPr lang="en-US" sz="4000" i="1" dirty="0">
                <a:solidFill>
                  <a:schemeClr val="tx1"/>
                </a:solidFill>
                <a:latin typeface="Times New Roman" panose="02020603050405020304" pitchFamily="18" charset="0"/>
                <a:cs typeface="Times New Roman" panose="02020603050405020304" pitchFamily="18" charset="0"/>
              </a:rPr>
              <a:t>IEEE Signal Processing Magazine</a:t>
            </a:r>
            <a:r>
              <a:rPr lang="en-US" sz="4000" dirty="0">
                <a:solidFill>
                  <a:schemeClr val="tx1"/>
                </a:solidFill>
                <a:latin typeface="Times New Roman" panose="02020603050405020304" pitchFamily="18" charset="0"/>
                <a:cs typeface="Times New Roman" panose="02020603050405020304" pitchFamily="18" charset="0"/>
              </a:rPr>
              <a:t>, vol. 26, no. 3, pp. 75-80</a:t>
            </a:r>
            <a:r>
              <a:rPr lang="en-US" sz="4000" dirty="0" smtClean="0">
                <a:solidFill>
                  <a:schemeClr val="tx1"/>
                </a:solidFill>
                <a:latin typeface="Times New Roman" panose="02020603050405020304" pitchFamily="18" charset="0"/>
                <a:cs typeface="Times New Roman" panose="02020603050405020304" pitchFamily="18" charset="0"/>
              </a:rPr>
              <a:t>, 2009.</a:t>
            </a:r>
          </a:p>
          <a:p>
            <a:r>
              <a:rPr lang="en-US" sz="4000" dirty="0">
                <a:latin typeface="Times New Roman" panose="02020603050405020304" pitchFamily="18" charset="0"/>
                <a:cs typeface="Times New Roman" panose="02020603050405020304" pitchFamily="18" charset="0"/>
              </a:rPr>
              <a:t>Baker</a:t>
            </a:r>
            <a:r>
              <a:rPr lang="en-US" sz="4000" dirty="0" smtClean="0">
                <a:latin typeface="Times New Roman" panose="02020603050405020304" pitchFamily="18" charset="0"/>
                <a:cs typeface="Times New Roman" panose="02020603050405020304" pitchFamily="18" charset="0"/>
              </a:rPr>
              <a:t>, J., </a:t>
            </a:r>
            <a:r>
              <a:rPr lang="en-US" sz="4000" dirty="0">
                <a:latin typeface="Times New Roman" panose="02020603050405020304" pitchFamily="18" charset="0"/>
                <a:cs typeface="Times New Roman" panose="02020603050405020304" pitchFamily="18" charset="0"/>
              </a:rPr>
              <a:t>Li Deng, S. </a:t>
            </a:r>
            <a:r>
              <a:rPr lang="en-US" sz="4000" dirty="0" err="1">
                <a:latin typeface="Times New Roman" panose="02020603050405020304" pitchFamily="18" charset="0"/>
                <a:cs typeface="Times New Roman" panose="02020603050405020304" pitchFamily="18" charset="0"/>
              </a:rPr>
              <a:t>Khudanpur</a:t>
            </a:r>
            <a:r>
              <a:rPr lang="en-US" sz="4000" dirty="0">
                <a:latin typeface="Times New Roman" panose="02020603050405020304" pitchFamily="18" charset="0"/>
                <a:cs typeface="Times New Roman" panose="02020603050405020304" pitchFamily="18" charset="0"/>
              </a:rPr>
              <a:t>, C.-H. Lee, J. Glass, and N. Morgan, </a:t>
            </a:r>
            <a:r>
              <a:rPr lang="en-US" sz="4000" dirty="0">
                <a:latin typeface="Times New Roman" panose="02020603050405020304" pitchFamily="18" charset="0"/>
                <a:cs typeface="Times New Roman" panose="02020603050405020304" pitchFamily="18" charset="0"/>
                <a:hlinkClick r:id="rId4"/>
              </a:rPr>
              <a:t>Updated MINDS Report on Speech Recognition and Understanding</a:t>
            </a:r>
            <a:r>
              <a:rPr lang="en-US" sz="4000" dirty="0">
                <a:latin typeface="Times New Roman" panose="02020603050405020304" pitchFamily="18" charset="0"/>
                <a:cs typeface="Times New Roman" panose="02020603050405020304" pitchFamily="18" charset="0"/>
              </a:rPr>
              <a:t>, in </a:t>
            </a:r>
            <a:r>
              <a:rPr lang="en-US" sz="4000" i="1" dirty="0">
                <a:latin typeface="Times New Roman" panose="02020603050405020304" pitchFamily="18" charset="0"/>
                <a:cs typeface="Times New Roman" panose="02020603050405020304" pitchFamily="18" charset="0"/>
              </a:rPr>
              <a:t>IEEE Signal Processing Magazine</a:t>
            </a:r>
            <a:r>
              <a:rPr lang="en-US" sz="4000" dirty="0">
                <a:latin typeface="Times New Roman" panose="02020603050405020304" pitchFamily="18" charset="0"/>
                <a:cs typeface="Times New Roman" panose="02020603050405020304" pitchFamily="18" charset="0"/>
              </a:rPr>
              <a:t>, vol. 26, no. 4, July 2009.</a:t>
            </a:r>
            <a:endParaRPr lang="en-US" sz="3833" dirty="0">
              <a:solidFill>
                <a:schemeClr val="tx1"/>
              </a:solidFill>
              <a:latin typeface="Times New Roman" panose="02020603050405020304" pitchFamily="18" charset="0"/>
              <a:cs typeface="Times New Roman" panose="02020603050405020304" pitchFamily="18" charset="0"/>
            </a:endParaRPr>
          </a:p>
          <a:p>
            <a:r>
              <a:rPr lang="en-US" sz="3833" dirty="0" err="1">
                <a:solidFill>
                  <a:schemeClr val="tx1"/>
                </a:solidFill>
                <a:latin typeface="Times New Roman" panose="02020603050405020304" pitchFamily="18" charset="0"/>
                <a:cs typeface="Times New Roman" panose="02020603050405020304" pitchFamily="18" charset="0"/>
              </a:rPr>
              <a:t>Bengio</a:t>
            </a:r>
            <a:r>
              <a:rPr lang="en-US" sz="3833" dirty="0">
                <a:solidFill>
                  <a:schemeClr val="tx1"/>
                </a:solidFill>
                <a:latin typeface="Times New Roman" panose="02020603050405020304" pitchFamily="18" charset="0"/>
                <a:cs typeface="Times New Roman" panose="02020603050405020304" pitchFamily="18" charset="0"/>
              </a:rPr>
              <a:t>, Y., 2009. Learning deep architectures for AI. </a:t>
            </a:r>
            <a:r>
              <a:rPr lang="en-US" sz="3833" dirty="0" err="1">
                <a:solidFill>
                  <a:schemeClr val="tx1"/>
                </a:solidFill>
                <a:latin typeface="Times New Roman" panose="02020603050405020304" pitchFamily="18" charset="0"/>
                <a:cs typeface="Times New Roman" panose="02020603050405020304" pitchFamily="18" charset="0"/>
              </a:rPr>
              <a:t>Foundumental</a:t>
            </a:r>
            <a:r>
              <a:rPr lang="en-US" sz="3833" dirty="0">
                <a:solidFill>
                  <a:schemeClr val="tx1"/>
                </a:solidFill>
                <a:latin typeface="Times New Roman" panose="02020603050405020304" pitchFamily="18" charset="0"/>
                <a:cs typeface="Times New Roman" panose="02020603050405020304" pitchFamily="18" charset="0"/>
              </a:rPr>
              <a:t> Trends Machine Learning, vol. 2.</a:t>
            </a:r>
          </a:p>
          <a:p>
            <a:r>
              <a:rPr lang="en-US" sz="3833" dirty="0" err="1">
                <a:solidFill>
                  <a:schemeClr val="tx1"/>
                </a:solidFill>
                <a:latin typeface="Times New Roman" panose="02020603050405020304" pitchFamily="18" charset="0"/>
                <a:cs typeface="Times New Roman" panose="02020603050405020304" pitchFamily="18" charset="0"/>
              </a:rPr>
              <a:t>Bengio</a:t>
            </a:r>
            <a:r>
              <a:rPr lang="en-US" sz="3833" dirty="0">
                <a:solidFill>
                  <a:schemeClr val="tx1"/>
                </a:solidFill>
                <a:latin typeface="Times New Roman" panose="02020603050405020304" pitchFamily="18" charset="0"/>
                <a:cs typeface="Times New Roman" panose="02020603050405020304" pitchFamily="18" charset="0"/>
              </a:rPr>
              <a:t>, Y., </a:t>
            </a:r>
            <a:r>
              <a:rPr lang="en-US" sz="3833" dirty="0" err="1">
                <a:solidFill>
                  <a:schemeClr val="tx1"/>
                </a:solidFill>
                <a:latin typeface="Times New Roman" panose="02020603050405020304" pitchFamily="18" charset="0"/>
                <a:cs typeface="Times New Roman" panose="02020603050405020304" pitchFamily="18" charset="0"/>
              </a:rPr>
              <a:t>Courville</a:t>
            </a:r>
            <a:r>
              <a:rPr lang="en-US" sz="3833" dirty="0">
                <a:solidFill>
                  <a:schemeClr val="tx1"/>
                </a:solidFill>
                <a:latin typeface="Times New Roman" panose="02020603050405020304" pitchFamily="18" charset="0"/>
                <a:cs typeface="Times New Roman" panose="02020603050405020304" pitchFamily="18" charset="0"/>
              </a:rPr>
              <a:t>, A., and Vincent, P. 2013. Representation learning: A review and new perspectives. IEEE Trans. PAMI, vol. 38, pp. 1798-1828.</a:t>
            </a:r>
          </a:p>
          <a:p>
            <a:r>
              <a:rPr lang="en-US" sz="3833" dirty="0" err="1">
                <a:solidFill>
                  <a:schemeClr val="tx1"/>
                </a:solidFill>
                <a:latin typeface="Times New Roman" panose="02020603050405020304" pitchFamily="18" charset="0"/>
                <a:cs typeface="Times New Roman" panose="02020603050405020304" pitchFamily="18" charset="0"/>
              </a:rPr>
              <a:t>Bengio</a:t>
            </a:r>
            <a:r>
              <a:rPr lang="en-US" sz="3833" dirty="0">
                <a:solidFill>
                  <a:schemeClr val="tx1"/>
                </a:solidFill>
                <a:latin typeface="Times New Roman" panose="02020603050405020304" pitchFamily="18" charset="0"/>
                <a:cs typeface="Times New Roman" panose="02020603050405020304" pitchFamily="18" charset="0"/>
              </a:rPr>
              <a:t>, Y., </a:t>
            </a:r>
            <a:r>
              <a:rPr lang="en-US" sz="3833" dirty="0" err="1">
                <a:solidFill>
                  <a:schemeClr val="tx1"/>
                </a:solidFill>
                <a:latin typeface="Times New Roman" panose="02020603050405020304" pitchFamily="18" charset="0"/>
                <a:cs typeface="Times New Roman" panose="02020603050405020304" pitchFamily="18" charset="0"/>
              </a:rPr>
              <a:t>Ducharme</a:t>
            </a:r>
            <a:r>
              <a:rPr lang="en-US" sz="3833" dirty="0">
                <a:solidFill>
                  <a:schemeClr val="tx1"/>
                </a:solidFill>
                <a:latin typeface="Times New Roman" panose="02020603050405020304" pitchFamily="18" charset="0"/>
                <a:cs typeface="Times New Roman" panose="02020603050405020304" pitchFamily="18" charset="0"/>
              </a:rPr>
              <a:t>, R., and Vincent, P., 2000. A Neural Probabilistic Language Model, in NIPS. </a:t>
            </a:r>
            <a:endParaRPr lang="en-US" sz="3833" dirty="0" smtClean="0">
              <a:solidFill>
                <a:schemeClr val="tx1"/>
              </a:solidFill>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Bridle, </a:t>
            </a:r>
            <a:r>
              <a:rPr lang="en-US" sz="4000" dirty="0" smtClean="0">
                <a:latin typeface="Times New Roman" panose="02020603050405020304" pitchFamily="18" charset="0"/>
                <a:cs typeface="Times New Roman" panose="02020603050405020304" pitchFamily="18" charset="0"/>
              </a:rPr>
              <a:t>J., L</a:t>
            </a:r>
            <a:r>
              <a:rPr lang="en-US" sz="4000" dirty="0">
                <a:latin typeface="Times New Roman" panose="02020603050405020304" pitchFamily="18" charset="0"/>
                <a:cs typeface="Times New Roman" panose="02020603050405020304" pitchFamily="18" charset="0"/>
              </a:rPr>
              <a:t>. Deng, J. </a:t>
            </a:r>
            <a:r>
              <a:rPr lang="en-US" sz="4000" dirty="0" err="1">
                <a:latin typeface="Times New Roman" panose="02020603050405020304" pitchFamily="18" charset="0"/>
                <a:cs typeface="Times New Roman" panose="02020603050405020304" pitchFamily="18" charset="0"/>
              </a:rPr>
              <a:t>Picone</a:t>
            </a:r>
            <a:r>
              <a:rPr lang="en-US" sz="4000" dirty="0">
                <a:latin typeface="Times New Roman" panose="02020603050405020304" pitchFamily="18" charset="0"/>
                <a:cs typeface="Times New Roman" panose="02020603050405020304" pitchFamily="18" charset="0"/>
              </a:rPr>
              <a:t>, H. Richards, J. Ma, T. </a:t>
            </a:r>
            <a:r>
              <a:rPr lang="en-US" sz="4000" dirty="0" err="1">
                <a:latin typeface="Times New Roman" panose="02020603050405020304" pitchFamily="18" charset="0"/>
                <a:cs typeface="Times New Roman" panose="02020603050405020304" pitchFamily="18" charset="0"/>
              </a:rPr>
              <a:t>Kamm</a:t>
            </a:r>
            <a:r>
              <a:rPr lang="en-US" sz="4000" dirty="0">
                <a:latin typeface="Times New Roman" panose="02020603050405020304" pitchFamily="18" charset="0"/>
                <a:cs typeface="Times New Roman" panose="02020603050405020304" pitchFamily="18" charset="0"/>
              </a:rPr>
              <a:t>, M. Schuster, S. Pike, R. Reagan, An investigation of segmental hidden dynamic models of speech </a:t>
            </a:r>
            <a:r>
              <a:rPr lang="en-US" sz="4000" dirty="0" err="1">
                <a:latin typeface="Times New Roman" panose="02020603050405020304" pitchFamily="18" charset="0"/>
                <a:cs typeface="Times New Roman" panose="02020603050405020304" pitchFamily="18" charset="0"/>
              </a:rPr>
              <a:t>coarticulation</a:t>
            </a:r>
            <a:r>
              <a:rPr lang="en-US" sz="4000" dirty="0">
                <a:latin typeface="Times New Roman" panose="02020603050405020304" pitchFamily="18" charset="0"/>
                <a:cs typeface="Times New Roman" panose="02020603050405020304" pitchFamily="18" charset="0"/>
              </a:rPr>
              <a:t> for automatic speech recognition. </a:t>
            </a:r>
            <a:r>
              <a:rPr lang="en-US" sz="4000" i="1" dirty="0">
                <a:latin typeface="Times New Roman" panose="02020603050405020304" pitchFamily="18" charset="0"/>
                <a:cs typeface="Times New Roman" panose="02020603050405020304" pitchFamily="18" charset="0"/>
              </a:rPr>
              <a:t>Final Report for 1998 Workshop on </a:t>
            </a:r>
            <a:r>
              <a:rPr lang="en-US" sz="4000" i="1" dirty="0" err="1">
                <a:latin typeface="Times New Roman" panose="02020603050405020304" pitchFamily="18" charset="0"/>
                <a:cs typeface="Times New Roman" panose="02020603050405020304" pitchFamily="18" charset="0"/>
              </a:rPr>
              <a:t>Langauge</a:t>
            </a:r>
            <a:r>
              <a:rPr lang="en-US" sz="4000" i="1" dirty="0">
                <a:latin typeface="Times New Roman" panose="02020603050405020304" pitchFamily="18" charset="0"/>
                <a:cs typeface="Times New Roman" panose="02020603050405020304" pitchFamily="18" charset="0"/>
              </a:rPr>
              <a:t> Engineering, CLSP</a:t>
            </a:r>
            <a:r>
              <a:rPr lang="en-US" sz="4000" dirty="0">
                <a:latin typeface="Times New Roman" panose="02020603050405020304" pitchFamily="18" charset="0"/>
                <a:cs typeface="Times New Roman" panose="02020603050405020304" pitchFamily="18" charset="0"/>
              </a:rPr>
              <a:t> (Johns Hopkins, </a:t>
            </a:r>
            <a:r>
              <a:rPr lang="en-US" sz="4000" dirty="0" smtClean="0">
                <a:latin typeface="Times New Roman" panose="02020603050405020304" pitchFamily="18" charset="0"/>
                <a:cs typeface="Times New Roman" panose="02020603050405020304" pitchFamily="18" charset="0"/>
              </a:rPr>
              <a:t>1998.</a:t>
            </a:r>
            <a:endParaRPr lang="en-US" sz="3833" dirty="0">
              <a:solidFill>
                <a:schemeClr val="tx1"/>
              </a:solidFill>
              <a:latin typeface="Times New Roman" panose="02020603050405020304" pitchFamily="18" charset="0"/>
              <a:cs typeface="Times New Roman" panose="02020603050405020304" pitchFamily="18" charset="0"/>
            </a:endParaRPr>
          </a:p>
          <a:p>
            <a:r>
              <a:rPr lang="en-US" sz="3833" dirty="0" err="1">
                <a:solidFill>
                  <a:schemeClr val="tx1"/>
                </a:solidFill>
                <a:latin typeface="Times New Roman" panose="02020603050405020304" pitchFamily="18" charset="0"/>
                <a:cs typeface="Times New Roman" panose="02020603050405020304" pitchFamily="18" charset="0"/>
              </a:rPr>
              <a:t>Collobert</a:t>
            </a:r>
            <a:r>
              <a:rPr lang="en-US" sz="3833" dirty="0">
                <a:solidFill>
                  <a:schemeClr val="tx1"/>
                </a:solidFill>
                <a:latin typeface="Times New Roman" panose="02020603050405020304" pitchFamily="18" charset="0"/>
                <a:cs typeface="Times New Roman" panose="02020603050405020304" pitchFamily="18" charset="0"/>
              </a:rPr>
              <a:t>, R., Weston, J., </a:t>
            </a:r>
            <a:r>
              <a:rPr lang="en-US" sz="3833" dirty="0" err="1">
                <a:solidFill>
                  <a:schemeClr val="tx1"/>
                </a:solidFill>
                <a:latin typeface="Times New Roman" panose="02020603050405020304" pitchFamily="18" charset="0"/>
                <a:cs typeface="Times New Roman" panose="02020603050405020304" pitchFamily="18" charset="0"/>
              </a:rPr>
              <a:t>Bottou</a:t>
            </a:r>
            <a:r>
              <a:rPr lang="en-US" sz="3833" dirty="0">
                <a:solidFill>
                  <a:schemeClr val="tx1"/>
                </a:solidFill>
                <a:latin typeface="Times New Roman" panose="02020603050405020304" pitchFamily="18" charset="0"/>
                <a:cs typeface="Times New Roman" panose="02020603050405020304" pitchFamily="18" charset="0"/>
              </a:rPr>
              <a:t>, L., </a:t>
            </a:r>
            <a:r>
              <a:rPr lang="en-US" sz="3833" dirty="0" err="1">
                <a:solidFill>
                  <a:schemeClr val="tx1"/>
                </a:solidFill>
                <a:latin typeface="Times New Roman" panose="02020603050405020304" pitchFamily="18" charset="0"/>
                <a:cs typeface="Times New Roman" panose="02020603050405020304" pitchFamily="18" charset="0"/>
              </a:rPr>
              <a:t>Karlen</a:t>
            </a:r>
            <a:r>
              <a:rPr lang="en-US" sz="3833" dirty="0">
                <a:solidFill>
                  <a:schemeClr val="tx1"/>
                </a:solidFill>
                <a:latin typeface="Times New Roman" panose="02020603050405020304" pitchFamily="18" charset="0"/>
                <a:cs typeface="Times New Roman" panose="02020603050405020304" pitchFamily="18" charset="0"/>
              </a:rPr>
              <a:t>, M., </a:t>
            </a:r>
            <a:r>
              <a:rPr lang="en-US" sz="3833" dirty="0" err="1">
                <a:solidFill>
                  <a:schemeClr val="tx1"/>
                </a:solidFill>
                <a:latin typeface="Times New Roman" panose="02020603050405020304" pitchFamily="18" charset="0"/>
                <a:cs typeface="Times New Roman" panose="02020603050405020304" pitchFamily="18" charset="0"/>
              </a:rPr>
              <a:t>Kavukcuoglu</a:t>
            </a:r>
            <a:r>
              <a:rPr lang="en-US" sz="3833" dirty="0">
                <a:solidFill>
                  <a:schemeClr val="tx1"/>
                </a:solidFill>
                <a:latin typeface="Times New Roman" panose="02020603050405020304" pitchFamily="18" charset="0"/>
                <a:cs typeface="Times New Roman" panose="02020603050405020304" pitchFamily="18" charset="0"/>
              </a:rPr>
              <a:t>, K., and </a:t>
            </a:r>
            <a:r>
              <a:rPr lang="en-US" sz="3833" dirty="0" err="1">
                <a:solidFill>
                  <a:schemeClr val="tx1"/>
                </a:solidFill>
                <a:latin typeface="Times New Roman" panose="02020603050405020304" pitchFamily="18" charset="0"/>
                <a:cs typeface="Times New Roman" panose="02020603050405020304" pitchFamily="18" charset="0"/>
              </a:rPr>
              <a:t>Kuksa</a:t>
            </a:r>
            <a:r>
              <a:rPr lang="en-US" sz="3833" dirty="0">
                <a:solidFill>
                  <a:schemeClr val="tx1"/>
                </a:solidFill>
                <a:latin typeface="Times New Roman" panose="02020603050405020304" pitchFamily="18" charset="0"/>
                <a:cs typeface="Times New Roman" panose="02020603050405020304" pitchFamily="18" charset="0"/>
              </a:rPr>
              <a:t>, P., 2011. Natural language processing (almost) from scratch. in JMLR, vol. 12.</a:t>
            </a:r>
          </a:p>
          <a:p>
            <a:r>
              <a:rPr lang="en-US" sz="3833" dirty="0">
                <a:solidFill>
                  <a:schemeClr val="tx1"/>
                </a:solidFill>
                <a:latin typeface="Times New Roman" panose="02020603050405020304" pitchFamily="18" charset="0"/>
                <a:cs typeface="Times New Roman" panose="02020603050405020304" pitchFamily="18" charset="0"/>
              </a:rPr>
              <a:t>Dahl, G., Yu, D., Deng, L., and Acero, 2012. A. Context-dependent, pre-trained deep neural networks for large vocabulary speech recognition, IEEE Trans. Audio, Speech, &amp; Language Proc., Vol. 20 (1), pp. 30-42.</a:t>
            </a:r>
          </a:p>
          <a:p>
            <a:r>
              <a:rPr lang="en-US" sz="3833" dirty="0" err="1">
                <a:solidFill>
                  <a:schemeClr val="tx1"/>
                </a:solidFill>
                <a:latin typeface="Times New Roman" panose="02020603050405020304" pitchFamily="18" charset="0"/>
                <a:cs typeface="Times New Roman" panose="02020603050405020304" pitchFamily="18" charset="0"/>
              </a:rPr>
              <a:t>Deerwester</a:t>
            </a:r>
            <a:r>
              <a:rPr lang="en-US" sz="3833" dirty="0">
                <a:solidFill>
                  <a:schemeClr val="tx1"/>
                </a:solidFill>
                <a:latin typeface="Times New Roman" panose="02020603050405020304" pitchFamily="18" charset="0"/>
                <a:cs typeface="Times New Roman" panose="02020603050405020304" pitchFamily="18" charset="0"/>
              </a:rPr>
              <a:t>, S., </a:t>
            </a:r>
            <a:r>
              <a:rPr lang="en-US" sz="3833" dirty="0" err="1">
                <a:solidFill>
                  <a:schemeClr val="tx1"/>
                </a:solidFill>
                <a:latin typeface="Times New Roman" panose="02020603050405020304" pitchFamily="18" charset="0"/>
                <a:cs typeface="Times New Roman" panose="02020603050405020304" pitchFamily="18" charset="0"/>
              </a:rPr>
              <a:t>Dumais</a:t>
            </a:r>
            <a:r>
              <a:rPr lang="en-US" sz="3833" dirty="0">
                <a:solidFill>
                  <a:schemeClr val="tx1"/>
                </a:solidFill>
                <a:latin typeface="Times New Roman" panose="02020603050405020304" pitchFamily="18" charset="0"/>
                <a:cs typeface="Times New Roman" panose="02020603050405020304" pitchFamily="18" charset="0"/>
              </a:rPr>
              <a:t>, S. T., Furnas, G. W., </a:t>
            </a:r>
            <a:r>
              <a:rPr lang="en-US" sz="3833" dirty="0" err="1">
                <a:solidFill>
                  <a:schemeClr val="tx1"/>
                </a:solidFill>
                <a:latin typeface="Times New Roman" panose="02020603050405020304" pitchFamily="18" charset="0"/>
                <a:cs typeface="Times New Roman" panose="02020603050405020304" pitchFamily="18" charset="0"/>
              </a:rPr>
              <a:t>Landauer</a:t>
            </a:r>
            <a:r>
              <a:rPr lang="en-US" sz="3833" dirty="0">
                <a:solidFill>
                  <a:schemeClr val="tx1"/>
                </a:solidFill>
                <a:latin typeface="Times New Roman" panose="02020603050405020304" pitchFamily="18" charset="0"/>
                <a:cs typeface="Times New Roman" panose="02020603050405020304" pitchFamily="18" charset="0"/>
              </a:rPr>
              <a:t>, T., and </a:t>
            </a:r>
            <a:r>
              <a:rPr lang="en-US" sz="3833" dirty="0" err="1">
                <a:solidFill>
                  <a:schemeClr val="tx1"/>
                </a:solidFill>
                <a:latin typeface="Times New Roman" panose="02020603050405020304" pitchFamily="18" charset="0"/>
                <a:cs typeface="Times New Roman" panose="02020603050405020304" pitchFamily="18" charset="0"/>
              </a:rPr>
              <a:t>Harshman</a:t>
            </a:r>
            <a:r>
              <a:rPr lang="en-US" sz="3833" dirty="0">
                <a:solidFill>
                  <a:schemeClr val="tx1"/>
                </a:solidFill>
                <a:latin typeface="Times New Roman" panose="02020603050405020304" pitchFamily="18" charset="0"/>
                <a:cs typeface="Times New Roman" panose="02020603050405020304" pitchFamily="18" charset="0"/>
              </a:rPr>
              <a:t>, R. 1990. Indexing by latent semantic analysis. J. American Society for Information Science, 41(6): </a:t>
            </a:r>
            <a:r>
              <a:rPr lang="en-US" sz="3833" dirty="0" smtClean="0">
                <a:solidFill>
                  <a:schemeClr val="tx1"/>
                </a:solidFill>
                <a:latin typeface="Times New Roman" panose="02020603050405020304" pitchFamily="18" charset="0"/>
                <a:cs typeface="Times New Roman" panose="02020603050405020304" pitchFamily="18" charset="0"/>
              </a:rPr>
              <a:t>391-407</a:t>
            </a:r>
          </a:p>
          <a:p>
            <a:r>
              <a:rPr lang="en-US" sz="4000" dirty="0" smtClean="0">
                <a:solidFill>
                  <a:schemeClr val="tx1"/>
                </a:solidFill>
                <a:latin typeface="Times New Roman" panose="02020603050405020304" pitchFamily="18" charset="0"/>
                <a:cs typeface="Times New Roman" panose="02020603050405020304" pitchFamily="18" charset="0"/>
              </a:rPr>
              <a:t>Deng, L.  </a:t>
            </a:r>
            <a:r>
              <a:rPr lang="en-US" sz="4000" dirty="0">
                <a:solidFill>
                  <a:schemeClr val="tx1"/>
                </a:solidFill>
                <a:latin typeface="Times New Roman" panose="02020603050405020304" pitchFamily="18" charset="0"/>
                <a:cs typeface="Times New Roman" panose="02020603050405020304" pitchFamily="18" charset="0"/>
                <a:hlinkClick r:id="rId5"/>
              </a:rPr>
              <a:t>A dynamic, feature-based approach to the interface between </a:t>
            </a:r>
            <a:r>
              <a:rPr lang="en-US" sz="4000" dirty="0" smtClean="0">
                <a:solidFill>
                  <a:schemeClr val="tx1"/>
                </a:solidFill>
                <a:latin typeface="Times New Roman" panose="02020603050405020304" pitchFamily="18" charset="0"/>
                <a:cs typeface="Times New Roman" panose="02020603050405020304" pitchFamily="18" charset="0"/>
                <a:hlinkClick r:id="rId5"/>
              </a:rPr>
              <a:t>phonology  </a:t>
            </a:r>
            <a:r>
              <a:rPr lang="en-US" sz="4000" dirty="0">
                <a:solidFill>
                  <a:schemeClr val="tx1"/>
                </a:solidFill>
                <a:latin typeface="Times New Roman" panose="02020603050405020304" pitchFamily="18" charset="0"/>
                <a:cs typeface="Times New Roman" panose="02020603050405020304" pitchFamily="18" charset="0"/>
                <a:hlinkClick r:id="rId5"/>
              </a:rPr>
              <a:t>&amp; phonetics for speech modeling and recognition</a:t>
            </a:r>
            <a:r>
              <a:rPr lang="en-US" sz="4000" dirty="0">
                <a:solidFill>
                  <a:schemeClr val="tx1"/>
                </a:solidFill>
                <a:latin typeface="Times New Roman" panose="02020603050405020304" pitchFamily="18" charset="0"/>
                <a:cs typeface="Times New Roman" panose="02020603050405020304" pitchFamily="18" charset="0"/>
              </a:rPr>
              <a:t>, </a:t>
            </a:r>
            <a:r>
              <a:rPr lang="en-US" sz="4000" i="1" dirty="0">
                <a:solidFill>
                  <a:schemeClr val="tx1"/>
                </a:solidFill>
                <a:latin typeface="Times New Roman" panose="02020603050405020304" pitchFamily="18" charset="0"/>
                <a:cs typeface="Times New Roman" panose="02020603050405020304" pitchFamily="18" charset="0"/>
              </a:rPr>
              <a:t>Speech Communication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smtClean="0">
                <a:solidFill>
                  <a:schemeClr val="tx1"/>
                </a:solidFill>
                <a:latin typeface="Times New Roman" panose="02020603050405020304" pitchFamily="18" charset="0"/>
                <a:cs typeface="Times New Roman" panose="02020603050405020304" pitchFamily="18" charset="0"/>
              </a:rPr>
              <a:t>vol</a:t>
            </a:r>
            <a:r>
              <a:rPr lang="en-US" sz="4000" dirty="0">
                <a:solidFill>
                  <a:schemeClr val="tx1"/>
                </a:solidFill>
                <a:latin typeface="Times New Roman" panose="02020603050405020304" pitchFamily="18" charset="0"/>
                <a:cs typeface="Times New Roman" panose="02020603050405020304" pitchFamily="18" charset="0"/>
              </a:rPr>
              <a:t>. 24, no. 4, pp. 299-323, </a:t>
            </a:r>
            <a:r>
              <a:rPr lang="en-US" sz="4000" dirty="0" smtClean="0">
                <a:solidFill>
                  <a:schemeClr val="tx1"/>
                </a:solidFill>
                <a:latin typeface="Times New Roman" panose="02020603050405020304" pitchFamily="18" charset="0"/>
                <a:cs typeface="Times New Roman" panose="02020603050405020304" pitchFamily="18" charset="0"/>
              </a:rPr>
              <a:t>1998.</a:t>
            </a:r>
          </a:p>
          <a:p>
            <a:r>
              <a:rPr lang="en-US" sz="4000" dirty="0" smtClean="0">
                <a:latin typeface="Times New Roman" panose="02020603050405020304" pitchFamily="18" charset="0"/>
                <a:cs typeface="Times New Roman" panose="02020603050405020304" pitchFamily="18" charset="0"/>
              </a:rPr>
              <a:t>Deng, L. </a:t>
            </a:r>
            <a:r>
              <a:rPr lang="en-US" sz="4000" dirty="0">
                <a:latin typeface="Times New Roman" panose="02020603050405020304" pitchFamily="18" charset="0"/>
                <a:cs typeface="Times New Roman" panose="02020603050405020304" pitchFamily="18" charset="0"/>
                <a:hlinkClick r:id="rId6"/>
              </a:rPr>
              <a:t>Computational Models for Speech Production</a:t>
            </a:r>
            <a:r>
              <a:rPr lang="en-US" sz="4000" dirty="0">
                <a:latin typeface="Times New Roman" panose="02020603050405020304" pitchFamily="18" charset="0"/>
                <a:cs typeface="Times New Roman" panose="02020603050405020304" pitchFamily="18" charset="0"/>
              </a:rPr>
              <a:t>, in Computational Models of Speech Pattern Processing, </a:t>
            </a:r>
            <a:r>
              <a:rPr lang="en-US" sz="4000" dirty="0" smtClean="0">
                <a:latin typeface="Times New Roman" panose="02020603050405020304" pitchFamily="18" charset="0"/>
                <a:cs typeface="Times New Roman" panose="02020603050405020304" pitchFamily="18" charset="0"/>
              </a:rPr>
              <a:t>pp</a:t>
            </a:r>
            <a:r>
              <a:rPr lang="en-US" sz="4000" dirty="0">
                <a:latin typeface="Times New Roman" panose="02020603050405020304" pitchFamily="18" charset="0"/>
                <a:cs typeface="Times New Roman" panose="02020603050405020304" pitchFamily="18" charset="0"/>
              </a:rPr>
              <a:t>. 199-213, Springer </a:t>
            </a:r>
            <a:r>
              <a:rPr lang="en-US" sz="4000" dirty="0" err="1">
                <a:latin typeface="Times New Roman" panose="02020603050405020304" pitchFamily="18" charset="0"/>
                <a:cs typeface="Times New Roman" panose="02020603050405020304" pitchFamily="18" charset="0"/>
              </a:rPr>
              <a:t>Verlag</a:t>
            </a:r>
            <a:r>
              <a:rPr lang="en-US" sz="4000" dirty="0">
                <a:latin typeface="Times New Roman" panose="02020603050405020304" pitchFamily="18" charset="0"/>
                <a:cs typeface="Times New Roman" panose="02020603050405020304" pitchFamily="18" charset="0"/>
              </a:rPr>
              <a:t>, 1999</a:t>
            </a:r>
            <a:r>
              <a:rPr lang="en-US" sz="4000" dirty="0" smtClean="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Deng, </a:t>
            </a:r>
            <a:r>
              <a:rPr lang="en-US" sz="4000" dirty="0" smtClean="0">
                <a:latin typeface="Times New Roman" panose="02020603050405020304" pitchFamily="18" charset="0"/>
                <a:cs typeface="Times New Roman" panose="02020603050405020304" pitchFamily="18" charset="0"/>
              </a:rPr>
              <a:t>L. </a:t>
            </a:r>
            <a:r>
              <a:rPr lang="en-US" sz="4000" dirty="0" smtClean="0">
                <a:latin typeface="Times New Roman" panose="02020603050405020304" pitchFamily="18" charset="0"/>
                <a:cs typeface="Times New Roman" panose="02020603050405020304" pitchFamily="18" charset="0"/>
                <a:hlinkClick r:id="rId7"/>
              </a:rPr>
              <a:t>Switching </a:t>
            </a:r>
            <a:r>
              <a:rPr lang="en-US" sz="4000" dirty="0">
                <a:latin typeface="Times New Roman" panose="02020603050405020304" pitchFamily="18" charset="0"/>
                <a:cs typeface="Times New Roman" panose="02020603050405020304" pitchFamily="18" charset="0"/>
                <a:hlinkClick r:id="rId7"/>
              </a:rPr>
              <a:t>Dynamic System Models for Speech Articulation and Acoustics</a:t>
            </a:r>
            <a:r>
              <a:rPr lang="en-US" sz="4000" dirty="0">
                <a:latin typeface="Times New Roman" panose="02020603050405020304" pitchFamily="18" charset="0"/>
                <a:cs typeface="Times New Roman" panose="02020603050405020304" pitchFamily="18" charset="0"/>
              </a:rPr>
              <a:t>, in Mathematical Foundations of Speech and Language Processing, vol. 138, pp. </a:t>
            </a:r>
            <a:r>
              <a:rPr lang="en-US" sz="4000" dirty="0" smtClean="0">
                <a:latin typeface="Times New Roman" panose="02020603050405020304" pitchFamily="18" charset="0"/>
                <a:cs typeface="Times New Roman" panose="02020603050405020304" pitchFamily="18" charset="0"/>
              </a:rPr>
              <a:t>115-134</a:t>
            </a:r>
            <a:r>
              <a:rPr lang="en-US" sz="4000" dirty="0">
                <a:latin typeface="Times New Roman" panose="02020603050405020304" pitchFamily="18" charset="0"/>
                <a:cs typeface="Times New Roman" panose="02020603050405020304" pitchFamily="18" charset="0"/>
              </a:rPr>
              <a:t>, Springer </a:t>
            </a:r>
            <a:r>
              <a:rPr lang="en-US" sz="4000" dirty="0" err="1">
                <a:latin typeface="Times New Roman" panose="02020603050405020304" pitchFamily="18" charset="0"/>
                <a:cs typeface="Times New Roman" panose="02020603050405020304" pitchFamily="18" charset="0"/>
              </a:rPr>
              <a:t>Verlag</a:t>
            </a:r>
            <a:r>
              <a:rPr lang="en-US" sz="4000" dirty="0">
                <a:latin typeface="Times New Roman" panose="02020603050405020304" pitchFamily="18" charset="0"/>
                <a:cs typeface="Times New Roman" panose="02020603050405020304" pitchFamily="18" charset="0"/>
              </a:rPr>
              <a:t>, 2003</a:t>
            </a:r>
            <a:r>
              <a:rPr lang="en-US" sz="4000" dirty="0" smtClean="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Deng, </a:t>
            </a:r>
            <a:r>
              <a:rPr lang="en-US" sz="4000" dirty="0" smtClean="0">
                <a:latin typeface="Times New Roman" panose="02020603050405020304" pitchFamily="18" charset="0"/>
                <a:cs typeface="Times New Roman" panose="02020603050405020304" pitchFamily="18" charset="0"/>
              </a:rPr>
              <a:t>L., K</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Hassanein</a:t>
            </a:r>
            <a:r>
              <a:rPr lang="en-US" sz="4000" dirty="0">
                <a:latin typeface="Times New Roman" panose="02020603050405020304" pitchFamily="18" charset="0"/>
                <a:cs typeface="Times New Roman" panose="02020603050405020304" pitchFamily="18" charset="0"/>
              </a:rPr>
              <a:t>, M. </a:t>
            </a:r>
            <a:r>
              <a:rPr lang="en-US" sz="4000" dirty="0" err="1">
                <a:latin typeface="Times New Roman" panose="02020603050405020304" pitchFamily="18" charset="0"/>
                <a:cs typeface="Times New Roman" panose="02020603050405020304" pitchFamily="18" charset="0"/>
              </a:rPr>
              <a:t>Elmasry</a:t>
            </a:r>
            <a:r>
              <a:rPr lang="en-US" sz="4000" dirty="0">
                <a:latin typeface="Times New Roman" panose="02020603050405020304" pitchFamily="18" charset="0"/>
                <a:cs typeface="Times New Roman" panose="02020603050405020304" pitchFamily="18" charset="0"/>
              </a:rPr>
              <a:t>, Analysis of the correlation structure for a neural predictive model with application to speech recognition. Neural </a:t>
            </a:r>
            <a:r>
              <a:rPr lang="en-US" sz="4000" dirty="0" smtClean="0">
                <a:latin typeface="Times New Roman" panose="02020603050405020304" pitchFamily="18" charset="0"/>
                <a:cs typeface="Times New Roman" panose="02020603050405020304" pitchFamily="18" charset="0"/>
              </a:rPr>
              <a:t>Networks. </a:t>
            </a:r>
            <a:r>
              <a:rPr lang="en-US" sz="4000" b="1" dirty="0">
                <a:latin typeface="Times New Roman" panose="02020603050405020304" pitchFamily="18" charset="0"/>
                <a:cs typeface="Times New Roman" panose="02020603050405020304" pitchFamily="18" charset="0"/>
              </a:rPr>
              <a:t>7</a:t>
            </a:r>
            <a:r>
              <a:rPr lang="en-US" sz="4000" dirty="0">
                <a:latin typeface="Times New Roman" panose="02020603050405020304" pitchFamily="18" charset="0"/>
                <a:cs typeface="Times New Roman" panose="02020603050405020304" pitchFamily="18" charset="0"/>
              </a:rPr>
              <a:t>(2), </a:t>
            </a:r>
            <a:r>
              <a:rPr lang="en-US" sz="4000" dirty="0" smtClean="0">
                <a:latin typeface="Times New Roman" panose="02020603050405020304" pitchFamily="18" charset="0"/>
                <a:cs typeface="Times New Roman" panose="02020603050405020304" pitchFamily="18" charset="0"/>
              </a:rPr>
              <a:t>331–339, 1994.</a:t>
            </a:r>
            <a:endParaRPr lang="en-US" sz="4000" dirty="0">
              <a:solidFill>
                <a:schemeClr val="tx1"/>
              </a:solidFill>
              <a:latin typeface="Times New Roman" panose="02020603050405020304" pitchFamily="18" charset="0"/>
              <a:cs typeface="Times New Roman" panose="02020603050405020304" pitchFamily="18" charset="0"/>
            </a:endParaRPr>
          </a:p>
          <a:p>
            <a:r>
              <a:rPr lang="en-US" sz="4000" dirty="0" smtClean="0">
                <a:solidFill>
                  <a:schemeClr val="tx1"/>
                </a:solidFill>
                <a:latin typeface="Times New Roman" panose="02020603050405020304" pitchFamily="18" charset="0"/>
                <a:cs typeface="Times New Roman" panose="02020603050405020304" pitchFamily="18" charset="0"/>
              </a:rPr>
              <a:t>Deng L., </a:t>
            </a:r>
            <a:r>
              <a:rPr lang="en-US" sz="4000" dirty="0">
                <a:solidFill>
                  <a:schemeClr val="tx1"/>
                </a:solidFill>
                <a:latin typeface="Times New Roman" panose="02020603050405020304" pitchFamily="18" charset="0"/>
                <a:cs typeface="Times New Roman" panose="02020603050405020304" pitchFamily="18" charset="0"/>
              </a:rPr>
              <a:t>G. Ramsay, and D. Sun, </a:t>
            </a:r>
            <a:r>
              <a:rPr lang="en-US" sz="4000" dirty="0">
                <a:solidFill>
                  <a:schemeClr val="tx1"/>
                </a:solidFill>
                <a:latin typeface="Times New Roman" panose="02020603050405020304" pitchFamily="18" charset="0"/>
                <a:cs typeface="Times New Roman" panose="02020603050405020304" pitchFamily="18" charset="0"/>
                <a:hlinkClick r:id="rId8"/>
              </a:rPr>
              <a:t>Production models as a structural basis for automatic speech recognition," Speech Communication (special issue on speech production modeling)</a:t>
            </a:r>
            <a:r>
              <a:rPr lang="en-US" sz="4000" dirty="0">
                <a:solidFill>
                  <a:schemeClr val="tx1"/>
                </a:solidFill>
                <a:latin typeface="Times New Roman" panose="02020603050405020304" pitchFamily="18" charset="0"/>
                <a:cs typeface="Times New Roman" panose="02020603050405020304" pitchFamily="18" charset="0"/>
              </a:rPr>
              <a:t>, in </a:t>
            </a:r>
            <a:r>
              <a:rPr lang="en-US" sz="4000" i="1" dirty="0">
                <a:solidFill>
                  <a:schemeClr val="tx1"/>
                </a:solidFill>
                <a:latin typeface="Times New Roman" panose="02020603050405020304" pitchFamily="18" charset="0"/>
                <a:cs typeface="Times New Roman" panose="02020603050405020304" pitchFamily="18" charset="0"/>
              </a:rPr>
              <a:t>Speech Communication</a:t>
            </a:r>
            <a:r>
              <a:rPr lang="en-US" sz="4000" dirty="0">
                <a:solidFill>
                  <a:schemeClr val="tx1"/>
                </a:solidFill>
                <a:latin typeface="Times New Roman" panose="02020603050405020304" pitchFamily="18" charset="0"/>
                <a:cs typeface="Times New Roman" panose="02020603050405020304" pitchFamily="18" charset="0"/>
              </a:rPr>
              <a:t>, vol. 22, no. 2, pp. 93-112, August 1997</a:t>
            </a:r>
            <a:r>
              <a:rPr lang="en-US" sz="4000" dirty="0" smtClean="0">
                <a:solidFill>
                  <a:schemeClr val="tx1"/>
                </a:solidFill>
                <a:latin typeface="Times New Roman" panose="02020603050405020304" pitchFamily="18" charset="0"/>
                <a:cs typeface="Times New Roman" panose="02020603050405020304" pitchFamily="18" charset="0"/>
              </a:rPr>
              <a:t>.</a:t>
            </a:r>
          </a:p>
          <a:p>
            <a:r>
              <a:rPr lang="en-US" sz="4000" dirty="0" smtClean="0">
                <a:solidFill>
                  <a:schemeClr val="tx1"/>
                </a:solidFill>
                <a:latin typeface="Times New Roman" panose="02020603050405020304" pitchFamily="18" charset="0"/>
                <a:cs typeface="Times New Roman" panose="02020603050405020304" pitchFamily="18" charset="0"/>
              </a:rPr>
              <a:t>Deng L. and </a:t>
            </a:r>
            <a:r>
              <a:rPr lang="en-US" sz="4000" dirty="0">
                <a:solidFill>
                  <a:schemeClr val="tx1"/>
                </a:solidFill>
                <a:latin typeface="Times New Roman" panose="02020603050405020304" pitchFamily="18" charset="0"/>
                <a:cs typeface="Times New Roman" panose="02020603050405020304" pitchFamily="18" charset="0"/>
              </a:rPr>
              <a:t>J. Ma, </a:t>
            </a:r>
            <a:r>
              <a:rPr lang="en-US" sz="4000" dirty="0">
                <a:solidFill>
                  <a:schemeClr val="tx1"/>
                </a:solidFill>
                <a:latin typeface="Times New Roman" panose="02020603050405020304" pitchFamily="18" charset="0"/>
                <a:cs typeface="Times New Roman" panose="02020603050405020304" pitchFamily="18" charset="0"/>
                <a:hlinkClick r:id="rId9"/>
              </a:rPr>
              <a:t>Spontaneous Speech Recognition Using a Statistical </a:t>
            </a:r>
            <a:r>
              <a:rPr lang="en-US" sz="4000" dirty="0" err="1">
                <a:solidFill>
                  <a:schemeClr val="tx1"/>
                </a:solidFill>
                <a:latin typeface="Times New Roman" panose="02020603050405020304" pitchFamily="18" charset="0"/>
                <a:cs typeface="Times New Roman" panose="02020603050405020304" pitchFamily="18" charset="0"/>
                <a:hlinkClick r:id="rId9"/>
              </a:rPr>
              <a:t>Coarticulatory</a:t>
            </a:r>
            <a:r>
              <a:rPr lang="en-US" sz="4000" dirty="0">
                <a:solidFill>
                  <a:schemeClr val="tx1"/>
                </a:solidFill>
                <a:latin typeface="Times New Roman" panose="02020603050405020304" pitchFamily="18" charset="0"/>
                <a:cs typeface="Times New Roman" panose="02020603050405020304" pitchFamily="18" charset="0"/>
                <a:hlinkClick r:id="rId9"/>
              </a:rPr>
              <a:t> Model for the Vocal Tract Resonance Dynamics</a:t>
            </a:r>
            <a:r>
              <a:rPr lang="en-US" sz="4000" dirty="0">
                <a:solidFill>
                  <a:schemeClr val="tx1"/>
                </a:solidFill>
                <a:latin typeface="Times New Roman" panose="02020603050405020304" pitchFamily="18" charset="0"/>
                <a:cs typeface="Times New Roman" panose="02020603050405020304" pitchFamily="18" charset="0"/>
              </a:rPr>
              <a:t>, </a:t>
            </a:r>
            <a:r>
              <a:rPr lang="en-US" sz="4000" i="1" dirty="0" smtClean="0">
                <a:solidFill>
                  <a:schemeClr val="tx1"/>
                </a:solidFill>
                <a:latin typeface="Times New Roman" panose="02020603050405020304" pitchFamily="18" charset="0"/>
                <a:cs typeface="Times New Roman" panose="02020603050405020304" pitchFamily="18" charset="0"/>
              </a:rPr>
              <a:t>Journal </a:t>
            </a:r>
            <a:r>
              <a:rPr lang="en-US" sz="4000" i="1" dirty="0">
                <a:solidFill>
                  <a:schemeClr val="tx1"/>
                </a:solidFill>
                <a:latin typeface="Times New Roman" panose="02020603050405020304" pitchFamily="18" charset="0"/>
                <a:cs typeface="Times New Roman" panose="02020603050405020304" pitchFamily="18" charset="0"/>
              </a:rPr>
              <a:t>of the Acoustical Society of America</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smtClean="0">
                <a:solidFill>
                  <a:schemeClr val="tx1"/>
                </a:solidFill>
                <a:latin typeface="Times New Roman" panose="02020603050405020304" pitchFamily="18" charset="0"/>
                <a:cs typeface="Times New Roman" panose="02020603050405020304" pitchFamily="18" charset="0"/>
              </a:rPr>
              <a:t>2000.</a:t>
            </a:r>
          </a:p>
          <a:p>
            <a:r>
              <a:rPr lang="en-US" sz="4000" dirty="0">
                <a:latin typeface="Times New Roman" panose="02020603050405020304" pitchFamily="18" charset="0"/>
                <a:cs typeface="Times New Roman" panose="02020603050405020304" pitchFamily="18" charset="0"/>
              </a:rPr>
              <a:t>Deng, </a:t>
            </a:r>
            <a:r>
              <a:rPr lang="en-US" sz="4000" dirty="0" smtClean="0">
                <a:latin typeface="Times New Roman" panose="02020603050405020304" pitchFamily="18" charset="0"/>
                <a:cs typeface="Times New Roman" panose="02020603050405020304" pitchFamily="18" charset="0"/>
              </a:rPr>
              <a:t>L. and </a:t>
            </a:r>
            <a:r>
              <a:rPr lang="en-US" sz="4000" dirty="0">
                <a:latin typeface="Times New Roman" panose="02020603050405020304" pitchFamily="18" charset="0"/>
                <a:cs typeface="Times New Roman" panose="02020603050405020304" pitchFamily="18" charset="0"/>
              </a:rPr>
              <a:t>O’Shaughnessy</a:t>
            </a:r>
            <a:r>
              <a:rPr lang="en-US" sz="4000" dirty="0" smtClean="0">
                <a:latin typeface="Times New Roman" panose="02020603050405020304" pitchFamily="18" charset="0"/>
                <a:cs typeface="Times New Roman" panose="02020603050405020304" pitchFamily="18" charset="0"/>
              </a:rPr>
              <a:t>, O. </a:t>
            </a:r>
            <a:r>
              <a:rPr lang="en-US" sz="4000" i="1" dirty="0">
                <a:latin typeface="Times New Roman" panose="02020603050405020304" pitchFamily="18" charset="0"/>
                <a:cs typeface="Times New Roman" panose="02020603050405020304" pitchFamily="18" charset="0"/>
              </a:rPr>
              <a:t>Speech Processing—A Dynamic and Optimization-Oriented </a:t>
            </a:r>
            <a:r>
              <a:rPr lang="en-US" sz="4000" i="1" dirty="0" smtClean="0">
                <a:latin typeface="Times New Roman" panose="02020603050405020304" pitchFamily="18" charset="0"/>
                <a:cs typeface="Times New Roman" panose="02020603050405020304" pitchFamily="18" charset="0"/>
              </a:rPr>
              <a:t>Approach</a:t>
            </a:r>
            <a:r>
              <a:rPr lang="en-US" sz="4000" dirty="0" smtClean="0">
                <a:latin typeface="Times New Roman" panose="02020603050405020304" pitchFamily="18" charset="0"/>
                <a:cs typeface="Times New Roman" panose="02020603050405020304" pitchFamily="18" charset="0"/>
              </a:rPr>
              <a:t>, Marcel </a:t>
            </a:r>
            <a:r>
              <a:rPr lang="en-US" sz="4000" dirty="0">
                <a:latin typeface="Times New Roman" panose="02020603050405020304" pitchFamily="18" charset="0"/>
                <a:cs typeface="Times New Roman" panose="02020603050405020304" pitchFamily="18" charset="0"/>
              </a:rPr>
              <a:t>Dekker, New York, </a:t>
            </a:r>
            <a:r>
              <a:rPr lang="en-US" sz="4000" dirty="0" smtClean="0">
                <a:latin typeface="Times New Roman" panose="02020603050405020304" pitchFamily="18" charset="0"/>
                <a:cs typeface="Times New Roman" panose="02020603050405020304" pitchFamily="18" charset="0"/>
              </a:rPr>
              <a:t>2003</a:t>
            </a:r>
            <a:endParaRPr lang="en-US" sz="4000" dirty="0" smtClean="0">
              <a:solidFill>
                <a:schemeClr val="tx1"/>
              </a:solidFill>
              <a:latin typeface="Times New Roman" panose="02020603050405020304" pitchFamily="18" charset="0"/>
              <a:cs typeface="Times New Roman" panose="02020603050405020304" pitchFamily="18" charset="0"/>
            </a:endParaRPr>
          </a:p>
          <a:p>
            <a:r>
              <a:rPr lang="en-US" sz="4000" dirty="0" smtClean="0">
                <a:latin typeface="Times New Roman" panose="02020603050405020304" pitchFamily="18" charset="0"/>
                <a:cs typeface="Times New Roman" panose="02020603050405020304" pitchFamily="18" charset="0"/>
              </a:rPr>
              <a:t>Deng L. </a:t>
            </a:r>
            <a:r>
              <a:rPr lang="en-US" sz="4000" dirty="0">
                <a:latin typeface="Times New Roman" panose="02020603050405020304" pitchFamily="18" charset="0"/>
                <a:cs typeface="Times New Roman" panose="02020603050405020304" pitchFamily="18" charset="0"/>
              </a:rPr>
              <a:t>and </a:t>
            </a:r>
            <a:r>
              <a:rPr lang="en-US" sz="4000" dirty="0" smtClean="0">
                <a:latin typeface="Times New Roman" panose="02020603050405020304" pitchFamily="18" charset="0"/>
                <a:cs typeface="Times New Roman" panose="02020603050405020304" pitchFamily="18" charset="0"/>
              </a:rPr>
              <a:t>Yu, L. </a:t>
            </a:r>
            <a:r>
              <a:rPr lang="en-US" sz="4000" dirty="0">
                <a:latin typeface="Times New Roman" panose="02020603050405020304" pitchFamily="18" charset="0"/>
                <a:cs typeface="Times New Roman" panose="02020603050405020304" pitchFamily="18" charset="0"/>
                <a:hlinkClick r:id="rId10"/>
              </a:rPr>
              <a:t>DEEP LEARNING: Methods and Applications</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NOW </a:t>
            </a:r>
            <a:r>
              <a:rPr lang="en-US" sz="4000" dirty="0" err="1" smtClean="0">
                <a:latin typeface="Times New Roman" panose="02020603050405020304" pitchFamily="18" charset="0"/>
                <a:cs typeface="Times New Roman" panose="02020603050405020304" pitchFamily="18" charset="0"/>
              </a:rPr>
              <a:t>Publishings</a:t>
            </a:r>
            <a:r>
              <a:rPr lang="en-US" sz="4000" dirty="0" smtClean="0">
                <a:latin typeface="Times New Roman" panose="02020603050405020304" pitchFamily="18" charset="0"/>
                <a:cs typeface="Times New Roman" panose="02020603050405020304" pitchFamily="18" charset="0"/>
              </a:rPr>
              <a:t>, 2014.</a:t>
            </a:r>
            <a:endParaRPr lang="en-US" sz="4000" dirty="0">
              <a:latin typeface="Times New Roman" panose="02020603050405020304" pitchFamily="18" charset="0"/>
              <a:cs typeface="Times New Roman" panose="02020603050405020304" pitchFamily="18" charset="0"/>
            </a:endParaRPr>
          </a:p>
          <a:p>
            <a:r>
              <a:rPr lang="en-US" sz="4000" dirty="0" smtClean="0">
                <a:latin typeface="Times New Roman" panose="02020603050405020304" pitchFamily="18" charset="0"/>
                <a:cs typeface="Times New Roman" panose="02020603050405020304" pitchFamily="18" charset="0"/>
              </a:rPr>
              <a:t>Deng L. and </a:t>
            </a:r>
            <a:r>
              <a:rPr lang="en-US" sz="4000" dirty="0">
                <a:latin typeface="Times New Roman" panose="02020603050405020304" pitchFamily="18" charset="0"/>
                <a:cs typeface="Times New Roman" panose="02020603050405020304" pitchFamily="18" charset="0"/>
              </a:rPr>
              <a:t>Xiao Li, </a:t>
            </a:r>
            <a:r>
              <a:rPr lang="en-US" sz="4000" dirty="0">
                <a:latin typeface="Times New Roman" panose="02020603050405020304" pitchFamily="18" charset="0"/>
                <a:cs typeface="Times New Roman" panose="02020603050405020304" pitchFamily="18" charset="0"/>
                <a:hlinkClick r:id="rId11"/>
              </a:rPr>
              <a:t>Machine Learning Paradigms for Speech Recognition: An Overview</a:t>
            </a:r>
            <a:r>
              <a:rPr lang="en-US" sz="4000" dirty="0">
                <a:latin typeface="Times New Roman" panose="02020603050405020304" pitchFamily="18" charset="0"/>
                <a:cs typeface="Times New Roman" panose="02020603050405020304" pitchFamily="18" charset="0"/>
              </a:rPr>
              <a:t>, in </a:t>
            </a:r>
            <a:r>
              <a:rPr lang="en-US" sz="4000" i="1" dirty="0">
                <a:latin typeface="Times New Roman" panose="02020603050405020304" pitchFamily="18" charset="0"/>
                <a:cs typeface="Times New Roman" panose="02020603050405020304" pitchFamily="18" charset="0"/>
              </a:rPr>
              <a:t>IEEE Transactions on Audio, Speech, and Language Processing</a:t>
            </a:r>
            <a:r>
              <a:rPr lang="en-US" sz="4000" dirty="0">
                <a:latin typeface="Times New Roman" panose="02020603050405020304" pitchFamily="18" charset="0"/>
                <a:cs typeface="Times New Roman" panose="02020603050405020304" pitchFamily="18" charset="0"/>
              </a:rPr>
              <a:t>, vol. 21, no. 5, pp. 1060-1089, May 2013</a:t>
            </a:r>
            <a:r>
              <a:rPr lang="en-US" sz="4000" dirty="0" smtClean="0">
                <a:latin typeface="Times New Roman" panose="02020603050405020304" pitchFamily="18" charset="0"/>
                <a:cs typeface="Times New Roman" panose="02020603050405020304" pitchFamily="18" charset="0"/>
              </a:rPr>
              <a:t>.</a:t>
            </a:r>
            <a:endParaRPr lang="en-US" sz="4000" dirty="0" smtClean="0">
              <a:solidFill>
                <a:schemeClr val="tx1"/>
              </a:solidFill>
              <a:latin typeface="Times New Roman" panose="02020603050405020304" pitchFamily="18" charset="0"/>
              <a:cs typeface="Times New Roman" panose="02020603050405020304" pitchFamily="18" charset="0"/>
            </a:endParaRPr>
          </a:p>
          <a:p>
            <a:r>
              <a:rPr lang="en-US" sz="4000" dirty="0" smtClean="0">
                <a:solidFill>
                  <a:schemeClr val="tx1"/>
                </a:solidFill>
                <a:latin typeface="Times New Roman" panose="02020603050405020304" pitchFamily="18" charset="0"/>
                <a:cs typeface="Times New Roman" panose="02020603050405020304" pitchFamily="18" charset="0"/>
              </a:rPr>
              <a:t>Deng L. and </a:t>
            </a:r>
            <a:r>
              <a:rPr lang="en-US" sz="4000" dirty="0">
                <a:solidFill>
                  <a:schemeClr val="tx1"/>
                </a:solidFill>
                <a:latin typeface="Times New Roman" panose="02020603050405020304" pitchFamily="18" charset="0"/>
                <a:cs typeface="Times New Roman" panose="02020603050405020304" pitchFamily="18" charset="0"/>
              </a:rPr>
              <a:t>Xuedong Huang, </a:t>
            </a:r>
            <a:r>
              <a:rPr lang="en-US" sz="4000" dirty="0">
                <a:solidFill>
                  <a:schemeClr val="tx1"/>
                </a:solidFill>
                <a:latin typeface="Times New Roman" panose="02020603050405020304" pitchFamily="18" charset="0"/>
                <a:cs typeface="Times New Roman" panose="02020603050405020304" pitchFamily="18" charset="0"/>
                <a:hlinkClick r:id="rId12"/>
              </a:rPr>
              <a:t>Challenges in Adopting Speech Recognition</a:t>
            </a:r>
            <a:r>
              <a:rPr lang="en-US" sz="4000" dirty="0">
                <a:solidFill>
                  <a:schemeClr val="tx1"/>
                </a:solidFill>
                <a:latin typeface="Times New Roman" panose="02020603050405020304" pitchFamily="18" charset="0"/>
                <a:cs typeface="Times New Roman" panose="02020603050405020304" pitchFamily="18" charset="0"/>
              </a:rPr>
              <a:t>, in </a:t>
            </a:r>
            <a:r>
              <a:rPr lang="en-US" sz="4000" i="1" dirty="0">
                <a:solidFill>
                  <a:schemeClr val="tx1"/>
                </a:solidFill>
                <a:latin typeface="Times New Roman" panose="02020603050405020304" pitchFamily="18" charset="0"/>
                <a:cs typeface="Times New Roman" panose="02020603050405020304" pitchFamily="18" charset="0"/>
              </a:rPr>
              <a:t>Communications of the ACM</a:t>
            </a:r>
            <a:r>
              <a:rPr lang="en-US" sz="4000" dirty="0">
                <a:solidFill>
                  <a:schemeClr val="tx1"/>
                </a:solidFill>
                <a:latin typeface="Times New Roman" panose="02020603050405020304" pitchFamily="18" charset="0"/>
                <a:cs typeface="Times New Roman" panose="02020603050405020304" pitchFamily="18" charset="0"/>
              </a:rPr>
              <a:t>, vol. 47, no. 1, pp. 11-13, January 2004.</a:t>
            </a:r>
          </a:p>
          <a:p>
            <a:r>
              <a:rPr lang="en-US" sz="3833" dirty="0" smtClean="0">
                <a:solidFill>
                  <a:schemeClr val="tx1"/>
                </a:solidFill>
                <a:latin typeface="Times New Roman" panose="02020603050405020304" pitchFamily="18" charset="0"/>
                <a:cs typeface="Times New Roman" panose="02020603050405020304" pitchFamily="18" charset="0"/>
              </a:rPr>
              <a:t>Deng</a:t>
            </a:r>
            <a:r>
              <a:rPr lang="en-US" sz="3833" dirty="0">
                <a:solidFill>
                  <a:schemeClr val="tx1"/>
                </a:solidFill>
                <a:latin typeface="Times New Roman" panose="02020603050405020304" pitchFamily="18" charset="0"/>
                <a:cs typeface="Times New Roman" panose="02020603050405020304" pitchFamily="18" charset="0"/>
              </a:rPr>
              <a:t>, L., Seltzer, M., Yu, D., Acero, A., Mohamed, A., and Hinton, G</a:t>
            </a:r>
            <a:r>
              <a:rPr lang="en-US" sz="3833" dirty="0" smtClean="0">
                <a:solidFill>
                  <a:schemeClr val="tx1"/>
                </a:solidFill>
                <a:latin typeface="Times New Roman" panose="02020603050405020304" pitchFamily="18" charset="0"/>
                <a:cs typeface="Times New Roman" panose="02020603050405020304" pitchFamily="18" charset="0"/>
              </a:rPr>
              <a:t>., Binary </a:t>
            </a:r>
            <a:r>
              <a:rPr lang="en-US" sz="3833" dirty="0">
                <a:solidFill>
                  <a:schemeClr val="tx1"/>
                </a:solidFill>
                <a:latin typeface="Times New Roman" panose="02020603050405020304" pitchFamily="18" charset="0"/>
                <a:cs typeface="Times New Roman" panose="02020603050405020304" pitchFamily="18" charset="0"/>
              </a:rPr>
              <a:t>Coding of Speech Spectrograms Using a Deep Auto-encoder, </a:t>
            </a:r>
            <a:r>
              <a:rPr lang="en-US" sz="3833" dirty="0" err="1" smtClean="0">
                <a:solidFill>
                  <a:schemeClr val="tx1"/>
                </a:solidFill>
                <a:latin typeface="Times New Roman" panose="02020603050405020304" pitchFamily="18" charset="0"/>
                <a:cs typeface="Times New Roman" panose="02020603050405020304" pitchFamily="18" charset="0"/>
              </a:rPr>
              <a:t>Interspeech</a:t>
            </a:r>
            <a:r>
              <a:rPr lang="en-US" sz="3833" dirty="0" smtClean="0">
                <a:solidFill>
                  <a:schemeClr val="tx1"/>
                </a:solidFill>
                <a:latin typeface="Times New Roman" panose="02020603050405020304" pitchFamily="18" charset="0"/>
                <a:cs typeface="Times New Roman" panose="02020603050405020304" pitchFamily="18" charset="0"/>
              </a:rPr>
              <a:t>, 2010.</a:t>
            </a:r>
            <a:endParaRPr lang="en-US" sz="3833" dirty="0">
              <a:solidFill>
                <a:schemeClr val="tx1"/>
              </a:solidFill>
              <a:latin typeface="Times New Roman" panose="02020603050405020304" pitchFamily="18" charset="0"/>
              <a:cs typeface="Times New Roman" panose="02020603050405020304" pitchFamily="18" charset="0"/>
            </a:endParaRPr>
          </a:p>
          <a:p>
            <a:r>
              <a:rPr lang="en-US" sz="3833" dirty="0">
                <a:solidFill>
                  <a:schemeClr val="tx1"/>
                </a:solidFill>
                <a:latin typeface="Times New Roman" panose="02020603050405020304" pitchFamily="18" charset="0"/>
                <a:cs typeface="Times New Roman" panose="02020603050405020304" pitchFamily="18" charset="0"/>
              </a:rPr>
              <a:t>Deng, L., Tur, G, He, X, and Hakkani-Tur, D. 2012. Use of kernel deep convex networks and end-to-end learning for spoken language understanding, Proc. IEEE Workshop on Spoken Language Technologies.</a:t>
            </a:r>
          </a:p>
          <a:p>
            <a:r>
              <a:rPr lang="en-US" sz="3833" dirty="0">
                <a:solidFill>
                  <a:schemeClr val="tx1"/>
                </a:solidFill>
                <a:latin typeface="Times New Roman" panose="02020603050405020304" pitchFamily="18" charset="0"/>
                <a:cs typeface="Times New Roman" panose="02020603050405020304" pitchFamily="18" charset="0"/>
              </a:rPr>
              <a:t>Deng, L., Yu, D. and Acero, A. 2006. Structured speech modeling, IEEE Trans. on Audio, Speech and Language Processing, vol. 14, no. 5, pp. 1492-1504</a:t>
            </a:r>
            <a:r>
              <a:rPr lang="en-US" sz="3833" dirty="0" smtClean="0">
                <a:solidFill>
                  <a:schemeClr val="tx1"/>
                </a:solidFill>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Deng, </a:t>
            </a:r>
            <a:r>
              <a:rPr lang="en-US" sz="4000" dirty="0" smtClean="0">
                <a:latin typeface="Times New Roman" panose="02020603050405020304" pitchFamily="18" charset="0"/>
                <a:cs typeface="Times New Roman" panose="02020603050405020304" pitchFamily="18" charset="0"/>
              </a:rPr>
              <a:t>L., Geoffrey </a:t>
            </a:r>
            <a:r>
              <a:rPr lang="en-US" sz="4000" dirty="0">
                <a:latin typeface="Times New Roman" panose="02020603050405020304" pitchFamily="18" charset="0"/>
                <a:cs typeface="Times New Roman" panose="02020603050405020304" pitchFamily="18" charset="0"/>
              </a:rPr>
              <a:t>Hinton, and Brian Kingsbury, </a:t>
            </a:r>
            <a:r>
              <a:rPr lang="en-US" sz="4000" dirty="0">
                <a:latin typeface="Times New Roman" panose="02020603050405020304" pitchFamily="18" charset="0"/>
                <a:cs typeface="Times New Roman" panose="02020603050405020304" pitchFamily="18" charset="0"/>
                <a:hlinkClick r:id="rId13"/>
              </a:rPr>
              <a:t>New types of deep neural network learning for speech recognition and related applications: An overview</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ICASSP, 2013</a:t>
            </a:r>
            <a:r>
              <a:rPr lang="en-US" sz="4000" dirty="0">
                <a:latin typeface="Times New Roman" panose="02020603050405020304" pitchFamily="18" charset="0"/>
                <a:cs typeface="Times New Roman" panose="02020603050405020304" pitchFamily="18" charset="0"/>
              </a:rPr>
              <a:t>.</a:t>
            </a:r>
            <a:endParaRPr lang="en-US" sz="3833" dirty="0" smtClean="0">
              <a:solidFill>
                <a:schemeClr val="tx1"/>
              </a:solidFill>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Deng </a:t>
            </a:r>
            <a:r>
              <a:rPr lang="en-US" sz="4000" dirty="0" smtClean="0">
                <a:latin typeface="Times New Roman" panose="02020603050405020304" pitchFamily="18" charset="0"/>
                <a:cs typeface="Times New Roman" panose="02020603050405020304" pitchFamily="18" charset="0"/>
              </a:rPr>
              <a:t>L. and </a:t>
            </a:r>
            <a:r>
              <a:rPr lang="en-US" sz="4000" dirty="0">
                <a:latin typeface="Times New Roman" panose="02020603050405020304" pitchFamily="18" charset="0"/>
                <a:cs typeface="Times New Roman" panose="02020603050405020304" pitchFamily="18" charset="0"/>
              </a:rPr>
              <a:t>Dong Yu, </a:t>
            </a:r>
            <a:r>
              <a:rPr lang="en-US" sz="4000" dirty="0">
                <a:latin typeface="Times New Roman" panose="02020603050405020304" pitchFamily="18" charset="0"/>
                <a:cs typeface="Times New Roman" panose="02020603050405020304" pitchFamily="18" charset="0"/>
                <a:hlinkClick r:id="rId14"/>
              </a:rPr>
              <a:t>Use of Differential </a:t>
            </a:r>
            <a:r>
              <a:rPr lang="en-US" sz="4000" dirty="0" err="1">
                <a:latin typeface="Times New Roman" panose="02020603050405020304" pitchFamily="18" charset="0"/>
                <a:cs typeface="Times New Roman" panose="02020603050405020304" pitchFamily="18" charset="0"/>
                <a:hlinkClick r:id="rId14"/>
              </a:rPr>
              <a:t>Cepstra</a:t>
            </a:r>
            <a:r>
              <a:rPr lang="en-US" sz="4000" dirty="0">
                <a:latin typeface="Times New Roman" panose="02020603050405020304" pitchFamily="18" charset="0"/>
                <a:cs typeface="Times New Roman" panose="02020603050405020304" pitchFamily="18" charset="0"/>
                <a:hlinkClick r:id="rId14"/>
              </a:rPr>
              <a:t> as Acoustic Features in Hidden Trajectory Modeling for Phonetic Recognition</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ICASSP, 2007</a:t>
            </a:r>
            <a:r>
              <a:rPr lang="en-US" sz="4000" dirty="0">
                <a:latin typeface="Times New Roman" panose="02020603050405020304" pitchFamily="18" charset="0"/>
                <a:cs typeface="Times New Roman" panose="02020603050405020304" pitchFamily="18" charset="0"/>
              </a:rPr>
              <a:t>.</a:t>
            </a:r>
            <a:endParaRPr lang="en-US" sz="3833" dirty="0" smtClean="0">
              <a:solidFill>
                <a:schemeClr val="tx1"/>
              </a:solidFill>
              <a:latin typeface="Times New Roman" panose="02020603050405020304" pitchFamily="18" charset="0"/>
              <a:cs typeface="Times New Roman" panose="02020603050405020304" pitchFamily="18" charset="0"/>
            </a:endParaRPr>
          </a:p>
          <a:p>
            <a:r>
              <a:rPr lang="en-US" sz="4000" dirty="0" smtClean="0">
                <a:latin typeface="Times New Roman" panose="02020603050405020304" pitchFamily="18" charset="0"/>
                <a:cs typeface="Times New Roman" panose="02020603050405020304" pitchFamily="18" charset="0"/>
              </a:rPr>
              <a:t>Deng</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L., </a:t>
            </a:r>
            <a:r>
              <a:rPr lang="en-US" sz="4000" dirty="0" err="1" smtClean="0">
                <a:latin typeface="Times New Roman" panose="02020603050405020304" pitchFamily="18" charset="0"/>
                <a:cs typeface="Times New Roman" panose="02020603050405020304" pitchFamily="18" charset="0"/>
              </a:rPr>
              <a:t>Xiaodong</a:t>
            </a:r>
            <a:r>
              <a:rPr lang="en-US" sz="4000" dirty="0" smtClean="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He, and </a:t>
            </a:r>
            <a:r>
              <a:rPr lang="en-US" sz="4000" dirty="0" err="1">
                <a:latin typeface="Times New Roman" panose="02020603050405020304" pitchFamily="18" charset="0"/>
                <a:cs typeface="Times New Roman" panose="02020603050405020304" pitchFamily="18" charset="0"/>
              </a:rPr>
              <a:t>Jianfeng</a:t>
            </a:r>
            <a:r>
              <a:rPr lang="en-US" sz="4000" dirty="0">
                <a:latin typeface="Times New Roman" panose="02020603050405020304" pitchFamily="18" charset="0"/>
                <a:cs typeface="Times New Roman" panose="02020603050405020304" pitchFamily="18" charset="0"/>
              </a:rPr>
              <a:t> Gao, </a:t>
            </a:r>
            <a:r>
              <a:rPr lang="en-US" sz="4000" dirty="0">
                <a:latin typeface="Times New Roman" panose="02020603050405020304" pitchFamily="18" charset="0"/>
                <a:cs typeface="Times New Roman" panose="02020603050405020304" pitchFamily="18" charset="0"/>
                <a:hlinkClick r:id="rId15"/>
              </a:rPr>
              <a:t>Deep Stacking Networks for Information Retrieval</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ICASSP, 2013</a:t>
            </a:r>
            <a:r>
              <a:rPr lang="en-US" sz="4000" dirty="0">
                <a:latin typeface="Times New Roman" panose="02020603050405020304" pitchFamily="18" charset="0"/>
                <a:cs typeface="Times New Roman" panose="02020603050405020304" pitchFamily="18" charset="0"/>
              </a:rPr>
              <a:t>.</a:t>
            </a:r>
          </a:p>
          <a:p>
            <a:r>
              <a:rPr lang="en-US" sz="4000" dirty="0" smtClean="0">
                <a:latin typeface="Times New Roman" panose="02020603050405020304" pitchFamily="18" charset="0"/>
                <a:cs typeface="Times New Roman" panose="02020603050405020304" pitchFamily="18" charset="0"/>
              </a:rPr>
              <a:t>Deng L. and </a:t>
            </a:r>
            <a:r>
              <a:rPr lang="en-US" sz="4000" dirty="0">
                <a:latin typeface="Times New Roman" panose="02020603050405020304" pitchFamily="18" charset="0"/>
                <a:cs typeface="Times New Roman" panose="02020603050405020304" pitchFamily="18" charset="0"/>
              </a:rPr>
              <a:t>Dong Yu, </a:t>
            </a:r>
            <a:r>
              <a:rPr lang="en-US" sz="4000" dirty="0">
                <a:latin typeface="Times New Roman" panose="02020603050405020304" pitchFamily="18" charset="0"/>
                <a:cs typeface="Times New Roman" panose="02020603050405020304" pitchFamily="18" charset="0"/>
                <a:hlinkClick r:id="rId16"/>
              </a:rPr>
              <a:t>Deep Convex Network: A Scalable Architecture for Speech Pattern Classification</a:t>
            </a:r>
            <a:r>
              <a:rPr lang="en-US" sz="4000" dirty="0">
                <a:latin typeface="Times New Roman" panose="02020603050405020304" pitchFamily="18" charset="0"/>
                <a:cs typeface="Times New Roman" panose="02020603050405020304" pitchFamily="18" charset="0"/>
              </a:rPr>
              <a:t>, in </a:t>
            </a:r>
            <a:r>
              <a:rPr lang="en-US" sz="4000" i="1" dirty="0" err="1">
                <a:latin typeface="Times New Roman" panose="02020603050405020304" pitchFamily="18" charset="0"/>
                <a:cs typeface="Times New Roman" panose="02020603050405020304" pitchFamily="18" charset="0"/>
              </a:rPr>
              <a:t>Interspeech</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2011.</a:t>
            </a:r>
            <a:endParaRPr lang="en-US" sz="3833" dirty="0">
              <a:solidFill>
                <a:schemeClr val="tx1"/>
              </a:solidFill>
              <a:latin typeface="Times New Roman" panose="02020603050405020304" pitchFamily="18" charset="0"/>
              <a:cs typeface="Times New Roman" panose="02020603050405020304" pitchFamily="18" charset="0"/>
            </a:endParaRPr>
          </a:p>
          <a:p>
            <a:r>
              <a:rPr lang="en-US" sz="3833" dirty="0">
                <a:latin typeface="Times New Roman" panose="02020603050405020304" pitchFamily="18" charset="0"/>
                <a:cs typeface="Times New Roman" panose="02020603050405020304" pitchFamily="18" charset="0"/>
              </a:rPr>
              <a:t>Deng, L., Yu, D., and Platt, J. 2012. Scalable stacking and learning for building deep architectures, Proc. ICASSP.</a:t>
            </a:r>
          </a:p>
          <a:p>
            <a:r>
              <a:rPr lang="en-US" sz="3833" dirty="0">
                <a:latin typeface="Times New Roman" panose="02020603050405020304" pitchFamily="18" charset="0"/>
                <a:cs typeface="Times New Roman" panose="02020603050405020304" pitchFamily="18" charset="0"/>
              </a:rPr>
              <a:t>Deoras, A., and Sarikaya, R., 2013. Deep belief network based semantic taggers for spoken language understanding, in INTERSPEECH.</a:t>
            </a:r>
          </a:p>
          <a:p>
            <a:r>
              <a:rPr lang="en-US" sz="3833" dirty="0">
                <a:latin typeface="Times New Roman" panose="02020603050405020304" pitchFamily="18" charset="0"/>
                <a:cs typeface="Times New Roman" panose="02020603050405020304" pitchFamily="18" charset="0"/>
              </a:rPr>
              <a:t>Devlin, J., </a:t>
            </a:r>
            <a:r>
              <a:rPr lang="en-US" sz="3833" dirty="0" err="1">
                <a:latin typeface="Times New Roman" panose="02020603050405020304" pitchFamily="18" charset="0"/>
                <a:cs typeface="Times New Roman" panose="02020603050405020304" pitchFamily="18" charset="0"/>
              </a:rPr>
              <a:t>Zbib</a:t>
            </a:r>
            <a:r>
              <a:rPr lang="en-US" sz="3833" dirty="0">
                <a:latin typeface="Times New Roman" panose="02020603050405020304" pitchFamily="18" charset="0"/>
                <a:cs typeface="Times New Roman" panose="02020603050405020304" pitchFamily="18" charset="0"/>
              </a:rPr>
              <a:t>, R., Huang, Z., Lamar, T., Schwartz, R., and </a:t>
            </a:r>
            <a:r>
              <a:rPr lang="en-US" sz="3833" dirty="0" err="1">
                <a:latin typeface="Times New Roman" panose="02020603050405020304" pitchFamily="18" charset="0"/>
                <a:cs typeface="Times New Roman" panose="02020603050405020304" pitchFamily="18" charset="0"/>
              </a:rPr>
              <a:t>Makhoul</a:t>
            </a:r>
            <a:r>
              <a:rPr lang="en-US" sz="3833" dirty="0">
                <a:latin typeface="Times New Roman" panose="02020603050405020304" pitchFamily="18" charset="0"/>
                <a:cs typeface="Times New Roman" panose="02020603050405020304" pitchFamily="18" charset="0"/>
              </a:rPr>
              <a:t>, J., 2014. Fast and Robust Neural Network Joint Models for Statistical Machine Translation, ACL</a:t>
            </a:r>
            <a:r>
              <a:rPr lang="en-US" sz="3833"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23446" y="6172200"/>
            <a:ext cx="91440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096150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016000"/>
          </a:xfrm>
        </p:spPr>
        <p:txBody>
          <a:bodyPr/>
          <a:lstStyle/>
          <a:p>
            <a:r>
              <a:rPr lang="en-US" dirty="0"/>
              <a:t>Additional References</a:t>
            </a:r>
          </a:p>
        </p:txBody>
      </p:sp>
      <p:sp>
        <p:nvSpPr>
          <p:cNvPr id="3" name="Content Placeholder 2"/>
          <p:cNvSpPr>
            <a:spLocks noGrp="1"/>
          </p:cNvSpPr>
          <p:nvPr>
            <p:ph idx="4294967295"/>
          </p:nvPr>
        </p:nvSpPr>
        <p:spPr>
          <a:xfrm>
            <a:off x="14416" y="762000"/>
            <a:ext cx="8890686" cy="4427369"/>
          </a:xfrm>
          <a:prstGeom prst="rect">
            <a:avLst/>
          </a:prstGeom>
        </p:spPr>
        <p:txBody>
          <a:bodyPr vert="horz" wrap="square" lIns="87082" tIns="43541" rIns="87082" bIns="43541" rtlCol="0">
            <a:normAutofit fontScale="25000" lnSpcReduction="20000"/>
          </a:bodyPr>
          <a:lstStyle/>
          <a:p>
            <a:r>
              <a:rPr lang="en-US" sz="3833" dirty="0" err="1" smtClean="0">
                <a:latin typeface="Times New Roman" panose="02020603050405020304" pitchFamily="18" charset="0"/>
                <a:cs typeface="Times New Roman" panose="02020603050405020304" pitchFamily="18" charset="0"/>
              </a:rPr>
              <a:t>Frome</a:t>
            </a:r>
            <a:r>
              <a:rPr lang="en-US" sz="3833" dirty="0">
                <a:latin typeface="Times New Roman" panose="02020603050405020304" pitchFamily="18" charset="0"/>
                <a:cs typeface="Times New Roman" panose="02020603050405020304" pitchFamily="18" charset="0"/>
              </a:rPr>
              <a:t>, A., </a:t>
            </a:r>
            <a:r>
              <a:rPr lang="en-US" sz="3833" dirty="0" err="1">
                <a:latin typeface="Times New Roman" panose="02020603050405020304" pitchFamily="18" charset="0"/>
                <a:cs typeface="Times New Roman" panose="02020603050405020304" pitchFamily="18" charset="0"/>
              </a:rPr>
              <a:t>Corrado</a:t>
            </a:r>
            <a:r>
              <a:rPr lang="en-US" sz="3833" dirty="0">
                <a:latin typeface="Times New Roman" panose="02020603050405020304" pitchFamily="18" charset="0"/>
                <a:cs typeface="Times New Roman" panose="02020603050405020304" pitchFamily="18" charset="0"/>
              </a:rPr>
              <a:t>, G., </a:t>
            </a:r>
            <a:r>
              <a:rPr lang="en-US" sz="3833" dirty="0" err="1">
                <a:latin typeface="Times New Roman" panose="02020603050405020304" pitchFamily="18" charset="0"/>
                <a:cs typeface="Times New Roman" panose="02020603050405020304" pitchFamily="18" charset="0"/>
              </a:rPr>
              <a:t>Shlens</a:t>
            </a:r>
            <a:r>
              <a:rPr lang="en-US" sz="3833" dirty="0">
                <a:latin typeface="Times New Roman" panose="02020603050405020304" pitchFamily="18" charset="0"/>
                <a:cs typeface="Times New Roman" panose="02020603050405020304" pitchFamily="18" charset="0"/>
              </a:rPr>
              <a:t>, J., </a:t>
            </a:r>
            <a:r>
              <a:rPr lang="en-US" sz="3833" dirty="0" err="1">
                <a:latin typeface="Times New Roman" panose="02020603050405020304" pitchFamily="18" charset="0"/>
                <a:cs typeface="Times New Roman" panose="02020603050405020304" pitchFamily="18" charset="0"/>
              </a:rPr>
              <a:t>Bengio</a:t>
            </a:r>
            <a:r>
              <a:rPr lang="en-US" sz="3833" dirty="0">
                <a:latin typeface="Times New Roman" panose="02020603050405020304" pitchFamily="18" charset="0"/>
                <a:cs typeface="Times New Roman" panose="02020603050405020304" pitchFamily="18" charset="0"/>
              </a:rPr>
              <a:t>, S.,  Dean, J.,   </a:t>
            </a:r>
            <a:r>
              <a:rPr lang="en-US" sz="3833" dirty="0" err="1">
                <a:latin typeface="Times New Roman" panose="02020603050405020304" pitchFamily="18" charset="0"/>
                <a:cs typeface="Times New Roman" panose="02020603050405020304" pitchFamily="18" charset="0"/>
              </a:rPr>
              <a:t>Ranzato</a:t>
            </a:r>
            <a:r>
              <a:rPr lang="en-US" sz="3833" dirty="0">
                <a:latin typeface="Times New Roman" panose="02020603050405020304" pitchFamily="18" charset="0"/>
                <a:cs typeface="Times New Roman" panose="02020603050405020304" pitchFamily="18" charset="0"/>
              </a:rPr>
              <a:t>, M., and </a:t>
            </a:r>
            <a:r>
              <a:rPr lang="en-US" sz="3833" dirty="0" err="1">
                <a:latin typeface="Times New Roman" panose="02020603050405020304" pitchFamily="18" charset="0"/>
                <a:cs typeface="Times New Roman" panose="02020603050405020304" pitchFamily="18" charset="0"/>
              </a:rPr>
              <a:t>Mikolov</a:t>
            </a:r>
            <a:r>
              <a:rPr lang="en-US" sz="3833" dirty="0">
                <a:latin typeface="Times New Roman" panose="02020603050405020304" pitchFamily="18" charset="0"/>
                <a:cs typeface="Times New Roman" panose="02020603050405020304" pitchFamily="18" charset="0"/>
              </a:rPr>
              <a:t>, T., 2013. </a:t>
            </a:r>
            <a:r>
              <a:rPr lang="en-US" sz="3833" dirty="0" err="1">
                <a:latin typeface="Times New Roman" panose="02020603050405020304" pitchFamily="18" charset="0"/>
                <a:cs typeface="Times New Roman" panose="02020603050405020304" pitchFamily="18" charset="0"/>
              </a:rPr>
              <a:t>DeViSE</a:t>
            </a:r>
            <a:r>
              <a:rPr lang="en-US" sz="3833" dirty="0">
                <a:latin typeface="Times New Roman" panose="02020603050405020304" pitchFamily="18" charset="0"/>
                <a:cs typeface="Times New Roman" panose="02020603050405020304" pitchFamily="18" charset="0"/>
              </a:rPr>
              <a:t>: A Deep Visual-Semantic Embedding Model, Proc. NIPS.</a:t>
            </a:r>
          </a:p>
          <a:p>
            <a:r>
              <a:rPr lang="en-US" sz="3833" dirty="0">
                <a:latin typeface="Times New Roman" panose="02020603050405020304" pitchFamily="18" charset="0"/>
                <a:cs typeface="Times New Roman" panose="02020603050405020304" pitchFamily="18" charset="0"/>
              </a:rPr>
              <a:t>Gao, J., He, X., </a:t>
            </a:r>
            <a:r>
              <a:rPr lang="en-US" sz="3833" dirty="0" err="1">
                <a:latin typeface="Times New Roman" panose="02020603050405020304" pitchFamily="18" charset="0"/>
                <a:cs typeface="Times New Roman" panose="02020603050405020304" pitchFamily="18" charset="0"/>
              </a:rPr>
              <a:t>Yih</a:t>
            </a:r>
            <a:r>
              <a:rPr lang="en-US" sz="3833" dirty="0">
                <a:latin typeface="Times New Roman" panose="02020603050405020304" pitchFamily="18" charset="0"/>
                <a:cs typeface="Times New Roman" panose="02020603050405020304" pitchFamily="18" charset="0"/>
              </a:rPr>
              <a:t>, W-t., and Deng, L. 2014a. Learning continuous phrase representations for translation modeling. In ACL.</a:t>
            </a:r>
          </a:p>
          <a:p>
            <a:r>
              <a:rPr lang="en-US" sz="3833" dirty="0">
                <a:latin typeface="Times New Roman" panose="02020603050405020304" pitchFamily="18" charset="0"/>
                <a:cs typeface="Times New Roman" panose="02020603050405020304" pitchFamily="18" charset="0"/>
              </a:rPr>
              <a:t>Gao, J., He, X., and </a:t>
            </a:r>
            <a:r>
              <a:rPr lang="en-US" sz="3833" dirty="0" err="1">
                <a:latin typeface="Times New Roman" panose="02020603050405020304" pitchFamily="18" charset="0"/>
                <a:cs typeface="Times New Roman" panose="02020603050405020304" pitchFamily="18" charset="0"/>
              </a:rPr>
              <a:t>Nie</a:t>
            </a:r>
            <a:r>
              <a:rPr lang="en-US" sz="3833" dirty="0">
                <a:latin typeface="Times New Roman" panose="02020603050405020304" pitchFamily="18" charset="0"/>
                <a:cs typeface="Times New Roman" panose="02020603050405020304" pitchFamily="18" charset="0"/>
              </a:rPr>
              <a:t>, J-Y. 2010. </a:t>
            </a:r>
            <a:r>
              <a:rPr lang="en-US" sz="3833" dirty="0" err="1">
                <a:latin typeface="Times New Roman" panose="02020603050405020304" pitchFamily="18" charset="0"/>
                <a:cs typeface="Times New Roman" panose="02020603050405020304" pitchFamily="18" charset="0"/>
              </a:rPr>
              <a:t>Clickthrough</a:t>
            </a:r>
            <a:r>
              <a:rPr lang="en-US" sz="3833" dirty="0">
                <a:latin typeface="Times New Roman" panose="02020603050405020304" pitchFamily="18" charset="0"/>
                <a:cs typeface="Times New Roman" panose="02020603050405020304" pitchFamily="18" charset="0"/>
              </a:rPr>
              <a:t>-based translation models for web search: from word models to phrase models. In CIKM.</a:t>
            </a:r>
          </a:p>
          <a:p>
            <a:r>
              <a:rPr lang="en-US" sz="3833" dirty="0">
                <a:latin typeface="Times New Roman" panose="02020603050405020304" pitchFamily="18" charset="0"/>
                <a:cs typeface="Times New Roman" panose="02020603050405020304" pitchFamily="18" charset="0"/>
              </a:rPr>
              <a:t>Gao, J., </a:t>
            </a:r>
            <a:r>
              <a:rPr lang="en-US" sz="3833" dirty="0" err="1">
                <a:latin typeface="Times New Roman" panose="02020603050405020304" pitchFamily="18" charset="0"/>
                <a:cs typeface="Times New Roman" panose="02020603050405020304" pitchFamily="18" charset="0"/>
              </a:rPr>
              <a:t>Pantel</a:t>
            </a:r>
            <a:r>
              <a:rPr lang="en-US" sz="3833" dirty="0">
                <a:latin typeface="Times New Roman" panose="02020603050405020304" pitchFamily="18" charset="0"/>
                <a:cs typeface="Times New Roman" panose="02020603050405020304" pitchFamily="18" charset="0"/>
              </a:rPr>
              <a:t>, P., </a:t>
            </a:r>
            <a:r>
              <a:rPr lang="en-US" sz="3833" dirty="0" err="1">
                <a:latin typeface="Times New Roman" panose="02020603050405020304" pitchFamily="18" charset="0"/>
                <a:cs typeface="Times New Roman" panose="02020603050405020304" pitchFamily="18" charset="0"/>
              </a:rPr>
              <a:t>Gamon</a:t>
            </a:r>
            <a:r>
              <a:rPr lang="en-US" sz="3833" dirty="0">
                <a:latin typeface="Times New Roman" panose="02020603050405020304" pitchFamily="18" charset="0"/>
                <a:cs typeface="Times New Roman" panose="02020603050405020304" pitchFamily="18" charset="0"/>
              </a:rPr>
              <a:t>, M., He, X., and Deng, L. 2014. Modeling interestingness with deep neural networks. In EMNLP</a:t>
            </a:r>
          </a:p>
          <a:p>
            <a:r>
              <a:rPr lang="en-US" sz="3833" dirty="0">
                <a:latin typeface="Times New Roman" panose="02020603050405020304" pitchFamily="18" charset="0"/>
                <a:cs typeface="Times New Roman" panose="02020603050405020304" pitchFamily="18" charset="0"/>
              </a:rPr>
              <a:t>Gao, J., </a:t>
            </a:r>
            <a:r>
              <a:rPr lang="en-US" sz="3833" dirty="0" err="1">
                <a:latin typeface="Times New Roman" panose="02020603050405020304" pitchFamily="18" charset="0"/>
                <a:cs typeface="Times New Roman" panose="02020603050405020304" pitchFamily="18" charset="0"/>
              </a:rPr>
              <a:t>Toutanova</a:t>
            </a:r>
            <a:r>
              <a:rPr lang="en-US" sz="3833" dirty="0">
                <a:latin typeface="Times New Roman" panose="02020603050405020304" pitchFamily="18" charset="0"/>
                <a:cs typeface="Times New Roman" panose="02020603050405020304" pitchFamily="18" charset="0"/>
              </a:rPr>
              <a:t>, K., </a:t>
            </a:r>
            <a:r>
              <a:rPr lang="en-US" sz="3833" dirty="0" err="1">
                <a:latin typeface="Times New Roman" panose="02020603050405020304" pitchFamily="18" charset="0"/>
                <a:cs typeface="Times New Roman" panose="02020603050405020304" pitchFamily="18" charset="0"/>
              </a:rPr>
              <a:t>Yih</a:t>
            </a:r>
            <a:r>
              <a:rPr lang="en-US" sz="3833" dirty="0">
                <a:latin typeface="Times New Roman" panose="02020603050405020304" pitchFamily="18" charset="0"/>
                <a:cs typeface="Times New Roman" panose="02020603050405020304" pitchFamily="18" charset="0"/>
              </a:rPr>
              <a:t>., W-T. 2011. </a:t>
            </a:r>
            <a:r>
              <a:rPr lang="en-US" sz="3833" dirty="0" err="1">
                <a:latin typeface="Times New Roman" panose="02020603050405020304" pitchFamily="18" charset="0"/>
                <a:cs typeface="Times New Roman" panose="02020603050405020304" pitchFamily="18" charset="0"/>
              </a:rPr>
              <a:t>Clickthrough</a:t>
            </a:r>
            <a:r>
              <a:rPr lang="en-US" sz="3833" dirty="0">
                <a:latin typeface="Times New Roman" panose="02020603050405020304" pitchFamily="18" charset="0"/>
                <a:cs typeface="Times New Roman" panose="02020603050405020304" pitchFamily="18" charset="0"/>
              </a:rPr>
              <a:t>-based latent semantic models for web search. In SIGIR.          </a:t>
            </a:r>
          </a:p>
          <a:p>
            <a:r>
              <a:rPr lang="en-US" sz="4167" dirty="0">
                <a:latin typeface="Times New Roman" panose="02020603050405020304" pitchFamily="18" charset="0"/>
                <a:cs typeface="Times New Roman" panose="02020603050405020304" pitchFamily="18" charset="0"/>
              </a:rPr>
              <a:t>Gao, J., Yuan, W., Li, X., Deng, K., and </a:t>
            </a:r>
            <a:r>
              <a:rPr lang="en-US" sz="4167" dirty="0" err="1">
                <a:latin typeface="Times New Roman" panose="02020603050405020304" pitchFamily="18" charset="0"/>
                <a:cs typeface="Times New Roman" panose="02020603050405020304" pitchFamily="18" charset="0"/>
              </a:rPr>
              <a:t>Nie</a:t>
            </a:r>
            <a:r>
              <a:rPr lang="en-US" sz="4167" dirty="0">
                <a:latin typeface="Times New Roman" panose="02020603050405020304" pitchFamily="18" charset="0"/>
                <a:cs typeface="Times New Roman" panose="02020603050405020304" pitchFamily="18" charset="0"/>
              </a:rPr>
              <a:t>, J-Y. 2009. Smoothing </a:t>
            </a:r>
            <a:r>
              <a:rPr lang="en-US" sz="4167" dirty="0" err="1">
                <a:latin typeface="Times New Roman" panose="02020603050405020304" pitchFamily="18" charset="0"/>
                <a:cs typeface="Times New Roman" panose="02020603050405020304" pitchFamily="18" charset="0"/>
              </a:rPr>
              <a:t>clickthrough</a:t>
            </a:r>
            <a:r>
              <a:rPr lang="en-US" sz="4167" dirty="0">
                <a:latin typeface="Times New Roman" panose="02020603050405020304" pitchFamily="18" charset="0"/>
                <a:cs typeface="Times New Roman" panose="02020603050405020304" pitchFamily="18" charset="0"/>
              </a:rPr>
              <a:t> data for web search ranking. In SIGIR.</a:t>
            </a:r>
          </a:p>
          <a:p>
            <a:r>
              <a:rPr lang="en-US" sz="4167" dirty="0">
                <a:latin typeface="Times New Roman" panose="02020603050405020304" pitchFamily="18" charset="0"/>
                <a:cs typeface="Times New Roman" panose="02020603050405020304" pitchFamily="18" charset="0"/>
              </a:rPr>
              <a:t>Gao, J., and He, X. 2013. Training MRF-based translation models using gradient ascent. In NAACL-HLT.</a:t>
            </a:r>
          </a:p>
          <a:p>
            <a:r>
              <a:rPr lang="en-US" sz="4167" dirty="0">
                <a:latin typeface="Times New Roman" panose="02020603050405020304" pitchFamily="18" charset="0"/>
                <a:cs typeface="Times New Roman" panose="02020603050405020304" pitchFamily="18" charset="0"/>
              </a:rPr>
              <a:t>Graves, A., </a:t>
            </a:r>
            <a:r>
              <a:rPr lang="en-US" sz="4167" dirty="0" err="1">
                <a:latin typeface="Times New Roman" panose="02020603050405020304" pitchFamily="18" charset="0"/>
                <a:cs typeface="Times New Roman" panose="02020603050405020304" pitchFamily="18" charset="0"/>
              </a:rPr>
              <a:t>Jaitly</a:t>
            </a:r>
            <a:r>
              <a:rPr lang="en-US" sz="4167" dirty="0">
                <a:latin typeface="Times New Roman" panose="02020603050405020304" pitchFamily="18" charset="0"/>
                <a:cs typeface="Times New Roman" panose="02020603050405020304" pitchFamily="18" charset="0"/>
              </a:rPr>
              <a:t>, N., and Mohamed, A., 2013a. Hybrid speech recognition with deep bidirectional LSTM, Proc. ASRU.</a:t>
            </a:r>
          </a:p>
          <a:p>
            <a:r>
              <a:rPr lang="en-US" sz="4167" dirty="0">
                <a:latin typeface="Times New Roman" panose="02020603050405020304" pitchFamily="18" charset="0"/>
                <a:cs typeface="Times New Roman" panose="02020603050405020304" pitchFamily="18" charset="0"/>
              </a:rPr>
              <a:t>Graves, A., Mohamed, A., and Hinton, G., 2013. Speech recognition with deep recurrent neural networks, Proc. ICASSP.</a:t>
            </a:r>
          </a:p>
          <a:p>
            <a:r>
              <a:rPr lang="en-US" sz="3833" dirty="0" smtClean="0">
                <a:latin typeface="Times New Roman" panose="02020603050405020304" pitchFamily="18" charset="0"/>
                <a:cs typeface="Times New Roman" panose="02020603050405020304" pitchFamily="18" charset="0"/>
              </a:rPr>
              <a:t>He</a:t>
            </a:r>
            <a:r>
              <a:rPr lang="en-US" sz="3833" dirty="0">
                <a:latin typeface="Times New Roman" panose="02020603050405020304" pitchFamily="18" charset="0"/>
                <a:cs typeface="Times New Roman" panose="02020603050405020304" pitchFamily="18" charset="0"/>
              </a:rPr>
              <a:t>, X. and Deng, L., 2013. Speech-Centric Information Processing: An Optimization-Oriented Approach, in Proceedings of the IEEE.</a:t>
            </a:r>
          </a:p>
          <a:p>
            <a:r>
              <a:rPr lang="en-US" sz="3833" dirty="0">
                <a:latin typeface="Times New Roman" panose="02020603050405020304" pitchFamily="18" charset="0"/>
                <a:cs typeface="Times New Roman" panose="02020603050405020304" pitchFamily="18" charset="0"/>
              </a:rPr>
              <a:t>He, X. and Deng, L., 2012. Maximum Expected BLEU Training of Phrase and Lexicon Translation Models , ACL.</a:t>
            </a:r>
          </a:p>
          <a:p>
            <a:r>
              <a:rPr lang="en-US" sz="3833" dirty="0">
                <a:latin typeface="Times New Roman" panose="02020603050405020304" pitchFamily="18" charset="0"/>
                <a:cs typeface="Times New Roman" panose="02020603050405020304" pitchFamily="18" charset="0"/>
              </a:rPr>
              <a:t>He, X., Deng, L., and Chou, W., 2008. Discriminative learning in sequential pattern recognition, Sept. IEEE Sig. Proc. Mag. </a:t>
            </a:r>
          </a:p>
          <a:p>
            <a:r>
              <a:rPr lang="en-US" sz="3833" dirty="0">
                <a:latin typeface="Times New Roman" panose="02020603050405020304" pitchFamily="18" charset="0"/>
                <a:cs typeface="Times New Roman" panose="02020603050405020304" pitchFamily="18" charset="0"/>
              </a:rPr>
              <a:t>Hinton, G., Deng, L., Yu, D., Dahl, G., Mohamed, A., </a:t>
            </a:r>
            <a:r>
              <a:rPr lang="en-US" sz="3833" dirty="0" err="1">
                <a:latin typeface="Times New Roman" panose="02020603050405020304" pitchFamily="18" charset="0"/>
                <a:cs typeface="Times New Roman" panose="02020603050405020304" pitchFamily="18" charset="0"/>
              </a:rPr>
              <a:t>Jaitly</a:t>
            </a:r>
            <a:r>
              <a:rPr lang="en-US" sz="3833" dirty="0">
                <a:latin typeface="Times New Roman" panose="02020603050405020304" pitchFamily="18" charset="0"/>
                <a:cs typeface="Times New Roman" panose="02020603050405020304" pitchFamily="18" charset="0"/>
              </a:rPr>
              <a:t>, N., Senior, A., </a:t>
            </a:r>
            <a:r>
              <a:rPr lang="en-US" sz="3833" dirty="0" err="1">
                <a:latin typeface="Times New Roman" panose="02020603050405020304" pitchFamily="18" charset="0"/>
                <a:cs typeface="Times New Roman" panose="02020603050405020304" pitchFamily="18" charset="0"/>
              </a:rPr>
              <a:t>Vanhoucke</a:t>
            </a:r>
            <a:r>
              <a:rPr lang="en-US" sz="3833" dirty="0">
                <a:latin typeface="Times New Roman" panose="02020603050405020304" pitchFamily="18" charset="0"/>
                <a:cs typeface="Times New Roman" panose="02020603050405020304" pitchFamily="18" charset="0"/>
              </a:rPr>
              <a:t>, V., Nguyen, P., </a:t>
            </a:r>
            <a:r>
              <a:rPr lang="en-US" sz="3833" dirty="0" err="1">
                <a:latin typeface="Times New Roman" panose="02020603050405020304" pitchFamily="18" charset="0"/>
                <a:cs typeface="Times New Roman" panose="02020603050405020304" pitchFamily="18" charset="0"/>
              </a:rPr>
              <a:t>Sainath</a:t>
            </a:r>
            <a:r>
              <a:rPr lang="en-US" sz="3833" dirty="0">
                <a:latin typeface="Times New Roman" panose="02020603050405020304" pitchFamily="18" charset="0"/>
                <a:cs typeface="Times New Roman" panose="02020603050405020304" pitchFamily="18" charset="0"/>
              </a:rPr>
              <a:t>, T., and Kingsbury, B., 2012. Deep Neural Networks for Acoustic Modeling in Speech Recognition, IEEE Signal Processing Magazine, vol. 29, no. 6, pp. 82-97.</a:t>
            </a:r>
          </a:p>
          <a:p>
            <a:r>
              <a:rPr lang="en-US" sz="3833" dirty="0">
                <a:latin typeface="Times New Roman" panose="02020603050405020304" pitchFamily="18" charset="0"/>
                <a:cs typeface="Times New Roman" panose="02020603050405020304" pitchFamily="18" charset="0"/>
              </a:rPr>
              <a:t>Hinton, G., and </a:t>
            </a:r>
            <a:r>
              <a:rPr lang="en-US" sz="3833" dirty="0" err="1">
                <a:latin typeface="Times New Roman" panose="02020603050405020304" pitchFamily="18" charset="0"/>
                <a:cs typeface="Times New Roman" panose="02020603050405020304" pitchFamily="18" charset="0"/>
              </a:rPr>
              <a:t>Salakhutdinov</a:t>
            </a:r>
            <a:r>
              <a:rPr lang="en-US" sz="3833" dirty="0">
                <a:latin typeface="Times New Roman" panose="02020603050405020304" pitchFamily="18" charset="0"/>
                <a:cs typeface="Times New Roman" panose="02020603050405020304" pitchFamily="18" charset="0"/>
              </a:rPr>
              <a:t>, R., 2010. Discovering binary codes for documents by learning deep generative models. Topics in Cognitive Science.</a:t>
            </a:r>
          </a:p>
          <a:p>
            <a:r>
              <a:rPr lang="en-US" sz="3833" dirty="0">
                <a:latin typeface="Times New Roman" panose="02020603050405020304" pitchFamily="18" charset="0"/>
                <a:cs typeface="Times New Roman" panose="02020603050405020304" pitchFamily="18" charset="0"/>
              </a:rPr>
              <a:t>Hu, Y., Auli, M., Gao, Q., and Gao, J. 2014. Minimum translation modeling with recurrent neural networks. In EACL.</a:t>
            </a:r>
          </a:p>
          <a:p>
            <a:r>
              <a:rPr lang="en-US" sz="3833" dirty="0">
                <a:latin typeface="Times New Roman" panose="02020603050405020304" pitchFamily="18" charset="0"/>
                <a:cs typeface="Times New Roman" panose="02020603050405020304" pitchFamily="18" charset="0"/>
              </a:rPr>
              <a:t>Huang, E., Socher, R., Manning, C, and Ng, A. 2012. Improving word representations via global context and multiple word prototypes, Proc. ACL.</a:t>
            </a:r>
          </a:p>
          <a:p>
            <a:r>
              <a:rPr lang="en-US" sz="3833" dirty="0">
                <a:latin typeface="Times New Roman" panose="02020603050405020304" pitchFamily="18" charset="0"/>
                <a:cs typeface="Times New Roman" panose="02020603050405020304" pitchFamily="18" charset="0"/>
              </a:rPr>
              <a:t>Huang, P., He, X., Gao, J., Deng, L., Acero, A., and Heck, L. 2013. Learning deep structured semantic models for web search using clickthrough data. In CIKM.</a:t>
            </a:r>
          </a:p>
          <a:p>
            <a:r>
              <a:rPr lang="en-US" sz="3833" dirty="0">
                <a:latin typeface="Times New Roman" panose="02020603050405020304" pitchFamily="18" charset="0"/>
                <a:cs typeface="Times New Roman" panose="02020603050405020304" pitchFamily="18" charset="0"/>
              </a:rPr>
              <a:t>Hutchinson, B., Deng, L., and Yu, D., 2012. A deep architecture with bilinear modeling of hidden representations: Applications to phonetic recognition, Proc. ICASSP.</a:t>
            </a:r>
          </a:p>
          <a:p>
            <a:r>
              <a:rPr lang="en-US" sz="3833" dirty="0">
                <a:latin typeface="Times New Roman" panose="02020603050405020304" pitchFamily="18" charset="0"/>
                <a:cs typeface="Times New Roman" panose="02020603050405020304" pitchFamily="18" charset="0"/>
              </a:rPr>
              <a:t>Hutchinson, B., Deng, L., and Yu, D., 2013. Tensor deep stacking networks, IEEE Trans. Pattern Analysis and Machine Intelligence, vol. 35, pp. 1944 - 1957.</a:t>
            </a:r>
          </a:p>
          <a:p>
            <a:r>
              <a:rPr lang="en-US" sz="3833" dirty="0" err="1">
                <a:latin typeface="Times New Roman" panose="02020603050405020304" pitchFamily="18" charset="0"/>
                <a:cs typeface="Times New Roman" panose="02020603050405020304" pitchFamily="18" charset="0"/>
              </a:rPr>
              <a:t>Kiros</a:t>
            </a:r>
            <a:r>
              <a:rPr lang="en-US" sz="3833" dirty="0">
                <a:latin typeface="Times New Roman" panose="02020603050405020304" pitchFamily="18" charset="0"/>
                <a:cs typeface="Times New Roman" panose="02020603050405020304" pitchFamily="18" charset="0"/>
              </a:rPr>
              <a:t>, R., </a:t>
            </a:r>
            <a:r>
              <a:rPr lang="en-US" sz="3833" dirty="0" err="1">
                <a:latin typeface="Times New Roman" panose="02020603050405020304" pitchFamily="18" charset="0"/>
                <a:cs typeface="Times New Roman" panose="02020603050405020304" pitchFamily="18" charset="0"/>
              </a:rPr>
              <a:t>Zemel</a:t>
            </a:r>
            <a:r>
              <a:rPr lang="en-US" sz="3833" dirty="0">
                <a:latin typeface="Times New Roman" panose="02020603050405020304" pitchFamily="18" charset="0"/>
                <a:cs typeface="Times New Roman" panose="02020603050405020304" pitchFamily="18" charset="0"/>
              </a:rPr>
              <a:t>, R., and </a:t>
            </a:r>
            <a:r>
              <a:rPr lang="en-US" sz="3833" dirty="0" err="1">
                <a:latin typeface="Times New Roman" panose="02020603050405020304" pitchFamily="18" charset="0"/>
                <a:cs typeface="Times New Roman" panose="02020603050405020304" pitchFamily="18" charset="0"/>
              </a:rPr>
              <a:t>Salakhutdinov</a:t>
            </a:r>
            <a:r>
              <a:rPr lang="en-US" sz="3833" dirty="0">
                <a:latin typeface="Times New Roman" panose="02020603050405020304" pitchFamily="18" charset="0"/>
                <a:cs typeface="Times New Roman" panose="02020603050405020304" pitchFamily="18" charset="0"/>
              </a:rPr>
              <a:t>, R. 2013. Multimodal Neural Language Models, Proc. NIPS Deep Learning Workshop.</a:t>
            </a:r>
          </a:p>
          <a:p>
            <a:r>
              <a:rPr lang="en-US" sz="3833" dirty="0">
                <a:latin typeface="Times New Roman" panose="02020603050405020304" pitchFamily="18" charset="0"/>
                <a:cs typeface="Times New Roman" panose="02020603050405020304" pitchFamily="18" charset="0"/>
              </a:rPr>
              <a:t>Koehn, P. 2009. Statistical Machine Translation. Cambridge University Press.</a:t>
            </a:r>
          </a:p>
          <a:p>
            <a:r>
              <a:rPr lang="en-US" sz="3833" dirty="0" err="1">
                <a:latin typeface="Times New Roman" panose="02020603050405020304" pitchFamily="18" charset="0"/>
                <a:cs typeface="Times New Roman" panose="02020603050405020304" pitchFamily="18" charset="0"/>
              </a:rPr>
              <a:t>Krizhevsky</a:t>
            </a:r>
            <a:r>
              <a:rPr lang="en-US" sz="3833" dirty="0">
                <a:latin typeface="Times New Roman" panose="02020603050405020304" pitchFamily="18" charset="0"/>
                <a:cs typeface="Times New Roman" panose="02020603050405020304" pitchFamily="18" charset="0"/>
              </a:rPr>
              <a:t>, A., </a:t>
            </a:r>
            <a:r>
              <a:rPr lang="en-US" sz="3833" dirty="0" err="1">
                <a:latin typeface="Times New Roman" panose="02020603050405020304" pitchFamily="18" charset="0"/>
                <a:cs typeface="Times New Roman" panose="02020603050405020304" pitchFamily="18" charset="0"/>
              </a:rPr>
              <a:t>Sutskever</a:t>
            </a:r>
            <a:r>
              <a:rPr lang="en-US" sz="3833" dirty="0">
                <a:latin typeface="Times New Roman" panose="02020603050405020304" pitchFamily="18" charset="0"/>
                <a:cs typeface="Times New Roman" panose="02020603050405020304" pitchFamily="18" charset="0"/>
              </a:rPr>
              <a:t>, I, and Hinton, G., 2012. </a:t>
            </a:r>
            <a:r>
              <a:rPr lang="en-US" sz="3833" dirty="0" err="1">
                <a:latin typeface="Times New Roman" panose="02020603050405020304" pitchFamily="18" charset="0"/>
                <a:cs typeface="Times New Roman" panose="02020603050405020304" pitchFamily="18" charset="0"/>
              </a:rPr>
              <a:t>ImageNet</a:t>
            </a:r>
            <a:r>
              <a:rPr lang="en-US" sz="3833" dirty="0">
                <a:latin typeface="Times New Roman" panose="02020603050405020304" pitchFamily="18" charset="0"/>
                <a:cs typeface="Times New Roman" panose="02020603050405020304" pitchFamily="18" charset="0"/>
              </a:rPr>
              <a:t> Classification with Deep Convolutional Neural Networks, NIPS.</a:t>
            </a:r>
          </a:p>
          <a:p>
            <a:r>
              <a:rPr lang="en-US" sz="3833" dirty="0">
                <a:latin typeface="Times New Roman" panose="02020603050405020304" pitchFamily="18" charset="0"/>
                <a:cs typeface="Times New Roman" panose="02020603050405020304" pitchFamily="18" charset="0"/>
              </a:rPr>
              <a:t>Le, H-S, </a:t>
            </a:r>
            <a:r>
              <a:rPr lang="en-US" sz="3833" dirty="0" err="1">
                <a:latin typeface="Times New Roman" panose="02020603050405020304" pitchFamily="18" charset="0"/>
                <a:cs typeface="Times New Roman" panose="02020603050405020304" pitchFamily="18" charset="0"/>
              </a:rPr>
              <a:t>Oparin</a:t>
            </a:r>
            <a:r>
              <a:rPr lang="en-US" sz="3833" dirty="0">
                <a:latin typeface="Times New Roman" panose="02020603050405020304" pitchFamily="18" charset="0"/>
                <a:cs typeface="Times New Roman" panose="02020603050405020304" pitchFamily="18" charset="0"/>
              </a:rPr>
              <a:t>, I., </a:t>
            </a:r>
            <a:r>
              <a:rPr lang="en-US" sz="3833" dirty="0" err="1">
                <a:latin typeface="Times New Roman" panose="02020603050405020304" pitchFamily="18" charset="0"/>
                <a:cs typeface="Times New Roman" panose="02020603050405020304" pitchFamily="18" charset="0"/>
              </a:rPr>
              <a:t>Allauzen</a:t>
            </a:r>
            <a:r>
              <a:rPr lang="en-US" sz="3833" dirty="0">
                <a:latin typeface="Times New Roman" panose="02020603050405020304" pitchFamily="18" charset="0"/>
                <a:cs typeface="Times New Roman" panose="02020603050405020304" pitchFamily="18" charset="0"/>
              </a:rPr>
              <a:t>, A., </a:t>
            </a:r>
            <a:r>
              <a:rPr lang="en-US" sz="3833" dirty="0" err="1">
                <a:latin typeface="Times New Roman" panose="02020603050405020304" pitchFamily="18" charset="0"/>
                <a:cs typeface="Times New Roman" panose="02020603050405020304" pitchFamily="18" charset="0"/>
              </a:rPr>
              <a:t>Gauvain</a:t>
            </a:r>
            <a:r>
              <a:rPr lang="en-US" sz="3833" dirty="0">
                <a:latin typeface="Times New Roman" panose="02020603050405020304" pitchFamily="18" charset="0"/>
                <a:cs typeface="Times New Roman" panose="02020603050405020304" pitchFamily="18" charset="0"/>
              </a:rPr>
              <a:t>, J-L., </a:t>
            </a:r>
            <a:r>
              <a:rPr lang="en-US" sz="3833" dirty="0" err="1">
                <a:latin typeface="Times New Roman" panose="02020603050405020304" pitchFamily="18" charset="0"/>
                <a:cs typeface="Times New Roman" panose="02020603050405020304" pitchFamily="18" charset="0"/>
              </a:rPr>
              <a:t>Yvon</a:t>
            </a:r>
            <a:r>
              <a:rPr lang="en-US" sz="3833" dirty="0">
                <a:latin typeface="Times New Roman" panose="02020603050405020304" pitchFamily="18" charset="0"/>
                <a:cs typeface="Times New Roman" panose="02020603050405020304" pitchFamily="18" charset="0"/>
              </a:rPr>
              <a:t>, F., 2013. Structured output layer neural network language models for speech recognition, IEEE Transactions on Audio, Speech and Language Processing.</a:t>
            </a:r>
          </a:p>
          <a:p>
            <a:r>
              <a:rPr lang="en-US" sz="3833" dirty="0" err="1">
                <a:latin typeface="Times New Roman" panose="02020603050405020304" pitchFamily="18" charset="0"/>
                <a:cs typeface="Times New Roman" panose="02020603050405020304" pitchFamily="18" charset="0"/>
              </a:rPr>
              <a:t>LeCun</a:t>
            </a:r>
            <a:r>
              <a:rPr lang="en-US" sz="3833" dirty="0">
                <a:latin typeface="Times New Roman" panose="02020603050405020304" pitchFamily="18" charset="0"/>
                <a:cs typeface="Times New Roman" panose="02020603050405020304" pitchFamily="18" charset="0"/>
              </a:rPr>
              <a:t>, Y., </a:t>
            </a:r>
            <a:r>
              <a:rPr lang="en-US" sz="3833" dirty="0" err="1">
                <a:latin typeface="Times New Roman" panose="02020603050405020304" pitchFamily="18" charset="0"/>
                <a:cs typeface="Times New Roman" panose="02020603050405020304" pitchFamily="18" charset="0"/>
              </a:rPr>
              <a:t>Bottou</a:t>
            </a:r>
            <a:r>
              <a:rPr lang="en-US" sz="3833" dirty="0">
                <a:latin typeface="Times New Roman" panose="02020603050405020304" pitchFamily="18" charset="0"/>
                <a:cs typeface="Times New Roman" panose="02020603050405020304" pitchFamily="18" charset="0"/>
              </a:rPr>
              <a:t>, L., </a:t>
            </a:r>
            <a:r>
              <a:rPr lang="en-US" sz="3833" dirty="0" err="1">
                <a:latin typeface="Times New Roman" panose="02020603050405020304" pitchFamily="18" charset="0"/>
                <a:cs typeface="Times New Roman" panose="02020603050405020304" pitchFamily="18" charset="0"/>
              </a:rPr>
              <a:t>Bengio</a:t>
            </a:r>
            <a:r>
              <a:rPr lang="en-US" sz="3833" dirty="0">
                <a:latin typeface="Times New Roman" panose="02020603050405020304" pitchFamily="18" charset="0"/>
                <a:cs typeface="Times New Roman" panose="02020603050405020304" pitchFamily="18" charset="0"/>
              </a:rPr>
              <a:t>, Y., and </a:t>
            </a:r>
            <a:r>
              <a:rPr lang="en-US" sz="3833" dirty="0" err="1">
                <a:latin typeface="Times New Roman" panose="02020603050405020304" pitchFamily="18" charset="0"/>
                <a:cs typeface="Times New Roman" panose="02020603050405020304" pitchFamily="18" charset="0"/>
              </a:rPr>
              <a:t>Haffner</a:t>
            </a:r>
            <a:r>
              <a:rPr lang="en-US" sz="3833" dirty="0">
                <a:latin typeface="Times New Roman" panose="02020603050405020304" pitchFamily="18" charset="0"/>
                <a:cs typeface="Times New Roman" panose="02020603050405020304" pitchFamily="18" charset="0"/>
              </a:rPr>
              <a:t>, P. 1998. Gradient-based learning applied to document recognition, Proceedings of the IEEE, Vol. 86, pp. </a:t>
            </a:r>
            <a:r>
              <a:rPr lang="en-US" sz="3833" dirty="0" smtClean="0">
                <a:latin typeface="Times New Roman" panose="02020603050405020304" pitchFamily="18" charset="0"/>
                <a:cs typeface="Times New Roman" panose="02020603050405020304" pitchFamily="18" charset="0"/>
              </a:rPr>
              <a:t>2278-2324.</a:t>
            </a:r>
          </a:p>
          <a:p>
            <a:r>
              <a:rPr lang="en-US" sz="4000" dirty="0" smtClean="0">
                <a:latin typeface="Times New Roman" panose="02020603050405020304" pitchFamily="18" charset="0"/>
                <a:cs typeface="Times New Roman" panose="02020603050405020304" pitchFamily="18" charset="0"/>
              </a:rPr>
              <a:t>Lee</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L., 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Attias</a:t>
            </a:r>
            <a:r>
              <a:rPr lang="en-US" sz="4000" dirty="0">
                <a:latin typeface="Times New Roman" panose="02020603050405020304" pitchFamily="18" charset="0"/>
                <a:cs typeface="Times New Roman" panose="02020603050405020304" pitchFamily="18" charset="0"/>
              </a:rPr>
              <a:t>, Li Deng, and P. </a:t>
            </a:r>
            <a:r>
              <a:rPr lang="en-US" sz="4000" dirty="0" err="1">
                <a:latin typeface="Times New Roman" panose="02020603050405020304" pitchFamily="18" charset="0"/>
                <a:cs typeface="Times New Roman" panose="02020603050405020304" pitchFamily="18" charset="0"/>
              </a:rPr>
              <a:t>Fieguth</a:t>
            </a:r>
            <a:r>
              <a:rPr lang="en-US" sz="40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hlinkClick r:id="rId3"/>
              </a:rPr>
              <a:t>A Multimodal </a:t>
            </a:r>
            <a:r>
              <a:rPr lang="en-US" sz="4000" dirty="0" err="1">
                <a:latin typeface="Times New Roman" panose="02020603050405020304" pitchFamily="18" charset="0"/>
                <a:cs typeface="Times New Roman" panose="02020603050405020304" pitchFamily="18" charset="0"/>
                <a:hlinkClick r:id="rId3"/>
              </a:rPr>
              <a:t>Variational</a:t>
            </a:r>
            <a:r>
              <a:rPr lang="en-US" sz="4000" dirty="0">
                <a:latin typeface="Times New Roman" panose="02020603050405020304" pitchFamily="18" charset="0"/>
                <a:cs typeface="Times New Roman" panose="02020603050405020304" pitchFamily="18" charset="0"/>
                <a:hlinkClick r:id="rId3"/>
              </a:rPr>
              <a:t> Approach to Learning and Inference in Switching State Space Models</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ICASSP, 2004.</a:t>
            </a:r>
          </a:p>
          <a:p>
            <a:r>
              <a:rPr lang="en-US" sz="4000" dirty="0">
                <a:latin typeface="Times New Roman" panose="02020603050405020304" pitchFamily="18" charset="0"/>
                <a:cs typeface="Times New Roman" panose="02020603050405020304" pitchFamily="18" charset="0"/>
              </a:rPr>
              <a:t>Ma, </a:t>
            </a:r>
            <a:r>
              <a:rPr lang="en-US" sz="4000" dirty="0" smtClean="0">
                <a:latin typeface="Times New Roman" panose="02020603050405020304" pitchFamily="18" charset="0"/>
                <a:cs typeface="Times New Roman" panose="02020603050405020304" pitchFamily="18" charset="0"/>
              </a:rPr>
              <a:t>J. and L</a:t>
            </a:r>
            <a:r>
              <a:rPr lang="en-US" sz="4000" dirty="0">
                <a:latin typeface="Times New Roman" panose="02020603050405020304" pitchFamily="18" charset="0"/>
                <a:cs typeface="Times New Roman" panose="02020603050405020304" pitchFamily="18" charset="0"/>
              </a:rPr>
              <a:t>. Deng, Target-directed mixture dynamic models for spontaneous speech recognition. IEEE Trans. Audio Speech Process. 12(1), </a:t>
            </a:r>
            <a:r>
              <a:rPr lang="en-US" sz="4000" dirty="0" smtClean="0">
                <a:latin typeface="Times New Roman" panose="02020603050405020304" pitchFamily="18" charset="0"/>
                <a:cs typeface="Times New Roman" panose="02020603050405020304" pitchFamily="18" charset="0"/>
              </a:rPr>
              <a:t>47–58, 2004</a:t>
            </a:r>
            <a:endParaRPr lang="en-US" sz="3833" dirty="0">
              <a:latin typeface="Times New Roman" panose="02020603050405020304" pitchFamily="18" charset="0"/>
              <a:cs typeface="Times New Roman" panose="02020603050405020304" pitchFamily="18" charset="0"/>
            </a:endParaRPr>
          </a:p>
          <a:p>
            <a:r>
              <a:rPr lang="en-US" sz="3833" dirty="0" smtClean="0">
                <a:latin typeface="Times New Roman" panose="02020603050405020304" pitchFamily="18" charset="0"/>
                <a:cs typeface="Times New Roman" panose="02020603050405020304" pitchFamily="18" charset="0"/>
              </a:rPr>
              <a:t>Mesnil</a:t>
            </a:r>
            <a:r>
              <a:rPr lang="en-US" sz="3833" dirty="0">
                <a:latin typeface="Times New Roman" panose="02020603050405020304" pitchFamily="18" charset="0"/>
                <a:cs typeface="Times New Roman" panose="02020603050405020304" pitchFamily="18" charset="0"/>
              </a:rPr>
              <a:t>, G., He, X., Deng, L., and Bengio, Y., 2013. Investigation of Recurrent-Neural-Network Architectures and Learning Methods for Spoken Language Understanding, in </a:t>
            </a:r>
            <a:r>
              <a:rPr lang="en-US" sz="3833" dirty="0" err="1">
                <a:latin typeface="Times New Roman" panose="02020603050405020304" pitchFamily="18" charset="0"/>
                <a:cs typeface="Times New Roman" panose="02020603050405020304" pitchFamily="18" charset="0"/>
              </a:rPr>
              <a:t>Interspeech</a:t>
            </a:r>
            <a:r>
              <a:rPr lang="en-US" sz="3833" dirty="0">
                <a:latin typeface="Times New Roman" panose="02020603050405020304" pitchFamily="18" charset="0"/>
                <a:cs typeface="Times New Roman" panose="02020603050405020304" pitchFamily="18" charset="0"/>
              </a:rPr>
              <a:t>.</a:t>
            </a:r>
          </a:p>
          <a:p>
            <a:r>
              <a:rPr lang="en-US" sz="3833" dirty="0">
                <a:latin typeface="Times New Roman" panose="02020603050405020304" pitchFamily="18" charset="0"/>
                <a:cs typeface="Times New Roman" panose="02020603050405020304" pitchFamily="18" charset="0"/>
              </a:rPr>
              <a:t>Mikolov, T. 2012. Statistical Language Models based on Neural Networks, Ph.D. thesis, Brno University of Technology.</a:t>
            </a:r>
          </a:p>
          <a:p>
            <a:r>
              <a:rPr lang="en-US" sz="3833" dirty="0">
                <a:latin typeface="Times New Roman" panose="02020603050405020304" pitchFamily="18" charset="0"/>
                <a:cs typeface="Times New Roman" panose="02020603050405020304" pitchFamily="18" charset="0"/>
              </a:rPr>
              <a:t>Mikolov, T., Chen, K., </a:t>
            </a:r>
            <a:r>
              <a:rPr lang="en-US" sz="3833" dirty="0" err="1">
                <a:latin typeface="Times New Roman" panose="02020603050405020304" pitchFamily="18" charset="0"/>
                <a:cs typeface="Times New Roman" panose="02020603050405020304" pitchFamily="18" charset="0"/>
              </a:rPr>
              <a:t>Corrado</a:t>
            </a:r>
            <a:r>
              <a:rPr lang="en-US" sz="3833" dirty="0">
                <a:latin typeface="Times New Roman" panose="02020603050405020304" pitchFamily="18" charset="0"/>
                <a:cs typeface="Times New Roman" panose="02020603050405020304" pitchFamily="18" charset="0"/>
              </a:rPr>
              <a:t>, G., and Dean, J. 2013. Efficient estimation of word representations in vector space, Proc. ICLR.</a:t>
            </a:r>
          </a:p>
          <a:p>
            <a:r>
              <a:rPr lang="en-US" sz="3833" dirty="0">
                <a:latin typeface="Times New Roman" panose="02020603050405020304" pitchFamily="18" charset="0"/>
                <a:cs typeface="Times New Roman" panose="02020603050405020304" pitchFamily="18" charset="0"/>
              </a:rPr>
              <a:t>Mikolov, T., </a:t>
            </a:r>
            <a:r>
              <a:rPr lang="en-US" sz="3833" dirty="0" err="1">
                <a:latin typeface="Times New Roman" panose="02020603050405020304" pitchFamily="18" charset="0"/>
                <a:cs typeface="Times New Roman" panose="02020603050405020304" pitchFamily="18" charset="0"/>
              </a:rPr>
              <a:t>Kombrink</a:t>
            </a:r>
            <a:r>
              <a:rPr lang="en-US" sz="3833" dirty="0">
                <a:latin typeface="Times New Roman" panose="02020603050405020304" pitchFamily="18" charset="0"/>
                <a:cs typeface="Times New Roman" panose="02020603050405020304" pitchFamily="18" charset="0"/>
              </a:rPr>
              <a:t>,. S., </a:t>
            </a:r>
            <a:r>
              <a:rPr lang="en-US" sz="3833" dirty="0" err="1">
                <a:latin typeface="Times New Roman" panose="02020603050405020304" pitchFamily="18" charset="0"/>
                <a:cs typeface="Times New Roman" panose="02020603050405020304" pitchFamily="18" charset="0"/>
              </a:rPr>
              <a:t>Burget</a:t>
            </a:r>
            <a:r>
              <a:rPr lang="en-US" sz="3833" dirty="0">
                <a:latin typeface="Times New Roman" panose="02020603050405020304" pitchFamily="18" charset="0"/>
                <a:cs typeface="Times New Roman" panose="02020603050405020304" pitchFamily="18" charset="0"/>
              </a:rPr>
              <a:t>, L., </a:t>
            </a:r>
            <a:r>
              <a:rPr lang="en-US" sz="3833" dirty="0" err="1">
                <a:latin typeface="Times New Roman" panose="02020603050405020304" pitchFamily="18" charset="0"/>
                <a:cs typeface="Times New Roman" panose="02020603050405020304" pitchFamily="18" charset="0"/>
              </a:rPr>
              <a:t>Cernocky</a:t>
            </a:r>
            <a:r>
              <a:rPr lang="en-US" sz="3833" dirty="0">
                <a:latin typeface="Times New Roman" panose="02020603050405020304" pitchFamily="18" charset="0"/>
                <a:cs typeface="Times New Roman" panose="02020603050405020304" pitchFamily="18" charset="0"/>
              </a:rPr>
              <a:t>, J.,  </a:t>
            </a:r>
            <a:r>
              <a:rPr lang="en-US" sz="3833" dirty="0" err="1">
                <a:latin typeface="Times New Roman" panose="02020603050405020304" pitchFamily="18" charset="0"/>
                <a:cs typeface="Times New Roman" panose="02020603050405020304" pitchFamily="18" charset="0"/>
              </a:rPr>
              <a:t>Khudanpur</a:t>
            </a:r>
            <a:r>
              <a:rPr lang="en-US" sz="3833" dirty="0">
                <a:latin typeface="Times New Roman" panose="02020603050405020304" pitchFamily="18" charset="0"/>
                <a:cs typeface="Times New Roman" panose="02020603050405020304" pitchFamily="18" charset="0"/>
              </a:rPr>
              <a:t>, S., 2011. Extensions of Recurrent Neural Network LM. ICASSP.</a:t>
            </a:r>
          </a:p>
          <a:p>
            <a:r>
              <a:rPr lang="en-US" sz="3833" dirty="0">
                <a:latin typeface="Times New Roman" panose="02020603050405020304" pitchFamily="18" charset="0"/>
                <a:cs typeface="Times New Roman" panose="02020603050405020304" pitchFamily="18" charset="0"/>
              </a:rPr>
              <a:t>Mikolov, T., Yih, W., Zweig, G., 2013. Linguistic Regularities in Continuous Space Word Representations. In NAACL-HLT</a:t>
            </a:r>
            <a:r>
              <a:rPr lang="en-US" sz="3833" dirty="0" smtClean="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Mohamed, </a:t>
            </a:r>
            <a:r>
              <a:rPr lang="en-US" sz="4000" dirty="0" smtClean="0">
                <a:latin typeface="Times New Roman" panose="02020603050405020304" pitchFamily="18" charset="0"/>
                <a:cs typeface="Times New Roman" panose="02020603050405020304" pitchFamily="18" charset="0"/>
              </a:rPr>
              <a:t>A., G</a:t>
            </a:r>
            <a:r>
              <a:rPr lang="en-US" sz="4000" dirty="0">
                <a:latin typeface="Times New Roman" panose="02020603050405020304" pitchFamily="18" charset="0"/>
                <a:cs typeface="Times New Roman" panose="02020603050405020304" pitchFamily="18" charset="0"/>
              </a:rPr>
              <a:t>. Dahl, G. Hinton, Acoustic modeling using deep belief networks. IEEE Trans. Audio Speech Lang. Process. </a:t>
            </a:r>
            <a:r>
              <a:rPr lang="en-US" sz="4000" b="1" dirty="0" smtClean="0">
                <a:latin typeface="Times New Roman" panose="02020603050405020304" pitchFamily="18" charset="0"/>
                <a:cs typeface="Times New Roman" panose="02020603050405020304" pitchFamily="18" charset="0"/>
              </a:rPr>
              <a:t>20</a:t>
            </a:r>
            <a:r>
              <a:rPr lang="en-US" sz="4000" dirty="0" smtClean="0">
                <a:latin typeface="Times New Roman" panose="02020603050405020304" pitchFamily="18" charset="0"/>
                <a:cs typeface="Times New Roman" panose="02020603050405020304" pitchFamily="18" charset="0"/>
              </a:rPr>
              <a:t>(1), 14–22, 2012 &amp; 2009</a:t>
            </a:r>
            <a:endParaRPr lang="en-US" sz="3833" dirty="0">
              <a:latin typeface="Times New Roman" panose="02020603050405020304" pitchFamily="18" charset="0"/>
              <a:cs typeface="Times New Roman" panose="02020603050405020304" pitchFamily="18" charset="0"/>
            </a:endParaRPr>
          </a:p>
          <a:p>
            <a:r>
              <a:rPr lang="en-US" sz="3833" dirty="0">
                <a:latin typeface="Times New Roman" panose="02020603050405020304" pitchFamily="18" charset="0"/>
                <a:cs typeface="Times New Roman" panose="02020603050405020304" pitchFamily="18" charset="0"/>
              </a:rPr>
              <a:t>Mohamed, A., Yu, D., and Deng, L. 2010. Investigation of full-sequence training of deep belief networks for speech recognition, Proc. </a:t>
            </a:r>
            <a:r>
              <a:rPr lang="en-US" sz="3833" dirty="0" err="1">
                <a:latin typeface="Times New Roman" panose="02020603050405020304" pitchFamily="18" charset="0"/>
                <a:cs typeface="Times New Roman" panose="02020603050405020304" pitchFamily="18" charset="0"/>
              </a:rPr>
              <a:t>Interspeech</a:t>
            </a:r>
            <a:r>
              <a:rPr lang="en-US" sz="3833" dirty="0">
                <a:latin typeface="Times New Roman" panose="02020603050405020304" pitchFamily="18" charset="0"/>
                <a:cs typeface="Times New Roman" panose="02020603050405020304" pitchFamily="18" charset="0"/>
              </a:rPr>
              <a:t>.</a:t>
            </a:r>
          </a:p>
          <a:p>
            <a:r>
              <a:rPr lang="en-US" sz="3833" dirty="0" err="1">
                <a:latin typeface="Times New Roman" panose="02020603050405020304" pitchFamily="18" charset="0"/>
                <a:cs typeface="Times New Roman" panose="02020603050405020304" pitchFamily="18" charset="0"/>
              </a:rPr>
              <a:t>Ngiam</a:t>
            </a:r>
            <a:r>
              <a:rPr lang="en-US" sz="3833" dirty="0">
                <a:latin typeface="Times New Roman" panose="02020603050405020304" pitchFamily="18" charset="0"/>
                <a:cs typeface="Times New Roman" panose="02020603050405020304" pitchFamily="18" charset="0"/>
              </a:rPr>
              <a:t>, J., </a:t>
            </a:r>
            <a:r>
              <a:rPr lang="en-US" sz="3833" dirty="0" err="1">
                <a:latin typeface="Times New Roman" panose="02020603050405020304" pitchFamily="18" charset="0"/>
                <a:cs typeface="Times New Roman" panose="02020603050405020304" pitchFamily="18" charset="0"/>
              </a:rPr>
              <a:t>Khosla</a:t>
            </a:r>
            <a:r>
              <a:rPr lang="en-US" sz="3833" dirty="0">
                <a:latin typeface="Times New Roman" panose="02020603050405020304" pitchFamily="18" charset="0"/>
                <a:cs typeface="Times New Roman" panose="02020603050405020304" pitchFamily="18" charset="0"/>
              </a:rPr>
              <a:t>, A., Kim, M., Nam, J., Lee, H., and Ng, A. 2011. Multimodal deep learning, Proc. ICML.</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6" name="Rectangle 5"/>
          <p:cNvSpPr/>
          <p:nvPr/>
        </p:nvSpPr>
        <p:spPr bwMode="auto">
          <a:xfrm>
            <a:off x="0" y="6172200"/>
            <a:ext cx="91440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0529307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1016000"/>
          </a:xfrm>
        </p:spPr>
        <p:txBody>
          <a:bodyPr/>
          <a:lstStyle/>
          <a:p>
            <a:r>
              <a:rPr lang="en-US" dirty="0"/>
              <a:t>Additional References</a:t>
            </a:r>
          </a:p>
        </p:txBody>
      </p:sp>
      <p:sp>
        <p:nvSpPr>
          <p:cNvPr id="3" name="Content Placeholder 2"/>
          <p:cNvSpPr>
            <a:spLocks noGrp="1"/>
          </p:cNvSpPr>
          <p:nvPr>
            <p:ph idx="4294967295"/>
          </p:nvPr>
        </p:nvSpPr>
        <p:spPr>
          <a:xfrm>
            <a:off x="457200" y="1397000"/>
            <a:ext cx="8229600" cy="4402666"/>
          </a:xfrm>
          <a:prstGeom prst="rect">
            <a:avLst/>
          </a:prstGeom>
        </p:spPr>
        <p:txBody>
          <a:bodyPr vert="horz" wrap="square" lIns="87082" tIns="43541" rIns="87082" bIns="43541" rtlCol="0">
            <a:normAutofit fontScale="25000" lnSpcReduction="20000"/>
          </a:bodyPr>
          <a:lstStyle/>
          <a:p>
            <a:r>
              <a:rPr lang="en-US" sz="4000" dirty="0" err="1">
                <a:latin typeface="Times New Roman" panose="02020603050405020304" pitchFamily="18" charset="0"/>
                <a:cs typeface="Times New Roman" panose="02020603050405020304" pitchFamily="18" charset="0"/>
              </a:rPr>
              <a:t>Picone</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P., S</a:t>
            </a:r>
            <a:r>
              <a:rPr lang="en-US" sz="4000" dirty="0">
                <a:latin typeface="Times New Roman" panose="02020603050405020304" pitchFamily="18" charset="0"/>
                <a:cs typeface="Times New Roman" panose="02020603050405020304" pitchFamily="18" charset="0"/>
              </a:rPr>
              <a:t>. Pike, R. Regan, T. </a:t>
            </a:r>
            <a:r>
              <a:rPr lang="en-US" sz="4000" dirty="0" err="1">
                <a:latin typeface="Times New Roman" panose="02020603050405020304" pitchFamily="18" charset="0"/>
                <a:cs typeface="Times New Roman" panose="02020603050405020304" pitchFamily="18" charset="0"/>
              </a:rPr>
              <a:t>Kamm</a:t>
            </a:r>
            <a:r>
              <a:rPr lang="en-US" sz="4000" dirty="0">
                <a:latin typeface="Times New Roman" panose="02020603050405020304" pitchFamily="18" charset="0"/>
                <a:cs typeface="Times New Roman" panose="02020603050405020304" pitchFamily="18" charset="0"/>
              </a:rPr>
              <a:t>, J. Bridle, L. Deng, Z. Ma, H. Richards, M. Schuster, </a:t>
            </a:r>
            <a:r>
              <a:rPr lang="en-US" sz="4000" dirty="0" smtClean="0">
                <a:latin typeface="Times New Roman" panose="02020603050405020304" pitchFamily="18" charset="0"/>
                <a:cs typeface="Times New Roman" panose="02020603050405020304" pitchFamily="18" charset="0"/>
              </a:rPr>
              <a:t>1999. Initial </a:t>
            </a:r>
            <a:r>
              <a:rPr lang="en-US" sz="4000" dirty="0">
                <a:latin typeface="Times New Roman" panose="02020603050405020304" pitchFamily="18" charset="0"/>
                <a:cs typeface="Times New Roman" panose="02020603050405020304" pitchFamily="18" charset="0"/>
              </a:rPr>
              <a:t>evaluation of hidden dynamic models on conversational speech, </a:t>
            </a:r>
            <a:r>
              <a:rPr lang="en-US" sz="4000" dirty="0" smtClean="0">
                <a:latin typeface="Times New Roman" panose="02020603050405020304" pitchFamily="18" charset="0"/>
                <a:cs typeface="Times New Roman" panose="02020603050405020304" pitchFamily="18" charset="0"/>
              </a:rPr>
              <a:t>ICASSP.</a:t>
            </a:r>
          </a:p>
          <a:p>
            <a:r>
              <a:rPr lang="en-US" sz="4000" dirty="0">
                <a:latin typeface="Times New Roman" panose="02020603050405020304" pitchFamily="18" charset="0"/>
                <a:cs typeface="Times New Roman" panose="02020603050405020304" pitchFamily="18" charset="0"/>
              </a:rPr>
              <a:t>Robinson, </a:t>
            </a:r>
            <a:r>
              <a:rPr lang="en-US" sz="4000" dirty="0" smtClean="0">
                <a:latin typeface="Times New Roman" panose="02020603050405020304" pitchFamily="18" charset="0"/>
                <a:cs typeface="Times New Roman" panose="02020603050405020304" pitchFamily="18" charset="0"/>
              </a:rPr>
              <a:t>T. An </a:t>
            </a:r>
            <a:r>
              <a:rPr lang="en-US" sz="4000" dirty="0">
                <a:latin typeface="Times New Roman" panose="02020603050405020304" pitchFamily="18" charset="0"/>
                <a:cs typeface="Times New Roman" panose="02020603050405020304" pitchFamily="18" charset="0"/>
              </a:rPr>
              <a:t>application of recurrent nets to phone probability estimation. IEEE Trans. Neural </a:t>
            </a:r>
            <a:r>
              <a:rPr lang="en-US" sz="4000" dirty="0" smtClean="0">
                <a:latin typeface="Times New Roman" panose="02020603050405020304" pitchFamily="18" charset="0"/>
                <a:cs typeface="Times New Roman" panose="02020603050405020304" pitchFamily="18" charset="0"/>
              </a:rPr>
              <a:t>Networks. </a:t>
            </a:r>
            <a:r>
              <a:rPr lang="en-US" sz="4000" b="1" dirty="0">
                <a:latin typeface="Times New Roman" panose="02020603050405020304" pitchFamily="18" charset="0"/>
                <a:cs typeface="Times New Roman" panose="02020603050405020304" pitchFamily="18" charset="0"/>
              </a:rPr>
              <a:t>5</a:t>
            </a:r>
            <a:r>
              <a:rPr lang="en-US" sz="4000" dirty="0">
                <a:latin typeface="Times New Roman" panose="02020603050405020304" pitchFamily="18" charset="0"/>
                <a:cs typeface="Times New Roman" panose="02020603050405020304" pitchFamily="18" charset="0"/>
              </a:rPr>
              <a:t>(2), </a:t>
            </a:r>
            <a:r>
              <a:rPr lang="en-US" sz="4000" dirty="0" smtClean="0">
                <a:latin typeface="Times New Roman" panose="02020603050405020304" pitchFamily="18" charset="0"/>
                <a:cs typeface="Times New Roman" panose="02020603050405020304" pitchFamily="18" charset="0"/>
              </a:rPr>
              <a:t>298–305, 1994.</a:t>
            </a:r>
          </a:p>
          <a:p>
            <a:r>
              <a:rPr lang="en-US" sz="3833" dirty="0" err="1" smtClean="0">
                <a:latin typeface="Times New Roman" panose="02020603050405020304" pitchFamily="18" charset="0"/>
                <a:cs typeface="Times New Roman" panose="02020603050405020304" pitchFamily="18" charset="0"/>
              </a:rPr>
              <a:t>Sainath</a:t>
            </a:r>
            <a:r>
              <a:rPr lang="en-US" sz="3833" dirty="0">
                <a:latin typeface="Times New Roman" panose="02020603050405020304" pitchFamily="18" charset="0"/>
                <a:cs typeface="Times New Roman" panose="02020603050405020304" pitchFamily="18" charset="0"/>
              </a:rPr>
              <a:t>, T., Mohamed, A., Kingsbury, B., and </a:t>
            </a:r>
            <a:r>
              <a:rPr lang="en-US" sz="3833" dirty="0" err="1">
                <a:latin typeface="Times New Roman" panose="02020603050405020304" pitchFamily="18" charset="0"/>
                <a:cs typeface="Times New Roman" panose="02020603050405020304" pitchFamily="18" charset="0"/>
              </a:rPr>
              <a:t>Ramabhadran</a:t>
            </a:r>
            <a:r>
              <a:rPr lang="en-US" sz="3833" dirty="0">
                <a:latin typeface="Times New Roman" panose="02020603050405020304" pitchFamily="18" charset="0"/>
                <a:cs typeface="Times New Roman" panose="02020603050405020304" pitchFamily="18" charset="0"/>
              </a:rPr>
              <a:t>, B. 2013. Convolutional neural networks for LVCSR, Proc. ICASSP.</a:t>
            </a:r>
          </a:p>
          <a:p>
            <a:r>
              <a:rPr lang="en-US" sz="3833" dirty="0" err="1">
                <a:latin typeface="Times New Roman" panose="02020603050405020304" pitchFamily="18" charset="0"/>
                <a:cs typeface="Times New Roman" panose="02020603050405020304" pitchFamily="18" charset="0"/>
              </a:rPr>
              <a:t>Salakhutdinov</a:t>
            </a:r>
            <a:r>
              <a:rPr lang="en-US" sz="3833" dirty="0">
                <a:latin typeface="Times New Roman" panose="02020603050405020304" pitchFamily="18" charset="0"/>
                <a:cs typeface="Times New Roman" panose="02020603050405020304" pitchFamily="18" charset="0"/>
              </a:rPr>
              <a:t> R., and Hinton, G., 2007 Semantic hashing. in Proc. SIGIR Workshop Information Retrieval and Applications of Graphical Models </a:t>
            </a:r>
          </a:p>
          <a:p>
            <a:r>
              <a:rPr lang="en-US" sz="3833" dirty="0" smtClean="0">
                <a:latin typeface="Times New Roman" panose="02020603050405020304" pitchFamily="18" charset="0"/>
                <a:cs typeface="Times New Roman" panose="02020603050405020304" pitchFamily="18" charset="0"/>
              </a:rPr>
              <a:t>Schwenk</a:t>
            </a:r>
            <a:r>
              <a:rPr lang="en-US" sz="3833" dirty="0">
                <a:latin typeface="Times New Roman" panose="02020603050405020304" pitchFamily="18" charset="0"/>
                <a:cs typeface="Times New Roman" panose="02020603050405020304" pitchFamily="18" charset="0"/>
              </a:rPr>
              <a:t>, H., </a:t>
            </a:r>
            <a:r>
              <a:rPr lang="en-US" sz="3833" dirty="0" err="1">
                <a:latin typeface="Times New Roman" panose="02020603050405020304" pitchFamily="18" charset="0"/>
                <a:cs typeface="Times New Roman" panose="02020603050405020304" pitchFamily="18" charset="0"/>
              </a:rPr>
              <a:t>Dchelotte</a:t>
            </a:r>
            <a:r>
              <a:rPr lang="en-US" sz="3833" dirty="0">
                <a:latin typeface="Times New Roman" panose="02020603050405020304" pitchFamily="18" charset="0"/>
                <a:cs typeface="Times New Roman" panose="02020603050405020304" pitchFamily="18" charset="0"/>
              </a:rPr>
              <a:t>, D., Gauvain, J-L., 2006. Continuous space language models for statistical machine translation, in COLING-ACL</a:t>
            </a:r>
          </a:p>
          <a:p>
            <a:r>
              <a:rPr lang="en-US" sz="3833" dirty="0" err="1">
                <a:latin typeface="Times New Roman" panose="02020603050405020304" pitchFamily="18" charset="0"/>
                <a:cs typeface="Times New Roman" panose="02020603050405020304" pitchFamily="18" charset="0"/>
              </a:rPr>
              <a:t>Seide</a:t>
            </a:r>
            <a:r>
              <a:rPr lang="en-US" sz="3833" dirty="0">
                <a:latin typeface="Times New Roman" panose="02020603050405020304" pitchFamily="18" charset="0"/>
                <a:cs typeface="Times New Roman" panose="02020603050405020304" pitchFamily="18" charset="0"/>
              </a:rPr>
              <a:t>, F., Li, G., and Yu, D. 2011. Conversational speech transcription using context-dependent deep neural networks, Proc. </a:t>
            </a:r>
            <a:r>
              <a:rPr lang="en-US" sz="3833" dirty="0" err="1">
                <a:latin typeface="Times New Roman" panose="02020603050405020304" pitchFamily="18" charset="0"/>
                <a:cs typeface="Times New Roman" panose="02020603050405020304" pitchFamily="18" charset="0"/>
              </a:rPr>
              <a:t>Interspeech</a:t>
            </a:r>
            <a:endParaRPr lang="en-US" sz="3833" dirty="0">
              <a:latin typeface="Times New Roman" panose="02020603050405020304" pitchFamily="18" charset="0"/>
              <a:cs typeface="Times New Roman" panose="02020603050405020304" pitchFamily="18" charset="0"/>
            </a:endParaRPr>
          </a:p>
          <a:p>
            <a:r>
              <a:rPr lang="en-US" sz="3833" dirty="0">
                <a:latin typeface="Times New Roman" panose="02020603050405020304" pitchFamily="18" charset="0"/>
                <a:cs typeface="Times New Roman" panose="02020603050405020304" pitchFamily="18" charset="0"/>
              </a:rPr>
              <a:t>Shen, Y., He, X., Gao, J., Deng, L., and Mesnil, G. 2014. Learning Semantic Representations Using Convolutional Neural Networks for Web Search, in Proceedings of WWW.</a:t>
            </a:r>
          </a:p>
          <a:p>
            <a:r>
              <a:rPr lang="en-US" sz="3833" dirty="0">
                <a:latin typeface="Times New Roman" panose="02020603050405020304" pitchFamily="18" charset="0"/>
                <a:cs typeface="Times New Roman" panose="02020603050405020304" pitchFamily="18" charset="0"/>
              </a:rPr>
              <a:t>Shen, Y., He, X., Gao, J., Deng, L., and Mesnil, G. 2014. A convolutional latent semantic model for web search. </a:t>
            </a:r>
            <a:r>
              <a:rPr lang="en-US" sz="3833" dirty="0" smtClean="0">
                <a:latin typeface="Times New Roman" panose="02020603050405020304" pitchFamily="18" charset="0"/>
                <a:cs typeface="Times New Roman" panose="02020603050405020304" pitchFamily="18" charset="0"/>
              </a:rPr>
              <a:t>CIKM</a:t>
            </a:r>
          </a:p>
          <a:p>
            <a:r>
              <a:rPr lang="en-US" sz="4000" dirty="0">
                <a:latin typeface="Times New Roman" panose="02020603050405020304" pitchFamily="18" charset="0"/>
                <a:cs typeface="Times New Roman" panose="02020603050405020304" pitchFamily="18" charset="0"/>
              </a:rPr>
              <a:t>Shen, </a:t>
            </a:r>
            <a:r>
              <a:rPr lang="en-US" sz="4000" dirty="0" smtClean="0">
                <a:latin typeface="Times New Roman" panose="02020603050405020304" pitchFamily="18" charset="0"/>
                <a:cs typeface="Times New Roman" panose="02020603050405020304" pitchFamily="18" charset="0"/>
              </a:rPr>
              <a:t>X., L</a:t>
            </a:r>
            <a:r>
              <a:rPr lang="en-US" sz="4000" dirty="0">
                <a:latin typeface="Times New Roman" panose="02020603050405020304" pitchFamily="18" charset="0"/>
                <a:cs typeface="Times New Roman" panose="02020603050405020304" pitchFamily="18" charset="0"/>
              </a:rPr>
              <a:t>. Deng, Maximum likelihood in statistical estimation of dynamical systems: decomposition algorithm and simulation results. Signal Process. </a:t>
            </a:r>
            <a:r>
              <a:rPr lang="en-US" sz="4000" b="1" dirty="0">
                <a:latin typeface="Times New Roman" panose="02020603050405020304" pitchFamily="18" charset="0"/>
                <a:cs typeface="Times New Roman" panose="02020603050405020304" pitchFamily="18" charset="0"/>
              </a:rPr>
              <a:t>57</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65–79, 1997</a:t>
            </a:r>
            <a:r>
              <a:rPr lang="en-US" sz="3833" dirty="0" smtClean="0">
                <a:latin typeface="Times New Roman" panose="02020603050405020304" pitchFamily="18" charset="0"/>
                <a:cs typeface="Times New Roman" panose="02020603050405020304" pitchFamily="18" charset="0"/>
              </a:rPr>
              <a:t>. </a:t>
            </a:r>
          </a:p>
          <a:p>
            <a:r>
              <a:rPr lang="en-US" sz="3833" dirty="0" err="1" smtClean="0">
                <a:latin typeface="Times New Roman" panose="02020603050405020304" pitchFamily="18" charset="0"/>
                <a:cs typeface="Times New Roman" panose="02020603050405020304" pitchFamily="18" charset="0"/>
              </a:rPr>
              <a:t>Socher</a:t>
            </a:r>
            <a:r>
              <a:rPr lang="en-US" sz="3833" dirty="0">
                <a:latin typeface="Times New Roman" panose="02020603050405020304" pitchFamily="18" charset="0"/>
                <a:cs typeface="Times New Roman" panose="02020603050405020304" pitchFamily="18" charset="0"/>
              </a:rPr>
              <a:t>, R., </a:t>
            </a:r>
            <a:r>
              <a:rPr lang="en-US" sz="3833" dirty="0" err="1">
                <a:latin typeface="Times New Roman" panose="02020603050405020304" pitchFamily="18" charset="0"/>
                <a:cs typeface="Times New Roman" panose="02020603050405020304" pitchFamily="18" charset="0"/>
              </a:rPr>
              <a:t>Huval</a:t>
            </a:r>
            <a:r>
              <a:rPr lang="en-US" sz="3833" dirty="0">
                <a:latin typeface="Times New Roman" panose="02020603050405020304" pitchFamily="18" charset="0"/>
                <a:cs typeface="Times New Roman" panose="02020603050405020304" pitchFamily="18" charset="0"/>
              </a:rPr>
              <a:t>, B., Manning, C., Ng, A., 2012. Semantic compositionality through recursive matrix-vector spaces. In EMNLP.</a:t>
            </a:r>
          </a:p>
          <a:p>
            <a:r>
              <a:rPr lang="en-US" sz="3833" dirty="0">
                <a:latin typeface="Times New Roman" panose="02020603050405020304" pitchFamily="18" charset="0"/>
                <a:cs typeface="Times New Roman" panose="02020603050405020304" pitchFamily="18" charset="0"/>
              </a:rPr>
              <a:t>Socher, R., Lin, C., Ng, A., and Manning, C. 2011. Learning continuous phrase representations and syntactic parsing with recursive neural networks, Proc. ICML.</a:t>
            </a:r>
          </a:p>
          <a:p>
            <a:r>
              <a:rPr lang="en-US" sz="3833" dirty="0">
                <a:latin typeface="Times New Roman" panose="02020603050405020304" pitchFamily="18" charset="0"/>
                <a:cs typeface="Times New Roman" panose="02020603050405020304" pitchFamily="18" charset="0"/>
              </a:rPr>
              <a:t>Socher, R., </a:t>
            </a:r>
            <a:r>
              <a:rPr lang="en-US" sz="3833" dirty="0" err="1">
                <a:latin typeface="Times New Roman" panose="02020603050405020304" pitchFamily="18" charset="0"/>
                <a:cs typeface="Times New Roman" panose="02020603050405020304" pitchFamily="18" charset="0"/>
              </a:rPr>
              <a:t>Perelygin</a:t>
            </a:r>
            <a:r>
              <a:rPr lang="en-US" sz="3833" dirty="0">
                <a:latin typeface="Times New Roman" panose="02020603050405020304" pitchFamily="18" charset="0"/>
                <a:cs typeface="Times New Roman" panose="02020603050405020304" pitchFamily="18" charset="0"/>
              </a:rPr>
              <a:t>, A., Wu, J., Chuang, J., Manning, C., Ng A., and Potts. C. 2013. Recursive Deep Models for Semantic Compositionality Over a Sentiment Treebank, Proc. EMNLP</a:t>
            </a:r>
          </a:p>
          <a:p>
            <a:r>
              <a:rPr lang="en-US" sz="3833" dirty="0">
                <a:latin typeface="Times New Roman" panose="02020603050405020304" pitchFamily="18" charset="0"/>
                <a:cs typeface="Times New Roman" panose="02020603050405020304" pitchFamily="18" charset="0"/>
              </a:rPr>
              <a:t>Song, X. He, X., Gao. J., and Deng, L. 2014. Learning Word Embedding Using the DSSM. MSR Tech Report.</a:t>
            </a:r>
          </a:p>
          <a:p>
            <a:r>
              <a:rPr lang="en-US" sz="3833" dirty="0">
                <a:latin typeface="Times New Roman" panose="02020603050405020304" pitchFamily="18" charset="0"/>
                <a:cs typeface="Times New Roman" panose="02020603050405020304" pitchFamily="18" charset="0"/>
              </a:rPr>
              <a:t>Song, Y., Wang, H., and He, X., 2014. Adapting Deep RankNet for Personalized Search. Proc. WSDM.</a:t>
            </a:r>
          </a:p>
          <a:p>
            <a:r>
              <a:rPr lang="en-US" sz="3833" dirty="0">
                <a:latin typeface="Times New Roman" panose="02020603050405020304" pitchFamily="18" charset="0"/>
                <a:cs typeface="Times New Roman" panose="02020603050405020304" pitchFamily="18" charset="0"/>
              </a:rPr>
              <a:t>Tur, G., Deng, L., Hakkani-Tur, D., and He, X., 2012. Towards Deeper Understanding Deep Convex Networks for Semantic Utterance Classification, in ICASSP</a:t>
            </a:r>
            <a:r>
              <a:rPr lang="en-US" sz="3833" dirty="0" smtClean="0">
                <a:latin typeface="Times New Roman" panose="02020603050405020304" pitchFamily="18" charset="0"/>
                <a:cs typeface="Times New Roman" panose="02020603050405020304" pitchFamily="18" charset="0"/>
              </a:rPr>
              <a:t>.</a:t>
            </a:r>
          </a:p>
          <a:p>
            <a:r>
              <a:rPr lang="en-US" sz="4000" dirty="0" err="1">
                <a:latin typeface="Times New Roman" panose="02020603050405020304" pitchFamily="18" charset="0"/>
                <a:cs typeface="Times New Roman" panose="02020603050405020304" pitchFamily="18" charset="0"/>
              </a:rPr>
              <a:t>Togneri</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R., L</a:t>
            </a:r>
            <a:r>
              <a:rPr lang="en-US" sz="4000" dirty="0">
                <a:latin typeface="Times New Roman" panose="02020603050405020304" pitchFamily="18" charset="0"/>
                <a:cs typeface="Times New Roman" panose="02020603050405020304" pitchFamily="18" charset="0"/>
              </a:rPr>
              <a:t>. Deng, Joint state and parameter estimation for a target-directed nonlinear dynamic system model. IEEE Trans. Signal Process. </a:t>
            </a:r>
            <a:r>
              <a:rPr lang="en-US" sz="4000" b="1" dirty="0">
                <a:latin typeface="Times New Roman" panose="02020603050405020304" pitchFamily="18" charset="0"/>
                <a:cs typeface="Times New Roman" panose="02020603050405020304" pitchFamily="18" charset="0"/>
              </a:rPr>
              <a:t>51</a:t>
            </a:r>
            <a:r>
              <a:rPr lang="en-US" sz="4000" dirty="0">
                <a:latin typeface="Times New Roman" panose="02020603050405020304" pitchFamily="18" charset="0"/>
                <a:cs typeface="Times New Roman" panose="02020603050405020304" pitchFamily="18" charset="0"/>
              </a:rPr>
              <a:t>(12), </a:t>
            </a:r>
            <a:r>
              <a:rPr lang="en-US" sz="4000" dirty="0" smtClean="0">
                <a:latin typeface="Times New Roman" panose="02020603050405020304" pitchFamily="18" charset="0"/>
                <a:cs typeface="Times New Roman" panose="02020603050405020304" pitchFamily="18" charset="0"/>
              </a:rPr>
              <a:t>3061–3070, 2003.</a:t>
            </a:r>
            <a:endParaRPr lang="en-US" sz="3833" dirty="0" smtClean="0">
              <a:latin typeface="Times New Roman" panose="02020603050405020304" pitchFamily="18" charset="0"/>
              <a:cs typeface="Times New Roman" panose="02020603050405020304" pitchFamily="18" charset="0"/>
            </a:endParaRPr>
          </a:p>
          <a:p>
            <a:r>
              <a:rPr lang="en-US" sz="4000" dirty="0" err="1" smtClean="0">
                <a:latin typeface="Times New Roman" panose="02020603050405020304" pitchFamily="18" charset="0"/>
                <a:cs typeface="Times New Roman" panose="02020603050405020304" pitchFamily="18" charset="0"/>
              </a:rPr>
              <a:t>Vinyals</a:t>
            </a:r>
            <a:r>
              <a:rPr lang="en-US" sz="4000" dirty="0" smtClean="0">
                <a:latin typeface="Times New Roman" panose="02020603050405020304" pitchFamily="18" charset="0"/>
                <a:cs typeface="Times New Roman" panose="02020603050405020304" pitchFamily="18" charset="0"/>
              </a:rPr>
              <a:t>, O., </a:t>
            </a:r>
            <a:r>
              <a:rPr lang="en-US" sz="4000" dirty="0">
                <a:latin typeface="Times New Roman" panose="02020603050405020304" pitchFamily="18" charset="0"/>
                <a:cs typeface="Times New Roman" panose="02020603050405020304" pitchFamily="18" charset="0"/>
              </a:rPr>
              <a:t>Y. </a:t>
            </a:r>
            <a:r>
              <a:rPr lang="en-US" sz="4000" dirty="0" err="1">
                <a:latin typeface="Times New Roman" panose="02020603050405020304" pitchFamily="18" charset="0"/>
                <a:cs typeface="Times New Roman" panose="02020603050405020304" pitchFamily="18" charset="0"/>
              </a:rPr>
              <a:t>Jia</a:t>
            </a:r>
            <a:r>
              <a:rPr lang="en-US" sz="4000" dirty="0">
                <a:latin typeface="Times New Roman" panose="02020603050405020304" pitchFamily="18" charset="0"/>
                <a:cs typeface="Times New Roman" panose="02020603050405020304" pitchFamily="18" charset="0"/>
              </a:rPr>
              <a:t>, Li Deng, and Trevor Darrell, </a:t>
            </a:r>
            <a:r>
              <a:rPr lang="en-US" sz="4000" dirty="0">
                <a:latin typeface="Times New Roman" panose="02020603050405020304" pitchFamily="18" charset="0"/>
                <a:cs typeface="Times New Roman" panose="02020603050405020304" pitchFamily="18" charset="0"/>
                <a:hlinkClick r:id="rId3"/>
              </a:rPr>
              <a:t>Learning with Recursive Perceptual Representations</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NIPS, 2012</a:t>
            </a:r>
            <a:r>
              <a:rPr lang="en-US" sz="4000" dirty="0">
                <a:latin typeface="Times New Roman" panose="02020603050405020304" pitchFamily="18" charset="0"/>
                <a:cs typeface="Times New Roman" panose="02020603050405020304" pitchFamily="18" charset="0"/>
              </a:rPr>
              <a:t>.</a:t>
            </a:r>
            <a:endParaRPr lang="en-US" sz="3833" dirty="0">
              <a:latin typeface="Times New Roman" panose="02020603050405020304" pitchFamily="18" charset="0"/>
              <a:cs typeface="Times New Roman" panose="02020603050405020304" pitchFamily="18" charset="0"/>
            </a:endParaRPr>
          </a:p>
          <a:p>
            <a:r>
              <a:rPr lang="en-US" sz="3833" dirty="0">
                <a:latin typeface="Times New Roman" panose="02020603050405020304" pitchFamily="18" charset="0"/>
                <a:cs typeface="Times New Roman" panose="02020603050405020304" pitchFamily="18" charset="0"/>
              </a:rPr>
              <a:t>Wright, S., Kanevsky, D., Deng, L., He, X., </a:t>
            </a:r>
            <a:r>
              <a:rPr lang="en-US" sz="3833" dirty="0" err="1">
                <a:latin typeface="Times New Roman" panose="02020603050405020304" pitchFamily="18" charset="0"/>
                <a:cs typeface="Times New Roman" panose="02020603050405020304" pitchFamily="18" charset="0"/>
              </a:rPr>
              <a:t>Heigold</a:t>
            </a:r>
            <a:r>
              <a:rPr lang="en-US" sz="3833" dirty="0">
                <a:latin typeface="Times New Roman" panose="02020603050405020304" pitchFamily="18" charset="0"/>
                <a:cs typeface="Times New Roman" panose="02020603050405020304" pitchFamily="18" charset="0"/>
              </a:rPr>
              <a:t>, G., and Li, </a:t>
            </a:r>
            <a:r>
              <a:rPr lang="en-US" sz="3833" dirty="0" smtClean="0">
                <a:latin typeface="Times New Roman" panose="02020603050405020304" pitchFamily="18" charset="0"/>
                <a:cs typeface="Times New Roman" panose="02020603050405020304" pitchFamily="18" charset="0"/>
              </a:rPr>
              <a:t>H. Optimization </a:t>
            </a:r>
            <a:r>
              <a:rPr lang="en-US" sz="3833" dirty="0">
                <a:latin typeface="Times New Roman" panose="02020603050405020304" pitchFamily="18" charset="0"/>
                <a:cs typeface="Times New Roman" panose="02020603050405020304" pitchFamily="18" charset="0"/>
              </a:rPr>
              <a:t>Algorithms and Applications for Speech and Language Processing, in IEEE Transactions on Audio, Speech, and Language Processing, vol. 21, no. 11</a:t>
            </a:r>
            <a:r>
              <a:rPr lang="en-US" sz="3833" dirty="0" smtClean="0">
                <a:latin typeface="Times New Roman" panose="02020603050405020304" pitchFamily="18" charset="0"/>
                <a:cs typeface="Times New Roman" panose="02020603050405020304" pitchFamily="18" charset="0"/>
              </a:rPr>
              <a:t>. 2013.</a:t>
            </a:r>
            <a:endParaRPr lang="en-US" sz="3833" dirty="0">
              <a:latin typeface="Times New Roman" panose="02020603050405020304" pitchFamily="18" charset="0"/>
              <a:cs typeface="Times New Roman" panose="02020603050405020304" pitchFamily="18" charset="0"/>
            </a:endParaRPr>
          </a:p>
          <a:p>
            <a:r>
              <a:rPr lang="en-US" sz="3833" dirty="0" smtClean="0">
                <a:latin typeface="Times New Roman" panose="02020603050405020304" pitchFamily="18" charset="0"/>
                <a:cs typeface="Times New Roman" panose="02020603050405020304" pitchFamily="18" charset="0"/>
              </a:rPr>
              <a:t>Yao</a:t>
            </a:r>
            <a:r>
              <a:rPr lang="en-US" sz="3833" dirty="0">
                <a:latin typeface="Times New Roman" panose="02020603050405020304" pitchFamily="18" charset="0"/>
                <a:cs typeface="Times New Roman" panose="02020603050405020304" pitchFamily="18" charset="0"/>
              </a:rPr>
              <a:t>, K., Zweig, G., Hwang, M-Y. , Shi, Y., Yu, D., 2013. Recurrent neural networks for language understanding, submitted to </a:t>
            </a:r>
            <a:r>
              <a:rPr lang="en-US" sz="3833" dirty="0" err="1">
                <a:latin typeface="Times New Roman" panose="02020603050405020304" pitchFamily="18" charset="0"/>
                <a:cs typeface="Times New Roman" panose="02020603050405020304" pitchFamily="18" charset="0"/>
              </a:rPr>
              <a:t>Interspeech</a:t>
            </a:r>
            <a:r>
              <a:rPr lang="en-US" sz="3833" dirty="0">
                <a:latin typeface="Times New Roman" panose="02020603050405020304" pitchFamily="18" charset="0"/>
                <a:cs typeface="Times New Roman" panose="02020603050405020304" pitchFamily="18" charset="0"/>
              </a:rPr>
              <a:t>. </a:t>
            </a:r>
          </a:p>
          <a:p>
            <a:r>
              <a:rPr lang="en-US" sz="3833" dirty="0">
                <a:latin typeface="Times New Roman" panose="02020603050405020304" pitchFamily="18" charset="0"/>
                <a:cs typeface="Times New Roman" panose="02020603050405020304" pitchFamily="18" charset="0"/>
              </a:rPr>
              <a:t>Yann, D., Tur, G., Hakkani-Tur, D., Heck, L., 2014. Zero-Shot Learning and Clustering for Semantic Utterance Classification Using Deep Learning, in ICLR</a:t>
            </a:r>
            <a:r>
              <a:rPr lang="en-US" sz="3833" dirty="0" smtClean="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Yu, </a:t>
            </a:r>
            <a:r>
              <a:rPr lang="en-US" sz="4000" dirty="0" smtClean="0">
                <a:latin typeface="Times New Roman" panose="02020603050405020304" pitchFamily="18" charset="0"/>
                <a:cs typeface="Times New Roman" panose="02020603050405020304" pitchFamily="18" charset="0"/>
              </a:rPr>
              <a:t>D. and </a:t>
            </a:r>
            <a:r>
              <a:rPr lang="en-US" sz="4000" dirty="0">
                <a:latin typeface="Times New Roman" panose="02020603050405020304" pitchFamily="18" charset="0"/>
                <a:cs typeface="Times New Roman" panose="02020603050405020304" pitchFamily="18" charset="0"/>
              </a:rPr>
              <a:t>Deng</a:t>
            </a:r>
            <a:r>
              <a:rPr lang="en-US" sz="4000" dirty="0" smtClean="0">
                <a:latin typeface="Times New Roman" panose="02020603050405020304" pitchFamily="18" charset="0"/>
                <a:cs typeface="Times New Roman" panose="02020603050405020304" pitchFamily="18" charset="0"/>
              </a:rPr>
              <a:t>, L.  </a:t>
            </a:r>
            <a:r>
              <a:rPr lang="en-US" sz="4000" dirty="0">
                <a:latin typeface="Times New Roman" panose="02020603050405020304" pitchFamily="18" charset="0"/>
                <a:cs typeface="Times New Roman" panose="02020603050405020304" pitchFamily="18" charset="0"/>
              </a:rPr>
              <a:t>Discriminative </a:t>
            </a:r>
            <a:r>
              <a:rPr lang="en-US" sz="4000" dirty="0" err="1">
                <a:latin typeface="Times New Roman" panose="02020603050405020304" pitchFamily="18" charset="0"/>
                <a:cs typeface="Times New Roman" panose="02020603050405020304" pitchFamily="18" charset="0"/>
              </a:rPr>
              <a:t>pretraining</a:t>
            </a:r>
            <a:r>
              <a:rPr lang="en-US" sz="4000" dirty="0">
                <a:latin typeface="Times New Roman" panose="02020603050405020304" pitchFamily="18" charset="0"/>
                <a:cs typeface="Times New Roman" panose="02020603050405020304" pitchFamily="18" charset="0"/>
              </a:rPr>
              <a:t> of deep neural networks, US </a:t>
            </a:r>
            <a:r>
              <a:rPr lang="en-US" sz="4000" dirty="0" smtClean="0">
                <a:latin typeface="Times New Roman" panose="02020603050405020304" pitchFamily="18" charset="0"/>
                <a:cs typeface="Times New Roman" panose="02020603050405020304" pitchFamily="18" charset="0"/>
              </a:rPr>
              <a:t>Patent, 2013.</a:t>
            </a:r>
          </a:p>
          <a:p>
            <a:r>
              <a:rPr lang="en-US" sz="4000" dirty="0">
                <a:latin typeface="Times New Roman" panose="02020603050405020304" pitchFamily="18" charset="0"/>
                <a:cs typeface="Times New Roman" panose="02020603050405020304" pitchFamily="18" charset="0"/>
              </a:rPr>
              <a:t>Yu</a:t>
            </a:r>
            <a:r>
              <a:rPr lang="en-US" sz="4000" dirty="0" smtClean="0">
                <a:latin typeface="Times New Roman" panose="02020603050405020304" pitchFamily="18" charset="0"/>
                <a:cs typeface="Times New Roman" panose="02020603050405020304" pitchFamily="18" charset="0"/>
              </a:rPr>
              <a:t>, D., </a:t>
            </a:r>
            <a:r>
              <a:rPr lang="en-US" sz="4000" dirty="0">
                <a:latin typeface="Times New Roman" panose="02020603050405020304" pitchFamily="18" charset="0"/>
                <a:cs typeface="Times New Roman" panose="02020603050405020304" pitchFamily="18" charset="0"/>
              </a:rPr>
              <a:t>Deng</a:t>
            </a:r>
            <a:r>
              <a:rPr lang="en-US" sz="4000" dirty="0" smtClean="0">
                <a:latin typeface="Times New Roman" panose="02020603050405020304" pitchFamily="18" charset="0"/>
                <a:cs typeface="Times New Roman" panose="02020603050405020304" pitchFamily="18" charset="0"/>
              </a:rPr>
              <a:t>, L., </a:t>
            </a:r>
            <a:r>
              <a:rPr lang="en-US" sz="4000" dirty="0">
                <a:latin typeface="Times New Roman" panose="02020603050405020304" pitchFamily="18" charset="0"/>
                <a:cs typeface="Times New Roman" panose="02020603050405020304" pitchFamily="18" charset="0"/>
              </a:rPr>
              <a:t>G. Dahl, Roles of pre-training and fine-tuning in context-dependent DBN-HMMs for real-world speech recognition, </a:t>
            </a:r>
            <a:r>
              <a:rPr lang="en-US" sz="4000" i="1" dirty="0" smtClean="0">
                <a:latin typeface="Times New Roman" panose="02020603050405020304" pitchFamily="18" charset="0"/>
                <a:cs typeface="Times New Roman" panose="02020603050405020304" pitchFamily="18" charset="0"/>
              </a:rPr>
              <a:t>NIPS Workshop </a:t>
            </a:r>
            <a:r>
              <a:rPr lang="en-US" sz="4000" dirty="0" smtClean="0">
                <a:latin typeface="Times New Roman" panose="02020603050405020304" pitchFamily="18" charset="0"/>
                <a:cs typeface="Times New Roman" panose="02020603050405020304" pitchFamily="18" charset="0"/>
              </a:rPr>
              <a:t>2010.</a:t>
            </a:r>
            <a:endParaRPr lang="en-US" sz="3833" dirty="0">
              <a:latin typeface="Times New Roman" panose="02020603050405020304" pitchFamily="18" charset="0"/>
              <a:cs typeface="Times New Roman" panose="02020603050405020304" pitchFamily="18" charset="0"/>
            </a:endParaRPr>
          </a:p>
          <a:p>
            <a:endParaRPr lang="en-US" sz="3833"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0" y="6172200"/>
            <a:ext cx="91440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8653302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835"/>
            <a:ext cx="8229600" cy="1143000"/>
          </a:xfrm>
        </p:spPr>
        <p:txBody>
          <a:bodyPr>
            <a:noAutofit/>
          </a:bodyPr>
          <a:lstStyle/>
          <a:p>
            <a:r>
              <a:rPr lang="en-US" sz="3600" dirty="0" smtClean="0"/>
              <a:t>Unsupervised learning using deep generative model (ACL, 2013)</a:t>
            </a:r>
            <a:endParaRPr lang="en-US" sz="3600" dirty="0"/>
          </a:p>
        </p:txBody>
      </p:sp>
      <p:sp>
        <p:nvSpPr>
          <p:cNvPr id="3" name="Content Placeholder 2"/>
          <p:cNvSpPr>
            <a:spLocks noGrp="1"/>
          </p:cNvSpPr>
          <p:nvPr>
            <p:ph idx="1"/>
          </p:nvPr>
        </p:nvSpPr>
        <p:spPr>
          <a:xfrm>
            <a:off x="457200" y="1600221"/>
            <a:ext cx="8610600" cy="4525963"/>
          </a:xfrm>
        </p:spPr>
        <p:txBody>
          <a:bodyPr/>
          <a:lstStyle/>
          <a:p>
            <a:r>
              <a:rPr lang="en-US" dirty="0"/>
              <a:t>D</a:t>
            </a:r>
            <a:r>
              <a:rPr lang="en-US" dirty="0" smtClean="0"/>
              <a:t>istorted character string </a:t>
            </a:r>
            <a:r>
              <a:rPr lang="en-US" dirty="0" smtClean="0">
                <a:solidFill>
                  <a:srgbClr val="00B0F0"/>
                </a:solidFill>
              </a:rPr>
              <a:t>Images</a:t>
            </a:r>
            <a:r>
              <a:rPr lang="en-US" dirty="0" smtClean="0">
                <a:solidFill>
                  <a:srgbClr val="00B0F0"/>
                </a:solidFill>
                <a:sym typeface="Wingdings" panose="05000000000000000000" pitchFamily="2" charset="2"/>
              </a:rPr>
              <a:t> Text</a:t>
            </a:r>
          </a:p>
          <a:p>
            <a:r>
              <a:rPr lang="en-US" dirty="0" smtClean="0">
                <a:sym typeface="Wingdings" panose="05000000000000000000" pitchFamily="2" charset="2"/>
              </a:rPr>
              <a:t>Easier than unsupervised  </a:t>
            </a:r>
            <a:r>
              <a:rPr lang="en-US" dirty="0" smtClean="0">
                <a:solidFill>
                  <a:srgbClr val="00B0F0"/>
                </a:solidFill>
                <a:sym typeface="Wingdings" panose="05000000000000000000" pitchFamily="2" charset="2"/>
              </a:rPr>
              <a:t>Speech Text</a:t>
            </a:r>
          </a:p>
          <a:p>
            <a:r>
              <a:rPr lang="en-US" sz="2400" dirty="0" smtClean="0"/>
              <a:t>47% error reduction over Google’s open-source OCR system</a:t>
            </a:r>
            <a:endParaRPr lang="en-US" sz="2400"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76200" y="3505200"/>
            <a:ext cx="5819775" cy="3000375"/>
          </a:xfrm>
          <a:prstGeom prst="rect">
            <a:avLst/>
          </a:prstGeom>
        </p:spPr>
      </p:pic>
      <p:sp>
        <p:nvSpPr>
          <p:cNvPr id="6" name="TextBox 5"/>
          <p:cNvSpPr txBox="1"/>
          <p:nvPr/>
        </p:nvSpPr>
        <p:spPr>
          <a:xfrm>
            <a:off x="6357937" y="4505861"/>
            <a:ext cx="2057400" cy="1200329"/>
          </a:xfrm>
          <a:prstGeom prst="rect">
            <a:avLst/>
          </a:prstGeom>
          <a:noFill/>
        </p:spPr>
        <p:txBody>
          <a:bodyPr wrap="squar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Calibri"/>
                <a:ea typeface="+mn-ea"/>
                <a:cs typeface="+mn-cs"/>
              </a:rPr>
              <a:t>Motivated me to think about </a:t>
            </a: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unsupervised ASR</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and NLP</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p:sp>
        <p:nvSpPr>
          <p:cNvPr id="8" name="Rectangle 7"/>
          <p:cNvSpPr/>
          <p:nvPr/>
        </p:nvSpPr>
        <p:spPr>
          <a:xfrm>
            <a:off x="0" y="3482273"/>
            <a:ext cx="5743575" cy="3023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37124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1029454933"/>
              </p:ext>
            </p:extLst>
          </p:nvPr>
        </p:nvGraphicFramePr>
        <p:xfrm>
          <a:off x="11113" y="0"/>
          <a:ext cx="9143999" cy="8001783"/>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3319243">
                  <a:extLst>
                    <a:ext uri="{9D8B030D-6E8A-4147-A177-3AD203B41FA5}">
                      <a16:colId xmlns:a16="http://schemas.microsoft.com/office/drawing/2014/main" val="20001"/>
                    </a:ext>
                  </a:extLst>
                </a:gridCol>
                <a:gridCol w="3691156">
                  <a:extLst>
                    <a:ext uri="{9D8B030D-6E8A-4147-A177-3AD203B41FA5}">
                      <a16:colId xmlns:a16="http://schemas.microsoft.com/office/drawing/2014/main" val="20002"/>
                    </a:ext>
                  </a:extLst>
                </a:gridCol>
              </a:tblGrid>
              <a:tr h="426555">
                <a:tc>
                  <a:txBody>
                    <a:bodyPr/>
                    <a:lstStyle/>
                    <a:p>
                      <a:pPr algn="ctr"/>
                      <a:endParaRPr lang="en-US" sz="2400" dirty="0"/>
                    </a:p>
                  </a:txBody>
                  <a:tcPr marT="45716" marB="45716"/>
                </a:tc>
                <a:tc>
                  <a:txBody>
                    <a:bodyPr/>
                    <a:lstStyle/>
                    <a:p>
                      <a:pPr algn="ctr"/>
                      <a:r>
                        <a:rPr lang="en-US" sz="2000" dirty="0" smtClean="0"/>
                        <a:t>Deep Discriminative NN</a:t>
                      </a:r>
                      <a:endParaRPr lang="en-US" sz="2000" dirty="0"/>
                    </a:p>
                  </a:txBody>
                  <a:tcPr marT="45716" marB="4571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Deep Generative Models</a:t>
                      </a:r>
                      <a:r>
                        <a:rPr lang="en-US" sz="2000" baseline="0" dirty="0" smtClean="0"/>
                        <a:t> </a:t>
                      </a:r>
                      <a:endParaRPr lang="en-US" sz="2000" dirty="0" smtClean="0"/>
                    </a:p>
                  </a:txBody>
                  <a:tcPr marT="45716" marB="45716"/>
                </a:tc>
                <a:extLst>
                  <a:ext uri="{0D108BD9-81ED-4DB2-BD59-A6C34878D82A}">
                    <a16:rowId xmlns:a16="http://schemas.microsoft.com/office/drawing/2014/main" val="10000"/>
                  </a:ext>
                </a:extLst>
              </a:tr>
              <a:tr h="341242">
                <a:tc>
                  <a:txBody>
                    <a:bodyPr/>
                    <a:lstStyle/>
                    <a:p>
                      <a:r>
                        <a:rPr lang="en-US" sz="1800" b="1" dirty="0" smtClean="0">
                          <a:solidFill>
                            <a:srgbClr val="C00000"/>
                          </a:solidFill>
                        </a:rPr>
                        <a:t>Structure</a:t>
                      </a:r>
                      <a:endParaRPr lang="en-US" sz="18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7030A0"/>
                          </a:solidFill>
                        </a:rPr>
                        <a:t>Graphical;</a:t>
                      </a:r>
                      <a:r>
                        <a:rPr lang="en-US" sz="1800" baseline="0" dirty="0" smtClean="0">
                          <a:solidFill>
                            <a:srgbClr val="7030A0"/>
                          </a:solidFill>
                        </a:rPr>
                        <a:t> info flow: </a:t>
                      </a:r>
                      <a:r>
                        <a:rPr lang="en-US" sz="1800" b="1" baseline="0" dirty="0" smtClean="0">
                          <a:solidFill>
                            <a:srgbClr val="00B050"/>
                          </a:solidFill>
                        </a:rPr>
                        <a:t>bottom-up</a:t>
                      </a:r>
                      <a:endParaRPr lang="en-US" sz="1800" b="1" dirty="0" smtClean="0">
                        <a:solidFill>
                          <a:srgbClr val="00B05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7030A0"/>
                          </a:solidFill>
                        </a:rPr>
                        <a:t>Graphical; </a:t>
                      </a:r>
                      <a:r>
                        <a:rPr lang="en-US" sz="1800" baseline="0" dirty="0" smtClean="0">
                          <a:solidFill>
                            <a:srgbClr val="7030A0"/>
                          </a:solidFill>
                        </a:rPr>
                        <a:t>info flow: </a:t>
                      </a:r>
                      <a:r>
                        <a:rPr lang="en-US" sz="1800" b="1" baseline="0" dirty="0" smtClean="0">
                          <a:solidFill>
                            <a:srgbClr val="00B050"/>
                          </a:solidFill>
                        </a:rPr>
                        <a:t>top-down</a:t>
                      </a:r>
                      <a:endParaRPr lang="en-US" sz="1800" b="1" dirty="0">
                        <a:solidFill>
                          <a:srgbClr val="00B050"/>
                        </a:solidFill>
                      </a:endParaRPr>
                    </a:p>
                  </a:txBody>
                  <a:tcPr marT="45716" marB="45716"/>
                </a:tc>
                <a:extLst>
                  <a:ext uri="{0D108BD9-81ED-4DB2-BD59-A6C34878D82A}">
                    <a16:rowId xmlns:a16="http://schemas.microsoft.com/office/drawing/2014/main" val="10001"/>
                  </a:ext>
                </a:extLst>
              </a:tr>
              <a:tr h="597179">
                <a:tc>
                  <a:txBody>
                    <a:bodyPr/>
                    <a:lstStyle/>
                    <a:p>
                      <a:r>
                        <a:rPr lang="en-US" sz="1600" b="1" baseline="0" dirty="0" err="1" smtClean="0">
                          <a:solidFill>
                            <a:srgbClr val="C00000"/>
                          </a:solidFill>
                        </a:rPr>
                        <a:t>Incorp</a:t>
                      </a:r>
                      <a:r>
                        <a:rPr lang="en-US" sz="1600" b="1" baseline="0" dirty="0" smtClean="0">
                          <a:solidFill>
                            <a:srgbClr val="C00000"/>
                          </a:solidFill>
                        </a:rPr>
                        <a:t> constraints &amp; domain knowledge</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7030A0"/>
                          </a:solidFill>
                        </a:rPr>
                        <a:t>Harder;</a:t>
                      </a:r>
                      <a:r>
                        <a:rPr lang="en-US" sz="1800" baseline="0" dirty="0" smtClean="0">
                          <a:solidFill>
                            <a:srgbClr val="7030A0"/>
                          </a:solidFill>
                        </a:rPr>
                        <a:t> </a:t>
                      </a:r>
                      <a:r>
                        <a:rPr lang="en-US" sz="1800" dirty="0" smtClean="0">
                          <a:solidFill>
                            <a:srgbClr val="7030A0"/>
                          </a:solidFill>
                        </a:rPr>
                        <a:t>less fine-grained</a:t>
                      </a:r>
                      <a:endParaRPr lang="en-US" sz="18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00B050"/>
                          </a:solidFill>
                        </a:rPr>
                        <a:t>Easier; more fine grained</a:t>
                      </a:r>
                      <a:endParaRPr lang="en-US" sz="1800" b="1" dirty="0" smtClean="0">
                        <a:solidFill>
                          <a:srgbClr val="00B050"/>
                        </a:solidFill>
                      </a:endParaRPr>
                    </a:p>
                  </a:txBody>
                  <a:tcPr marT="45716" marB="45716"/>
                </a:tc>
                <a:extLst>
                  <a:ext uri="{0D108BD9-81ED-4DB2-BD59-A6C34878D82A}">
                    <a16:rowId xmlns:a16="http://schemas.microsoft.com/office/drawing/2014/main" val="10002"/>
                  </a:ext>
                </a:extLst>
              </a:tr>
              <a:tr h="341242">
                <a:tc>
                  <a:txBody>
                    <a:bodyPr/>
                    <a:lstStyle/>
                    <a:p>
                      <a:r>
                        <a:rPr lang="en-US" sz="1600" b="1" i="1" dirty="0" smtClean="0">
                          <a:solidFill>
                            <a:srgbClr val="C00000"/>
                          </a:solidFill>
                        </a:rPr>
                        <a:t>Semi</a:t>
                      </a:r>
                      <a:r>
                        <a:rPr lang="en-US" sz="1400" b="1" dirty="0" smtClean="0">
                          <a:solidFill>
                            <a:srgbClr val="C00000"/>
                          </a:solidFill>
                        </a:rPr>
                        <a:t>/</a:t>
                      </a:r>
                      <a:r>
                        <a:rPr lang="en-US" sz="1600" b="1" i="1" dirty="0" smtClean="0">
                          <a:solidFill>
                            <a:srgbClr val="C00000"/>
                          </a:solidFill>
                        </a:rPr>
                        <a:t>unsupervised</a:t>
                      </a:r>
                      <a:endParaRPr lang="en-US" sz="1600" b="1" i="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rPr>
                        <a:t>Hard </a:t>
                      </a:r>
                      <a:r>
                        <a:rPr lang="en-US" sz="1600" dirty="0" smtClean="0">
                          <a:solidFill>
                            <a:srgbClr val="FF0000"/>
                          </a:solidFill>
                        </a:rPr>
                        <a:t>or impossible</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i="1" dirty="0" smtClean="0">
                          <a:solidFill>
                            <a:srgbClr val="FF0000"/>
                          </a:solidFill>
                        </a:rPr>
                        <a:t>Easier, at least possible</a:t>
                      </a:r>
                    </a:p>
                  </a:txBody>
                  <a:tcPr marT="45716" marB="45716"/>
                </a:tc>
                <a:extLst>
                  <a:ext uri="{0D108BD9-81ED-4DB2-BD59-A6C34878D82A}">
                    <a16:rowId xmlns:a16="http://schemas.microsoft.com/office/drawing/2014/main" val="10003"/>
                  </a:ext>
                </a:extLst>
              </a:tr>
              <a:tr h="341242">
                <a:tc>
                  <a:txBody>
                    <a:bodyPr/>
                    <a:lstStyle/>
                    <a:p>
                      <a:r>
                        <a:rPr lang="en-US" sz="1600" b="1" dirty="0" smtClean="0">
                          <a:solidFill>
                            <a:srgbClr val="C00000"/>
                          </a:solidFill>
                        </a:rPr>
                        <a:t>Interpretation</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Harder</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B050"/>
                          </a:solidFill>
                        </a:rPr>
                        <a:t>Easy</a:t>
                      </a:r>
                      <a:r>
                        <a:rPr lang="en-US" sz="1600" dirty="0" smtClean="0">
                          <a:solidFill>
                            <a:srgbClr val="00B050"/>
                          </a:solidFill>
                        </a:rPr>
                        <a:t> </a:t>
                      </a:r>
                      <a:r>
                        <a:rPr lang="en-US" sz="1200" dirty="0" smtClean="0">
                          <a:solidFill>
                            <a:srgbClr val="00B050"/>
                          </a:solidFill>
                        </a:rPr>
                        <a:t>(generative “story” on data and hidden variables)</a:t>
                      </a:r>
                    </a:p>
                  </a:txBody>
                  <a:tcPr marT="45716" marB="45716"/>
                </a:tc>
                <a:extLst>
                  <a:ext uri="{0D108BD9-81ED-4DB2-BD59-A6C34878D82A}">
                    <a16:rowId xmlns:a16="http://schemas.microsoft.com/office/drawing/2014/main" val="10004"/>
                  </a:ext>
                </a:extLst>
              </a:tr>
              <a:tr h="341242">
                <a:tc>
                  <a:txBody>
                    <a:bodyPr/>
                    <a:lstStyle/>
                    <a:p>
                      <a:r>
                        <a:rPr lang="en-US" sz="1600" b="1" dirty="0" smtClean="0">
                          <a:solidFill>
                            <a:srgbClr val="C00000"/>
                          </a:solidFill>
                        </a:rPr>
                        <a:t>Representation</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B050"/>
                          </a:solidFill>
                        </a:rPr>
                        <a:t>Distributed</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err="1" smtClean="0">
                          <a:solidFill>
                            <a:srgbClr val="7030A0"/>
                          </a:solidFill>
                        </a:rPr>
                        <a:t>Localist</a:t>
                      </a:r>
                      <a:r>
                        <a:rPr lang="en-US" sz="1600" baseline="0" dirty="0" smtClean="0">
                          <a:solidFill>
                            <a:srgbClr val="7030A0"/>
                          </a:solidFill>
                        </a:rPr>
                        <a:t> (mostly); can be distributed also</a:t>
                      </a:r>
                      <a:endParaRPr lang="en-US" sz="1600" dirty="0" smtClean="0">
                        <a:solidFill>
                          <a:srgbClr val="7030A0"/>
                        </a:solidFill>
                      </a:endParaRPr>
                    </a:p>
                  </a:txBody>
                  <a:tcPr marT="45716" marB="45716"/>
                </a:tc>
                <a:extLst>
                  <a:ext uri="{0D108BD9-81ED-4DB2-BD59-A6C34878D82A}">
                    <a16:rowId xmlns:a16="http://schemas.microsoft.com/office/drawing/2014/main" val="10005"/>
                  </a:ext>
                </a:extLst>
              </a:tr>
              <a:tr h="341242">
                <a:tc>
                  <a:txBody>
                    <a:bodyPr/>
                    <a:lstStyle/>
                    <a:p>
                      <a:r>
                        <a:rPr lang="en-US" sz="1600" b="1" dirty="0" smtClean="0">
                          <a:solidFill>
                            <a:srgbClr val="C00000"/>
                          </a:solidFill>
                        </a:rPr>
                        <a:t>Inference/decode</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Easy</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Harder (but</a:t>
                      </a:r>
                      <a:r>
                        <a:rPr lang="en-US" sz="1600" baseline="0" dirty="0" smtClean="0">
                          <a:solidFill>
                            <a:srgbClr val="7030A0"/>
                          </a:solidFill>
                        </a:rPr>
                        <a:t> note </a:t>
                      </a:r>
                      <a:r>
                        <a:rPr lang="en-US" sz="1600" b="1" baseline="0" dirty="0" smtClean="0">
                          <a:solidFill>
                            <a:srgbClr val="7030A0"/>
                          </a:solidFill>
                        </a:rPr>
                        <a:t>recent progress</a:t>
                      </a:r>
                      <a:r>
                        <a:rPr lang="en-US" sz="1600" baseline="0" dirty="0" smtClean="0">
                          <a:solidFill>
                            <a:srgbClr val="7030A0"/>
                          </a:solidFill>
                        </a:rPr>
                        <a:t>)</a:t>
                      </a:r>
                      <a:endParaRPr lang="en-US" sz="1600" dirty="0" smtClean="0">
                        <a:solidFill>
                          <a:srgbClr val="7030A0"/>
                        </a:solidFill>
                      </a:endParaRPr>
                    </a:p>
                  </a:txBody>
                  <a:tcPr marT="45716" marB="45716"/>
                </a:tc>
                <a:extLst>
                  <a:ext uri="{0D108BD9-81ED-4DB2-BD59-A6C34878D82A}">
                    <a16:rowId xmlns:a16="http://schemas.microsoft.com/office/drawing/2014/main" val="10006"/>
                  </a:ext>
                </a:extLst>
              </a:tr>
              <a:tr h="341242">
                <a:tc>
                  <a:txBody>
                    <a:bodyPr/>
                    <a:lstStyle/>
                    <a:p>
                      <a:r>
                        <a:rPr lang="en-US" sz="1600" b="1" dirty="0" smtClean="0">
                          <a:solidFill>
                            <a:srgbClr val="C00000"/>
                          </a:solidFill>
                        </a:rPr>
                        <a:t>Scalability/compute</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B050"/>
                          </a:solidFill>
                        </a:rPr>
                        <a:t>Easier (regular computes</a:t>
                      </a:r>
                      <a:r>
                        <a:rPr lang="en-US" sz="1600" b="1" baseline="0" dirty="0" smtClean="0">
                          <a:solidFill>
                            <a:srgbClr val="00B050"/>
                          </a:solidFill>
                        </a:rPr>
                        <a:t>/</a:t>
                      </a:r>
                      <a:r>
                        <a:rPr lang="en-US" sz="1600" b="1" dirty="0" smtClean="0">
                          <a:solidFill>
                            <a:srgbClr val="00B050"/>
                          </a:solidFill>
                        </a:rPr>
                        <a:t>GPU)</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Harder  (but</a:t>
                      </a:r>
                      <a:r>
                        <a:rPr lang="en-US" sz="1600" baseline="0" dirty="0" smtClean="0">
                          <a:solidFill>
                            <a:srgbClr val="7030A0"/>
                          </a:solidFill>
                        </a:rPr>
                        <a:t> note </a:t>
                      </a:r>
                      <a:r>
                        <a:rPr lang="en-US" sz="1600" b="1" baseline="0" dirty="0" smtClean="0">
                          <a:solidFill>
                            <a:srgbClr val="7030A0"/>
                          </a:solidFill>
                        </a:rPr>
                        <a:t>recent progress</a:t>
                      </a:r>
                      <a:r>
                        <a:rPr lang="en-US" sz="1600" baseline="0" dirty="0" smtClean="0">
                          <a:solidFill>
                            <a:srgbClr val="7030A0"/>
                          </a:solidFill>
                        </a:rPr>
                        <a:t>)</a:t>
                      </a:r>
                      <a:endParaRPr lang="en-US" sz="1600" dirty="0" smtClean="0">
                        <a:solidFill>
                          <a:srgbClr val="7030A0"/>
                        </a:solidFill>
                      </a:endParaRPr>
                    </a:p>
                  </a:txBody>
                  <a:tcPr marT="45716" marB="45716"/>
                </a:tc>
                <a:extLst>
                  <a:ext uri="{0D108BD9-81ED-4DB2-BD59-A6C34878D82A}">
                    <a16:rowId xmlns:a16="http://schemas.microsoft.com/office/drawing/2014/main" val="10007"/>
                  </a:ext>
                </a:extLst>
              </a:tr>
              <a:tr h="341242">
                <a:tc>
                  <a:txBody>
                    <a:bodyPr/>
                    <a:lstStyle/>
                    <a:p>
                      <a:r>
                        <a:rPr lang="en-US" sz="1600" b="1" dirty="0" err="1" smtClean="0">
                          <a:solidFill>
                            <a:srgbClr val="C00000"/>
                          </a:solidFill>
                        </a:rPr>
                        <a:t>Incorp</a:t>
                      </a:r>
                      <a:r>
                        <a:rPr lang="en-US" sz="1600" b="1" dirty="0" smtClean="0">
                          <a:solidFill>
                            <a:srgbClr val="C00000"/>
                          </a:solidFill>
                        </a:rPr>
                        <a:t>.</a:t>
                      </a:r>
                      <a:r>
                        <a:rPr lang="en-US" sz="1600" b="1" baseline="0" dirty="0" smtClean="0">
                          <a:solidFill>
                            <a:srgbClr val="C00000"/>
                          </a:solidFill>
                        </a:rPr>
                        <a:t> u</a:t>
                      </a:r>
                      <a:r>
                        <a:rPr lang="en-US" sz="1600" b="1" dirty="0" smtClean="0">
                          <a:solidFill>
                            <a:srgbClr val="C00000"/>
                          </a:solidFill>
                        </a:rPr>
                        <a:t>ncertainty</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Hard</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7030A0"/>
                          </a:solidFill>
                        </a:rPr>
                        <a:t>Easy</a:t>
                      </a:r>
                    </a:p>
                  </a:txBody>
                  <a:tcPr marT="45716" marB="45716"/>
                </a:tc>
                <a:extLst>
                  <a:ext uri="{0D108BD9-81ED-4DB2-BD59-A6C34878D82A}">
                    <a16:rowId xmlns:a16="http://schemas.microsoft.com/office/drawing/2014/main" val="10008"/>
                  </a:ext>
                </a:extLst>
              </a:tr>
              <a:tr h="597179">
                <a:tc>
                  <a:txBody>
                    <a:bodyPr/>
                    <a:lstStyle/>
                    <a:p>
                      <a:r>
                        <a:rPr lang="en-US" sz="1600" b="1" dirty="0" smtClean="0">
                          <a:solidFill>
                            <a:srgbClr val="C00000"/>
                          </a:solidFill>
                        </a:rPr>
                        <a:t>Empirical goal</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Classification, feature learning, …</a:t>
                      </a:r>
                    </a:p>
                  </a:txBody>
                  <a:tcPr marT="45716" marB="45716"/>
                </a:tc>
                <a:tc>
                  <a:txBody>
                    <a:bodyPr/>
                    <a:lstStyle/>
                    <a:p>
                      <a:r>
                        <a:rPr lang="en-US" sz="1600" dirty="0" smtClean="0">
                          <a:solidFill>
                            <a:srgbClr val="7030A0"/>
                          </a:solidFill>
                        </a:rPr>
                        <a:t>Classification</a:t>
                      </a:r>
                      <a:r>
                        <a:rPr lang="en-US" sz="1600" baseline="0" dirty="0" smtClean="0">
                          <a:solidFill>
                            <a:srgbClr val="7030A0"/>
                          </a:solidFill>
                        </a:rPr>
                        <a:t> (via Bayes rule), l</a:t>
                      </a:r>
                      <a:r>
                        <a:rPr lang="en-US" sz="1600" dirty="0" smtClean="0">
                          <a:solidFill>
                            <a:srgbClr val="7030A0"/>
                          </a:solidFill>
                        </a:rPr>
                        <a:t>atent variable</a:t>
                      </a:r>
                      <a:r>
                        <a:rPr lang="en-US" sz="1600" baseline="0" dirty="0" smtClean="0">
                          <a:solidFill>
                            <a:srgbClr val="7030A0"/>
                          </a:solidFill>
                        </a:rPr>
                        <a:t> inference…</a:t>
                      </a:r>
                      <a:endParaRPr lang="en-US" sz="1600" dirty="0">
                        <a:solidFill>
                          <a:srgbClr val="7030A0"/>
                        </a:solidFill>
                      </a:endParaRPr>
                    </a:p>
                  </a:txBody>
                  <a:tcPr marT="45716" marB="45716"/>
                </a:tc>
                <a:extLst>
                  <a:ext uri="{0D108BD9-81ED-4DB2-BD59-A6C34878D82A}">
                    <a16:rowId xmlns:a16="http://schemas.microsoft.com/office/drawing/2014/main" val="10009"/>
                  </a:ext>
                </a:extLst>
              </a:tr>
              <a:tr h="597179">
                <a:tc>
                  <a:txBody>
                    <a:bodyPr/>
                    <a:lstStyle/>
                    <a:p>
                      <a:r>
                        <a:rPr lang="en-US" sz="1600" b="1" dirty="0" smtClean="0">
                          <a:solidFill>
                            <a:srgbClr val="C00000"/>
                          </a:solidFill>
                        </a:rPr>
                        <a:t>Terminology</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Neurons, activation/gate functions, weights … </a:t>
                      </a:r>
                    </a:p>
                  </a:txBody>
                  <a:tcPr marT="45716" marB="45716"/>
                </a:tc>
                <a:tc>
                  <a:txBody>
                    <a:bodyPr/>
                    <a:lstStyle/>
                    <a:p>
                      <a:r>
                        <a:rPr lang="en-US" sz="1600" dirty="0" smtClean="0">
                          <a:solidFill>
                            <a:srgbClr val="7030A0"/>
                          </a:solidFill>
                        </a:rPr>
                        <a:t>Random</a:t>
                      </a:r>
                      <a:r>
                        <a:rPr lang="en-US" sz="1600" baseline="0" dirty="0" smtClean="0">
                          <a:solidFill>
                            <a:srgbClr val="7030A0"/>
                          </a:solidFill>
                        </a:rPr>
                        <a:t> </a:t>
                      </a:r>
                      <a:r>
                        <a:rPr lang="en-US" sz="1600" baseline="0" dirty="0" err="1" smtClean="0">
                          <a:solidFill>
                            <a:srgbClr val="7030A0"/>
                          </a:solidFill>
                        </a:rPr>
                        <a:t>v</a:t>
                      </a:r>
                      <a:r>
                        <a:rPr lang="en-US" sz="1600" dirty="0" err="1" smtClean="0">
                          <a:solidFill>
                            <a:srgbClr val="7030A0"/>
                          </a:solidFill>
                        </a:rPr>
                        <a:t>ars</a:t>
                      </a:r>
                      <a:r>
                        <a:rPr lang="en-US" sz="1600" dirty="0" smtClean="0">
                          <a:solidFill>
                            <a:srgbClr val="7030A0"/>
                          </a:solidFill>
                        </a:rPr>
                        <a:t>, stochastic “neurons”, potential function, parameters …</a:t>
                      </a:r>
                      <a:endParaRPr lang="en-US" sz="1800" dirty="0">
                        <a:solidFill>
                          <a:srgbClr val="7030A0"/>
                        </a:solidFill>
                      </a:endParaRPr>
                    </a:p>
                  </a:txBody>
                  <a:tcPr marT="45716" marB="45716"/>
                </a:tc>
                <a:extLst>
                  <a:ext uri="{0D108BD9-81ED-4DB2-BD59-A6C34878D82A}">
                    <a16:rowId xmlns:a16="http://schemas.microsoft.com/office/drawing/2014/main" val="10010"/>
                  </a:ext>
                </a:extLst>
              </a:tr>
              <a:tr h="597179">
                <a:tc>
                  <a:txBody>
                    <a:bodyPr/>
                    <a:lstStyle/>
                    <a:p>
                      <a:r>
                        <a:rPr lang="en-US" sz="1600" b="1" dirty="0" smtClean="0">
                          <a:solidFill>
                            <a:srgbClr val="C00000"/>
                          </a:solidFill>
                        </a:rPr>
                        <a:t>Learning</a:t>
                      </a:r>
                      <a:r>
                        <a:rPr lang="en-US" sz="1600" b="1" baseline="0" dirty="0" smtClean="0">
                          <a:solidFill>
                            <a:srgbClr val="C00000"/>
                          </a:solidFill>
                        </a:rPr>
                        <a:t> algorithm</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A single, unchallenged, algorithm -- </a:t>
                      </a:r>
                      <a:r>
                        <a:rPr lang="en-US" sz="1600" dirty="0" err="1" smtClean="0">
                          <a:solidFill>
                            <a:srgbClr val="7030A0"/>
                          </a:solidFill>
                        </a:rPr>
                        <a:t>BackProp</a:t>
                      </a:r>
                      <a:endParaRPr lang="en-US" sz="16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A major focus of open research,</a:t>
                      </a:r>
                      <a:r>
                        <a:rPr lang="en-US" sz="1600" baseline="0" dirty="0" smtClean="0">
                          <a:solidFill>
                            <a:srgbClr val="7030A0"/>
                          </a:solidFill>
                        </a:rPr>
                        <a:t> many algorithms, &amp; more to come</a:t>
                      </a:r>
                      <a:endParaRPr lang="en-US" sz="1600" dirty="0" smtClean="0">
                        <a:solidFill>
                          <a:srgbClr val="7030A0"/>
                        </a:solidFill>
                      </a:endParaRPr>
                    </a:p>
                  </a:txBody>
                  <a:tcPr marT="45716" marB="45716"/>
                </a:tc>
                <a:extLst>
                  <a:ext uri="{0D108BD9-81ED-4DB2-BD59-A6C34878D82A}">
                    <a16:rowId xmlns:a16="http://schemas.microsoft.com/office/drawing/2014/main" val="10011"/>
                  </a:ext>
                </a:extLst>
              </a:tr>
              <a:tr h="597179">
                <a:tc>
                  <a:txBody>
                    <a:bodyPr/>
                    <a:lstStyle/>
                    <a:p>
                      <a:r>
                        <a:rPr lang="en-US" sz="1600" b="1" dirty="0" smtClean="0">
                          <a:solidFill>
                            <a:srgbClr val="C00000"/>
                          </a:solidFill>
                        </a:rPr>
                        <a:t>Evaluation</a:t>
                      </a:r>
                      <a:endParaRPr lang="en-US" sz="1600" b="1" dirty="0">
                        <a:solidFill>
                          <a:srgbClr val="C00000"/>
                        </a:solidFill>
                      </a:endParaRPr>
                    </a:p>
                  </a:txBody>
                  <a:tcPr marT="45716" marB="45716"/>
                </a:tc>
                <a:tc>
                  <a:txBody>
                    <a:bodyPr/>
                    <a:lstStyle/>
                    <a:p>
                      <a:r>
                        <a:rPr lang="en-US" sz="1600" dirty="0" smtClean="0">
                          <a:solidFill>
                            <a:srgbClr val="7030A0"/>
                          </a:solidFill>
                        </a:rPr>
                        <a:t>On a black-box score – end performance</a:t>
                      </a:r>
                      <a:endParaRPr lang="en-US" sz="1600" dirty="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On almost every intermediate quantity</a:t>
                      </a:r>
                    </a:p>
                  </a:txBody>
                  <a:tcPr marT="45716" marB="45716"/>
                </a:tc>
                <a:extLst>
                  <a:ext uri="{0D108BD9-81ED-4DB2-BD59-A6C34878D82A}">
                    <a16:rowId xmlns:a16="http://schemas.microsoft.com/office/drawing/2014/main" val="10012"/>
                  </a:ext>
                </a:extLst>
              </a:tr>
              <a:tr h="341242">
                <a:tc>
                  <a:txBody>
                    <a:bodyPr/>
                    <a:lstStyle/>
                    <a:p>
                      <a:r>
                        <a:rPr lang="en-US" sz="1600" b="1" dirty="0" smtClean="0">
                          <a:solidFill>
                            <a:srgbClr val="C00000"/>
                          </a:solidFill>
                        </a:rPr>
                        <a:t>Implementation</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7030A0"/>
                          </a:solidFill>
                        </a:rPr>
                        <a:t>Hard</a:t>
                      </a:r>
                      <a:r>
                        <a:rPr lang="en-US" sz="1800" baseline="0" dirty="0" smtClean="0">
                          <a:solidFill>
                            <a:srgbClr val="7030A0"/>
                          </a:solidFill>
                        </a:rPr>
                        <a:t> (but increasingly easier)</a:t>
                      </a:r>
                      <a:endParaRPr lang="en-US" sz="18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7030A0"/>
                          </a:solidFill>
                        </a:rPr>
                        <a:t>Standardized but insights needed</a:t>
                      </a:r>
                    </a:p>
                  </a:txBody>
                  <a:tcPr marT="45716" marB="45716"/>
                </a:tc>
                <a:extLst>
                  <a:ext uri="{0D108BD9-81ED-4DB2-BD59-A6C34878D82A}">
                    <a16:rowId xmlns:a16="http://schemas.microsoft.com/office/drawing/2014/main" val="10013"/>
                  </a:ext>
                </a:extLst>
              </a:tr>
              <a:tr h="341242">
                <a:tc>
                  <a:txBody>
                    <a:bodyPr/>
                    <a:lstStyle/>
                    <a:p>
                      <a:r>
                        <a:rPr lang="en-US" sz="1600" b="1" dirty="0" smtClean="0">
                          <a:solidFill>
                            <a:srgbClr val="C00000"/>
                          </a:solidFill>
                        </a:rPr>
                        <a:t>Experiments</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Massive, real data</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Modest, often simulated data</a:t>
                      </a:r>
                    </a:p>
                  </a:txBody>
                  <a:tcPr marT="45716" marB="45716"/>
                </a:tc>
                <a:extLst>
                  <a:ext uri="{0D108BD9-81ED-4DB2-BD59-A6C34878D82A}">
                    <a16:rowId xmlns:a16="http://schemas.microsoft.com/office/drawing/2014/main" val="10014"/>
                  </a:ext>
                </a:extLst>
              </a:tr>
              <a:tr h="341242">
                <a:tc>
                  <a:txBody>
                    <a:bodyPr/>
                    <a:lstStyle/>
                    <a:p>
                      <a:r>
                        <a:rPr lang="en-US" sz="1600" b="1" dirty="0" smtClean="0">
                          <a:solidFill>
                            <a:srgbClr val="C00000"/>
                          </a:solidFill>
                        </a:rPr>
                        <a:t>Parameterization</a:t>
                      </a:r>
                      <a:endParaRPr lang="en-US" sz="16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Dense matrices</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7030A0"/>
                          </a:solidFill>
                        </a:rPr>
                        <a:t>Sparse</a:t>
                      </a:r>
                      <a:r>
                        <a:rPr lang="en-US" sz="1600" baseline="0" dirty="0" smtClean="0">
                          <a:solidFill>
                            <a:srgbClr val="7030A0"/>
                          </a:solidFill>
                        </a:rPr>
                        <a:t> (often PDFs); can be dense</a:t>
                      </a:r>
                      <a:endParaRPr lang="en-US" sz="1600" dirty="0" smtClean="0">
                        <a:solidFill>
                          <a:srgbClr val="7030A0"/>
                        </a:solidFill>
                      </a:endParaRPr>
                    </a:p>
                  </a:txBody>
                  <a:tcPr marT="45716" marB="45716"/>
                </a:tc>
                <a:extLst>
                  <a:ext uri="{0D108BD9-81ED-4DB2-BD59-A6C34878D82A}">
                    <a16:rowId xmlns:a16="http://schemas.microsoft.com/office/drawing/2014/main" val="10015"/>
                  </a:ext>
                </a:extLst>
              </a:tr>
              <a:tr h="341242">
                <a:tc>
                  <a:txBody>
                    <a:bodyPr/>
                    <a:lstStyle/>
                    <a:p>
                      <a:endParaRPr lang="en-US" sz="18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extLst>
                  <a:ext uri="{0D108BD9-81ED-4DB2-BD59-A6C34878D82A}">
                    <a16:rowId xmlns:a16="http://schemas.microsoft.com/office/drawing/2014/main" val="10016"/>
                  </a:ext>
                </a:extLst>
              </a:tr>
              <a:tr h="341242">
                <a:tc>
                  <a:txBody>
                    <a:bodyPr/>
                    <a:lstStyle/>
                    <a:p>
                      <a:endParaRPr lang="en-US" sz="18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extLst>
                  <a:ext uri="{0D108BD9-81ED-4DB2-BD59-A6C34878D82A}">
                    <a16:rowId xmlns:a16="http://schemas.microsoft.com/office/drawing/2014/main" val="10017"/>
                  </a:ext>
                </a:extLst>
              </a:tr>
              <a:tr h="341242">
                <a:tc>
                  <a:txBody>
                    <a:bodyPr/>
                    <a:lstStyle/>
                    <a:p>
                      <a:endParaRPr lang="en-US" sz="1800" b="1" dirty="0">
                        <a:solidFill>
                          <a:srgbClr val="C0000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rgbClr val="7030A0"/>
                        </a:solidFill>
                      </a:endParaRPr>
                    </a:p>
                  </a:txBody>
                  <a:tcPr marT="45716" marB="45716"/>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0621179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9598"/>
            <a:ext cx="9448800" cy="1143000"/>
          </a:xfrm>
        </p:spPr>
        <p:txBody>
          <a:bodyPr>
            <a:noAutofit/>
          </a:bodyPr>
          <a:lstStyle/>
          <a:p>
            <a:r>
              <a:rPr lang="en-US" sz="3200" dirty="0" smtClean="0"/>
              <a:t>Power: </a:t>
            </a:r>
            <a:r>
              <a:rPr lang="en-US" sz="3200" b="1" dirty="0" smtClean="0"/>
              <a:t>Character-level LM</a:t>
            </a:r>
            <a:r>
              <a:rPr lang="en-US" sz="3200" dirty="0" smtClean="0"/>
              <a:t> &amp; </a:t>
            </a:r>
            <a:r>
              <a:rPr lang="en-US" sz="3200" b="1" dirty="0" smtClean="0"/>
              <a:t>generative modeling </a:t>
            </a:r>
            <a:r>
              <a:rPr lang="en-US" sz="3200" dirty="0" smtClean="0"/>
              <a:t>for unsupervised learning </a:t>
            </a:r>
            <a:endParaRPr lang="en-US" sz="3200"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500358" y="2576012"/>
            <a:ext cx="6207736" cy="4267200"/>
          </a:xfrm>
          <a:prstGeom prst="rect">
            <a:avLst/>
          </a:prstGeom>
        </p:spPr>
      </p:pic>
      <p:sp>
        <p:nvSpPr>
          <p:cNvPr id="6" name="TextBox 5"/>
          <p:cNvSpPr txBox="1"/>
          <p:nvPr/>
        </p:nvSpPr>
        <p:spPr>
          <a:xfrm>
            <a:off x="76200" y="1131175"/>
            <a:ext cx="9296400" cy="1415772"/>
          </a:xfrm>
          <a:prstGeom prst="rect">
            <a:avLst/>
          </a:prstGeom>
          <a:noFill/>
        </p:spPr>
        <p:txBody>
          <a:bodyPr wrap="square" rtlCol="0">
            <a:spAutoFit/>
          </a:bodyPr>
          <a:lstStyle/>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t>
            </a:r>
            <a:r>
              <a:rPr kumimoji="0" lang="en-US" sz="1800" b="0" i="0" u="none" strike="noStrike" kern="1200" cap="none" spc="0" normalizeH="0" baseline="0" noProof="0" dirty="0">
                <a:ln>
                  <a:noFill/>
                </a:ln>
                <a:solidFill>
                  <a:prstClr val="black"/>
                </a:solidFill>
                <a:effectLst/>
                <a:uLnTx/>
                <a:uFillTx/>
                <a:latin typeface="Calibri"/>
                <a:ea typeface="+mn-ea"/>
                <a:cs typeface="+mn-cs"/>
              </a:rPr>
              <a:t>I</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mage” data are naturally “generated” by the model quite accurately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(like “computer graphics”)</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I had the same idea for unsupervised generative Speech-to-Text in 90’s</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Not successful because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1) Deep generative models were too simple for generating speech waves</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	              2) Inference/learning methods for deep generative models not mature then</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smtClean="0">
                <a:ln>
                  <a:noFill/>
                </a:ln>
                <a:solidFill>
                  <a:prstClr val="black"/>
                </a:solidFill>
                <a:effectLst/>
                <a:uLnTx/>
                <a:uFillTx/>
                <a:latin typeface="Calibri"/>
                <a:ea typeface="+mn-ea"/>
                <a:cs typeface="+mn-cs"/>
              </a:rPr>
              <a:t>	              3) Computers were too slow   </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8218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76200" y="303350"/>
            <a:ext cx="3930178"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Image-Text</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p:sp>
        <p:nvSpPr>
          <p:cNvPr id="7" name="TextBox 6"/>
          <p:cNvSpPr txBox="1"/>
          <p:nvPr/>
        </p:nvSpPr>
        <p:spPr>
          <a:xfrm>
            <a:off x="4876800" y="285919"/>
            <a:ext cx="3985963"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a:t>
            </a:r>
            <a:r>
              <a:rPr kumimoji="0" lang="en-US" sz="1800" b="1" i="0" u="none" strike="noStrike" kern="1200" cap="none" spc="0" normalizeH="0" baseline="0" noProof="0" dirty="0">
                <a:ln>
                  <a:noFill/>
                </a:ln>
                <a:solidFill>
                  <a:srgbClr val="FF0000"/>
                </a:solidFill>
                <a:effectLst/>
                <a:uLnTx/>
                <a:uFillTx/>
                <a:latin typeface="Calibri"/>
                <a:ea typeface="+mn-ea"/>
                <a:cs typeface="+mn-cs"/>
              </a:rPr>
              <a:t>Speech-Text</a:t>
            </a:r>
          </a:p>
        </p:txBody>
      </p:sp>
      <p:cxnSp>
        <p:nvCxnSpPr>
          <p:cNvPr id="9" name="Straight Connector 8"/>
          <p:cNvCxnSpPr/>
          <p:nvPr/>
        </p:nvCxnSpPr>
        <p:spPr>
          <a:xfrm>
            <a:off x="4572000" y="0"/>
            <a:ext cx="0" cy="657208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29750" y="1371600"/>
            <a:ext cx="4350144" cy="2362200"/>
          </a:xfrm>
          <a:prstGeom prst="rect">
            <a:avLst/>
          </a:prstGeom>
        </p:spPr>
      </p:pic>
      <p:sp>
        <p:nvSpPr>
          <p:cNvPr id="13" name="TextBox 12"/>
          <p:cNvSpPr txBox="1"/>
          <p:nvPr/>
        </p:nvSpPr>
        <p:spPr>
          <a:xfrm>
            <a:off x="4567106" y="6144396"/>
            <a:ext cx="4576894" cy="57708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smtClean="0">
                <a:ln>
                  <a:noFill/>
                </a:ln>
                <a:solidFill>
                  <a:prstClr val="black"/>
                </a:solidFill>
                <a:effectLst/>
                <a:uLnTx/>
                <a:uFillTx/>
                <a:latin typeface="Calibri"/>
                <a:ea typeface="+mn-ea"/>
                <a:cs typeface="+mn-cs"/>
              </a:rPr>
              <a:t>L.Deng</a:t>
            </a: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A dynamic, feature-based approach to the interface between </a:t>
            </a:r>
            <a:r>
              <a:rPr kumimoji="0" lang="en-US" sz="1050" b="0" i="0" u="none" strike="noStrike" kern="1200" cap="none" spc="0" normalizeH="0" baseline="0" noProof="0" dirty="0" smtClean="0">
                <a:ln>
                  <a:noFill/>
                </a:ln>
                <a:solidFill>
                  <a:prstClr val="black"/>
                </a:solidFill>
                <a:effectLst/>
                <a:uLnTx/>
                <a:uFillTx/>
                <a:latin typeface="Calibri"/>
                <a:ea typeface="+mn-ea"/>
                <a:cs typeface="+mn-cs"/>
                <a:hlinkClick r:id="rId3"/>
              </a:rPr>
              <a:t>phonology</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a:ea typeface="+mn-ea"/>
                <a:cs typeface="+mn-cs"/>
                <a:hlinkClick r:id="rId3"/>
              </a:rPr>
              <a:t> &amp; phonetics </a:t>
            </a:r>
            <a:r>
              <a:rPr kumimoji="0" lang="en-US" sz="1050" b="0" i="0" u="none" strike="noStrike" kern="1200" cap="none" spc="0" normalizeH="0" baseline="0" noProof="0" dirty="0">
                <a:ln>
                  <a:noFill/>
                </a:ln>
                <a:solidFill>
                  <a:prstClr val="black"/>
                </a:solidFill>
                <a:effectLst/>
                <a:uLnTx/>
                <a:uFillTx/>
                <a:latin typeface="Calibri"/>
                <a:ea typeface="+mn-ea"/>
                <a:cs typeface="+mn-cs"/>
                <a:hlinkClick r:id="rId3"/>
              </a:rPr>
              <a:t>for speech modeling and recognition</a:t>
            </a:r>
            <a:r>
              <a:rPr kumimoji="0" lang="en-US" sz="1050" b="0" i="0" u="none" strike="noStrike" kern="1200" cap="none" spc="0" normalizeH="0" baseline="0" noProof="0" dirty="0">
                <a:ln>
                  <a:noFill/>
                </a:ln>
                <a:solidFill>
                  <a:prstClr val="black"/>
                </a:solidFill>
                <a:effectLst/>
                <a:uLnTx/>
                <a:uFillTx/>
                <a:latin typeface="Calibri"/>
                <a:ea typeface="+mn-ea"/>
                <a:cs typeface="+mn-cs"/>
              </a:rPr>
              <a:t>, </a:t>
            </a:r>
            <a:r>
              <a:rPr kumimoji="0" lang="en-US" sz="1050" b="0" i="1" u="none" strike="noStrike" kern="1200" cap="none" spc="0" normalizeH="0" baseline="0" noProof="0" dirty="0" smtClean="0">
                <a:ln>
                  <a:noFill/>
                </a:ln>
                <a:solidFill>
                  <a:prstClr val="black"/>
                </a:solidFill>
                <a:effectLst/>
                <a:uLnTx/>
                <a:uFillTx/>
                <a:latin typeface="Calibri"/>
                <a:ea typeface="+mn-ea"/>
                <a:cs typeface="+mn-cs"/>
              </a:rPr>
              <a:t>Speech </a:t>
            </a:r>
            <a:r>
              <a:rPr kumimoji="0" lang="en-US" sz="1050" b="0" i="1" u="none" strike="noStrike" kern="1200" cap="none" spc="0" normalizeH="0" baseline="0" noProof="0" dirty="0">
                <a:ln>
                  <a:noFill/>
                </a:ln>
                <a:solidFill>
                  <a:prstClr val="black"/>
                </a:solidFill>
                <a:effectLst/>
                <a:uLnTx/>
                <a:uFillTx/>
                <a:latin typeface="Calibri"/>
                <a:ea typeface="+mn-ea"/>
                <a:cs typeface="+mn-cs"/>
              </a:rPr>
              <a:t>Communication</a:t>
            </a:r>
            <a:r>
              <a:rPr kumimoji="0" lang="en-US" sz="1050" b="0" i="0" u="none" strike="noStrike" kern="1200" cap="none" spc="0" normalizeH="0" baseline="0" noProof="0" dirty="0">
                <a:ln>
                  <a:noFill/>
                </a:ln>
                <a:solidFill>
                  <a:prstClr val="black"/>
                </a:solidFill>
                <a:effectLst/>
                <a:uLnTx/>
                <a:uFillTx/>
                <a:latin typeface="Calibri"/>
                <a:ea typeface="+mn-ea"/>
                <a:cs typeface="+mn-cs"/>
              </a:rPr>
              <a:t>, </a:t>
            </a:r>
            <a:endParaRPr kumimoji="0" lang="en-US" sz="105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vol</a:t>
            </a:r>
            <a:r>
              <a:rPr kumimoji="0" lang="en-US" sz="1050" b="0" i="0" u="none" strike="noStrike" kern="1200" cap="none" spc="0" normalizeH="0" baseline="0" noProof="0" dirty="0">
                <a:ln>
                  <a:noFill/>
                </a:ln>
                <a:solidFill>
                  <a:prstClr val="black"/>
                </a:solidFill>
                <a:effectLst/>
                <a:uLnTx/>
                <a:uFillTx/>
                <a:latin typeface="Calibri"/>
                <a:ea typeface="+mn-ea"/>
                <a:cs typeface="+mn-cs"/>
              </a:rPr>
              <a:t>. 24, no. 4, pp. 299-323, </a:t>
            </a:r>
            <a:r>
              <a:rPr kumimoji="0" lang="en-US" sz="1050" b="0" i="0" u="none" strike="noStrike" kern="1200" cap="none" spc="0" normalizeH="0" baseline="0" noProof="0" dirty="0" smtClean="0">
                <a:ln>
                  <a:noFill/>
                </a:ln>
                <a:solidFill>
                  <a:prstClr val="black"/>
                </a:solidFill>
                <a:effectLst/>
                <a:uLnTx/>
                <a:uFillTx/>
                <a:latin typeface="Calibri"/>
                <a:ea typeface="+mn-ea"/>
                <a:cs typeface="+mn-cs"/>
              </a:rPr>
              <a:t>1998.</a:t>
            </a: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 name="Picture 13"/>
          <p:cNvPicPr>
            <a:picLocks noChangeAspect="1"/>
          </p:cNvPicPr>
          <p:nvPr/>
        </p:nvPicPr>
        <p:blipFill>
          <a:blip r:embed="rId4"/>
          <a:stretch>
            <a:fillRect/>
          </a:stretch>
        </p:blipFill>
        <p:spPr>
          <a:xfrm>
            <a:off x="5255818" y="1226011"/>
            <a:ext cx="2989143" cy="4297822"/>
          </a:xfrm>
          <a:prstGeom prst="rect">
            <a:avLst/>
          </a:prstGeom>
        </p:spPr>
      </p:pic>
      <p:sp>
        <p:nvSpPr>
          <p:cNvPr id="15" name="Rectangle 14"/>
          <p:cNvSpPr/>
          <p:nvPr/>
        </p:nvSpPr>
        <p:spPr>
          <a:xfrm>
            <a:off x="3048000" y="4495800"/>
            <a:ext cx="55984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071606" y="1375636"/>
            <a:ext cx="87199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p:cNvSpPr txBox="1"/>
          <p:nvPr/>
        </p:nvSpPr>
        <p:spPr>
          <a:xfrm>
            <a:off x="98699" y="652809"/>
            <a:ext cx="2765244"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(Berg-Kirkpatrick et al., 2013, 2015)</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p:cNvSpPr txBox="1"/>
          <p:nvPr/>
        </p:nvSpPr>
        <p:spPr>
          <a:xfrm>
            <a:off x="4913888" y="703262"/>
            <a:ext cx="3761030"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a:t>
            </a:r>
            <a:r>
              <a:rPr kumimoji="0" lang="en-US" sz="1400" b="1" i="0" u="none" strike="noStrike" kern="1200" cap="none" spc="0" normalizeH="0" baseline="0" noProof="0" dirty="0" smtClean="0">
                <a:ln>
                  <a:noFill/>
                </a:ln>
                <a:solidFill>
                  <a:prstClr val="black"/>
                </a:solidFill>
                <a:effectLst/>
                <a:uLnTx/>
                <a:uFillTx/>
                <a:latin typeface="Calibri"/>
                <a:ea typeface="+mn-ea"/>
                <a:cs typeface="+mn-cs"/>
              </a:rPr>
              <a:t>Deng, 1998</a:t>
            </a: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 Deng et al, 1997, 2000, 2003, 2006)</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 name="Straight Arrow Connector 19"/>
          <p:cNvCxnSpPr/>
          <p:nvPr/>
        </p:nvCxnSpPr>
        <p:spPr>
          <a:xfrm>
            <a:off x="6705600" y="5235769"/>
            <a:ext cx="0" cy="33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a:stretch>
            <a:fillRect/>
          </a:stretch>
        </p:blipFill>
        <p:spPr>
          <a:xfrm>
            <a:off x="5738820" y="5594724"/>
            <a:ext cx="1933559" cy="369383"/>
          </a:xfrm>
          <a:prstGeom prst="rect">
            <a:avLst/>
          </a:prstGeom>
        </p:spPr>
      </p:pic>
    </p:spTree>
    <p:extLst>
      <p:ext uri="{BB962C8B-B14F-4D97-AF65-F5344CB8AC3E}">
        <p14:creationId xmlns:p14="http://schemas.microsoft.com/office/powerpoint/2010/main" val="18551824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76200" y="303350"/>
            <a:ext cx="3930178"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Image-Text</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p:sp>
        <p:nvSpPr>
          <p:cNvPr id="7" name="TextBox 6"/>
          <p:cNvSpPr txBox="1"/>
          <p:nvPr/>
        </p:nvSpPr>
        <p:spPr>
          <a:xfrm>
            <a:off x="4876800" y="285919"/>
            <a:ext cx="3985963"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a:t>
            </a:r>
            <a:r>
              <a:rPr kumimoji="0" lang="en-US" sz="1800" b="1" i="0" u="none" strike="noStrike" kern="1200" cap="none" spc="0" normalizeH="0" baseline="0" noProof="0" dirty="0">
                <a:ln>
                  <a:noFill/>
                </a:ln>
                <a:solidFill>
                  <a:srgbClr val="FF0000"/>
                </a:solidFill>
                <a:effectLst/>
                <a:uLnTx/>
                <a:uFillTx/>
                <a:latin typeface="Calibri"/>
                <a:ea typeface="+mn-ea"/>
                <a:cs typeface="+mn-cs"/>
              </a:rPr>
              <a:t>Speech-Text</a:t>
            </a:r>
          </a:p>
        </p:txBody>
      </p:sp>
      <p:cxnSp>
        <p:nvCxnSpPr>
          <p:cNvPr id="9" name="Straight Connector 8"/>
          <p:cNvCxnSpPr/>
          <p:nvPr/>
        </p:nvCxnSpPr>
        <p:spPr>
          <a:xfrm>
            <a:off x="4572000" y="0"/>
            <a:ext cx="0" cy="657208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29750" y="1371600"/>
            <a:ext cx="4350144" cy="2362200"/>
          </a:xfrm>
          <a:prstGeom prst="rect">
            <a:avLst/>
          </a:prstGeom>
        </p:spPr>
      </p:pic>
      <p:pic>
        <p:nvPicPr>
          <p:cNvPr id="14" name="Picture 13"/>
          <p:cNvPicPr>
            <a:picLocks noChangeAspect="1"/>
          </p:cNvPicPr>
          <p:nvPr/>
        </p:nvPicPr>
        <p:blipFill>
          <a:blip r:embed="rId3"/>
          <a:stretch>
            <a:fillRect/>
          </a:stretch>
        </p:blipFill>
        <p:spPr>
          <a:xfrm>
            <a:off x="5270305" y="1241426"/>
            <a:ext cx="2989143" cy="4297822"/>
          </a:xfrm>
          <a:prstGeom prst="rect">
            <a:avLst/>
          </a:prstGeom>
        </p:spPr>
      </p:pic>
      <p:sp>
        <p:nvSpPr>
          <p:cNvPr id="15" name="Rectangle 14"/>
          <p:cNvSpPr/>
          <p:nvPr/>
        </p:nvSpPr>
        <p:spPr>
          <a:xfrm>
            <a:off x="3048000" y="4495800"/>
            <a:ext cx="55984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071606" y="1375636"/>
            <a:ext cx="87199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p:cNvSpPr txBox="1"/>
          <p:nvPr/>
        </p:nvSpPr>
        <p:spPr>
          <a:xfrm>
            <a:off x="98699" y="652809"/>
            <a:ext cx="2765244"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(Berg-Kirkpatrick et al., 2013, 2015)</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p:cNvSpPr txBox="1"/>
          <p:nvPr/>
        </p:nvSpPr>
        <p:spPr>
          <a:xfrm>
            <a:off x="4913888" y="703262"/>
            <a:ext cx="3303533"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(Deng, 1998; Deng et al, 2000, 2003, 2006)</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 name="Straight Arrow Connector 19"/>
          <p:cNvCxnSpPr/>
          <p:nvPr/>
        </p:nvCxnSpPr>
        <p:spPr>
          <a:xfrm>
            <a:off x="6705600" y="5235769"/>
            <a:ext cx="0" cy="33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stretch>
            <a:fillRect/>
          </a:stretch>
        </p:blipFill>
        <p:spPr>
          <a:xfrm>
            <a:off x="5738820" y="5571122"/>
            <a:ext cx="1933559" cy="369383"/>
          </a:xfrm>
          <a:prstGeom prst="rect">
            <a:avLst/>
          </a:prstGeom>
        </p:spPr>
      </p:pic>
      <p:sp>
        <p:nvSpPr>
          <p:cNvPr id="2" name="Oval 1"/>
          <p:cNvSpPr/>
          <p:nvPr/>
        </p:nvSpPr>
        <p:spPr>
          <a:xfrm>
            <a:off x="37644" y="1269014"/>
            <a:ext cx="148002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5334000" y="1158492"/>
            <a:ext cx="2883421" cy="20419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Callout 9"/>
          <p:cNvSpPr/>
          <p:nvPr/>
        </p:nvSpPr>
        <p:spPr>
          <a:xfrm rot="12913622">
            <a:off x="708261" y="4285879"/>
            <a:ext cx="2376448" cy="1926617"/>
          </a:xfrm>
          <a:prstGeom prst="wedgeEllipseCallout">
            <a:avLst>
              <a:gd name="adj1" fmla="val -56580"/>
              <a:gd name="adj2" fmla="val 219242"/>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p:cNvSpPr txBox="1"/>
          <p:nvPr/>
        </p:nvSpPr>
        <p:spPr>
          <a:xfrm>
            <a:off x="914401" y="4432718"/>
            <a:ext cx="2148922" cy="1477328"/>
          </a:xfrm>
          <a:prstGeom prst="rect">
            <a:avLst/>
          </a:prstGeom>
          <a:noFill/>
        </p:spPr>
        <p:txBody>
          <a:bodyPr wrap="none" rtlCol="0">
            <a:spAutoFit/>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Word-level</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Language model</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Plus</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Feature-level</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Pronunciation model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57477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76200" y="303350"/>
            <a:ext cx="3930178"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Image-Text</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p:sp>
        <p:nvSpPr>
          <p:cNvPr id="7" name="TextBox 6"/>
          <p:cNvSpPr txBox="1"/>
          <p:nvPr/>
        </p:nvSpPr>
        <p:spPr>
          <a:xfrm>
            <a:off x="4876800" y="285919"/>
            <a:ext cx="3985963"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a:t>
            </a:r>
            <a:r>
              <a:rPr kumimoji="0" lang="en-US" sz="1800" b="1" i="0" u="none" strike="noStrike" kern="1200" cap="none" spc="0" normalizeH="0" baseline="0" noProof="0" dirty="0">
                <a:ln>
                  <a:noFill/>
                </a:ln>
                <a:solidFill>
                  <a:srgbClr val="FF0000"/>
                </a:solidFill>
                <a:effectLst/>
                <a:uLnTx/>
                <a:uFillTx/>
                <a:latin typeface="Calibri"/>
                <a:ea typeface="+mn-ea"/>
                <a:cs typeface="+mn-cs"/>
              </a:rPr>
              <a:t>Speech-Text</a:t>
            </a:r>
          </a:p>
        </p:txBody>
      </p:sp>
      <p:cxnSp>
        <p:nvCxnSpPr>
          <p:cNvPr id="9" name="Straight Connector 8"/>
          <p:cNvCxnSpPr/>
          <p:nvPr/>
        </p:nvCxnSpPr>
        <p:spPr>
          <a:xfrm>
            <a:off x="4572000" y="0"/>
            <a:ext cx="0" cy="657208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29750" y="1371600"/>
            <a:ext cx="4350144" cy="2362200"/>
          </a:xfrm>
          <a:prstGeom prst="rect">
            <a:avLst/>
          </a:prstGeom>
        </p:spPr>
      </p:pic>
      <p:sp>
        <p:nvSpPr>
          <p:cNvPr id="12" name="TextBox 11"/>
          <p:cNvSpPr txBox="1"/>
          <p:nvPr/>
        </p:nvSpPr>
        <p:spPr>
          <a:xfrm>
            <a:off x="175813" y="6201554"/>
            <a:ext cx="4340997"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Easy: likely no “explaining away” problem in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inference and learning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4618461" y="6158080"/>
            <a:ext cx="4224746"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Hard: pervasive “explaining away” problem</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due to speech dynamics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 name="Picture 13"/>
          <p:cNvPicPr>
            <a:picLocks noChangeAspect="1"/>
          </p:cNvPicPr>
          <p:nvPr/>
        </p:nvPicPr>
        <p:blipFill>
          <a:blip r:embed="rId3"/>
          <a:stretch>
            <a:fillRect/>
          </a:stretch>
        </p:blipFill>
        <p:spPr>
          <a:xfrm>
            <a:off x="5270305" y="1241426"/>
            <a:ext cx="2989143" cy="4297822"/>
          </a:xfrm>
          <a:prstGeom prst="rect">
            <a:avLst/>
          </a:prstGeom>
        </p:spPr>
      </p:pic>
      <p:sp>
        <p:nvSpPr>
          <p:cNvPr id="15" name="Rectangle 14"/>
          <p:cNvSpPr/>
          <p:nvPr/>
        </p:nvSpPr>
        <p:spPr>
          <a:xfrm>
            <a:off x="3048000" y="4495800"/>
            <a:ext cx="55984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071606" y="1375636"/>
            <a:ext cx="87199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p:cNvSpPr txBox="1"/>
          <p:nvPr/>
        </p:nvSpPr>
        <p:spPr>
          <a:xfrm>
            <a:off x="98699" y="652809"/>
            <a:ext cx="2765244"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(Berg-Kirkpatrick et al., 2013, 2015)</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p:cNvSpPr txBox="1"/>
          <p:nvPr/>
        </p:nvSpPr>
        <p:spPr>
          <a:xfrm>
            <a:off x="4913888" y="703262"/>
            <a:ext cx="3303533"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(Deng, 1998; Deng et al, 2000, 2003, 2006)</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 name="Straight Arrow Connector 19"/>
          <p:cNvCxnSpPr/>
          <p:nvPr/>
        </p:nvCxnSpPr>
        <p:spPr>
          <a:xfrm>
            <a:off x="6705600" y="5235769"/>
            <a:ext cx="0" cy="33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stretch>
            <a:fillRect/>
          </a:stretch>
        </p:blipFill>
        <p:spPr>
          <a:xfrm>
            <a:off x="5738820" y="5594724"/>
            <a:ext cx="1933559" cy="369383"/>
          </a:xfrm>
          <a:prstGeom prst="rect">
            <a:avLst/>
          </a:prstGeom>
        </p:spPr>
      </p:pic>
      <p:sp>
        <p:nvSpPr>
          <p:cNvPr id="2" name="Oval 1"/>
          <p:cNvSpPr/>
          <p:nvPr/>
        </p:nvSpPr>
        <p:spPr>
          <a:xfrm>
            <a:off x="0" y="1981200"/>
            <a:ext cx="148002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5791200" y="3119484"/>
            <a:ext cx="2057399" cy="1376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Callout 9"/>
          <p:cNvSpPr/>
          <p:nvPr/>
        </p:nvSpPr>
        <p:spPr>
          <a:xfrm rot="13579246">
            <a:off x="2607866" y="4509351"/>
            <a:ext cx="1417559" cy="1075049"/>
          </a:xfrm>
          <a:prstGeom prst="wedgeEllipseCallout">
            <a:avLst>
              <a:gd name="adj1" fmla="val -64402"/>
              <a:gd name="adj2" fmla="val 237227"/>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p:cNvSpPr txBox="1"/>
          <p:nvPr/>
        </p:nvSpPr>
        <p:spPr>
          <a:xfrm>
            <a:off x="2703660" y="4635765"/>
            <a:ext cx="1290738"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Articulatory</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dynamics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09528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TextBox 5"/>
          <p:cNvSpPr txBox="1"/>
          <p:nvPr/>
        </p:nvSpPr>
        <p:spPr>
          <a:xfrm>
            <a:off x="76200" y="303350"/>
            <a:ext cx="3930178"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Image-Text</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p:sp>
        <p:nvSpPr>
          <p:cNvPr id="7" name="TextBox 6"/>
          <p:cNvSpPr txBox="1"/>
          <p:nvPr/>
        </p:nvSpPr>
        <p:spPr>
          <a:xfrm>
            <a:off x="4876800" y="285919"/>
            <a:ext cx="3985963"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Calibri"/>
                <a:ea typeface="+mn-ea"/>
                <a:cs typeface="+mn-cs"/>
              </a:rPr>
              <a:t>Deep Generative Model for </a:t>
            </a:r>
            <a:r>
              <a:rPr kumimoji="0" lang="en-US" sz="1800" b="1" i="0" u="none" strike="noStrike" kern="1200" cap="none" spc="0" normalizeH="0" baseline="0" noProof="0" dirty="0">
                <a:ln>
                  <a:noFill/>
                </a:ln>
                <a:solidFill>
                  <a:srgbClr val="FF0000"/>
                </a:solidFill>
                <a:effectLst/>
                <a:uLnTx/>
                <a:uFillTx/>
                <a:latin typeface="Calibri"/>
                <a:ea typeface="+mn-ea"/>
                <a:cs typeface="+mn-cs"/>
              </a:rPr>
              <a:t>Speech-Text</a:t>
            </a:r>
          </a:p>
        </p:txBody>
      </p:sp>
      <p:cxnSp>
        <p:nvCxnSpPr>
          <p:cNvPr id="9" name="Straight Connector 8"/>
          <p:cNvCxnSpPr/>
          <p:nvPr/>
        </p:nvCxnSpPr>
        <p:spPr>
          <a:xfrm>
            <a:off x="4572000" y="0"/>
            <a:ext cx="0" cy="657208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29750" y="1371600"/>
            <a:ext cx="4350144" cy="2362200"/>
          </a:xfrm>
          <a:prstGeom prst="rect">
            <a:avLst/>
          </a:prstGeom>
        </p:spPr>
      </p:pic>
      <p:pic>
        <p:nvPicPr>
          <p:cNvPr id="14" name="Picture 13"/>
          <p:cNvPicPr>
            <a:picLocks noChangeAspect="1"/>
          </p:cNvPicPr>
          <p:nvPr/>
        </p:nvPicPr>
        <p:blipFill>
          <a:blip r:embed="rId3"/>
          <a:stretch>
            <a:fillRect/>
          </a:stretch>
        </p:blipFill>
        <p:spPr>
          <a:xfrm>
            <a:off x="5270305" y="1241426"/>
            <a:ext cx="2989143" cy="4297822"/>
          </a:xfrm>
          <a:prstGeom prst="rect">
            <a:avLst/>
          </a:prstGeom>
        </p:spPr>
      </p:pic>
      <p:sp>
        <p:nvSpPr>
          <p:cNvPr id="15" name="Rectangle 14"/>
          <p:cNvSpPr/>
          <p:nvPr/>
        </p:nvSpPr>
        <p:spPr>
          <a:xfrm>
            <a:off x="3048000" y="4495800"/>
            <a:ext cx="55984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071606" y="1375636"/>
            <a:ext cx="87199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p:cNvSpPr txBox="1"/>
          <p:nvPr/>
        </p:nvSpPr>
        <p:spPr>
          <a:xfrm>
            <a:off x="98699" y="652809"/>
            <a:ext cx="2765244"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(Berg-Kirkpatrick et al., 2013, 2015)</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p:cNvSpPr txBox="1"/>
          <p:nvPr/>
        </p:nvSpPr>
        <p:spPr>
          <a:xfrm>
            <a:off x="4913888" y="703262"/>
            <a:ext cx="3303533" cy="307777"/>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(Deng, 1998; Deng et al, 2000, 2003, 2006)</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 name="Straight Arrow Connector 19"/>
          <p:cNvCxnSpPr/>
          <p:nvPr/>
        </p:nvCxnSpPr>
        <p:spPr>
          <a:xfrm>
            <a:off x="6705600" y="5235769"/>
            <a:ext cx="0" cy="33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stretch>
            <a:fillRect/>
          </a:stretch>
        </p:blipFill>
        <p:spPr>
          <a:xfrm>
            <a:off x="5738820" y="5594724"/>
            <a:ext cx="1933559" cy="369383"/>
          </a:xfrm>
          <a:prstGeom prst="rect">
            <a:avLst/>
          </a:prstGeom>
        </p:spPr>
      </p:pic>
      <p:sp>
        <p:nvSpPr>
          <p:cNvPr id="2" name="Oval 1"/>
          <p:cNvSpPr/>
          <p:nvPr/>
        </p:nvSpPr>
        <p:spPr>
          <a:xfrm>
            <a:off x="28575" y="2819400"/>
            <a:ext cx="148002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5676899" y="4587792"/>
            <a:ext cx="2057399" cy="1376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Callout 9"/>
          <p:cNvSpPr/>
          <p:nvPr/>
        </p:nvSpPr>
        <p:spPr>
          <a:xfrm rot="13579246">
            <a:off x="1644685" y="4653723"/>
            <a:ext cx="1700292" cy="1502822"/>
          </a:xfrm>
          <a:prstGeom prst="wedgeEllipseCallout">
            <a:avLst>
              <a:gd name="adj1" fmla="val -115957"/>
              <a:gd name="adj2" fmla="val 169861"/>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p:cNvSpPr txBox="1"/>
          <p:nvPr/>
        </p:nvSpPr>
        <p:spPr>
          <a:xfrm>
            <a:off x="1800782" y="4763778"/>
            <a:ext cx="1290738" cy="1200329"/>
          </a:xfrm>
          <a:prstGeom prst="rect">
            <a:avLst/>
          </a:prstGeom>
          <a:noFill/>
        </p:spPr>
        <p:txBody>
          <a:bodyPr wrap="none" rtlCol="0">
            <a:spAutoFit/>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Articulatory</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To</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Acoustics</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mapping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98901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4462" y="249956"/>
            <a:ext cx="3981033" cy="499915"/>
          </a:xfrm>
          <a:prstGeom prst="rect">
            <a:avLst/>
          </a:prstGeom>
        </p:spPr>
      </p:pic>
      <p:pic>
        <p:nvPicPr>
          <p:cNvPr id="9" name="Content Placeholder 8"/>
          <p:cNvPicPr>
            <a:picLocks noGrp="1" noChangeAspect="1"/>
          </p:cNvPicPr>
          <p:nvPr>
            <p:ph idx="1"/>
          </p:nvPr>
        </p:nvPicPr>
        <p:blipFill>
          <a:blip r:embed="rId3"/>
          <a:stretch>
            <a:fillRect/>
          </a:stretch>
        </p:blipFill>
        <p:spPr>
          <a:xfrm>
            <a:off x="4912303" y="249957"/>
            <a:ext cx="4060288" cy="499915"/>
          </a:xfrm>
          <a:prstGeom prst="rect">
            <a:avLst/>
          </a:prstGeom>
        </p:spPr>
      </p:pic>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4"/>
          <a:stretch>
            <a:fillRect/>
          </a:stretch>
        </p:blipFill>
        <p:spPr>
          <a:xfrm>
            <a:off x="130629" y="1524000"/>
            <a:ext cx="4493622" cy="4645796"/>
          </a:xfrm>
          <a:prstGeom prst="rect">
            <a:avLst/>
          </a:prstGeom>
        </p:spPr>
      </p:pic>
      <p:cxnSp>
        <p:nvCxnSpPr>
          <p:cNvPr id="6" name="Straight Connector 5"/>
          <p:cNvCxnSpPr/>
          <p:nvPr/>
        </p:nvCxnSpPr>
        <p:spPr>
          <a:xfrm>
            <a:off x="4722222" y="0"/>
            <a:ext cx="0" cy="657208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22222" y="1815573"/>
            <a:ext cx="4520468" cy="2031325"/>
          </a:xfrm>
          <a:prstGeom prst="rect">
            <a:avLst/>
          </a:prstGeom>
          <a:noFill/>
        </p:spPr>
        <p:txBody>
          <a:bodyPr wrap="none" rtlCol="0">
            <a:spAutoFit/>
          </a:bodyPr>
          <a:lstStyle/>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In contrast, articulatory-to-acoustics </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mapping in ASR is much more complex</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During 1997-2000, shallow NNs were used</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for this as “universal </a:t>
            </a:r>
            <a:r>
              <a:rPr kumimoji="0" lang="en-US" sz="1800" b="0" i="0" u="none" strike="noStrike" kern="1200" cap="none" spc="0" normalizeH="0" baseline="0" noProof="0" dirty="0" err="1" smtClean="0">
                <a:ln>
                  <a:noFill/>
                </a:ln>
                <a:solidFill>
                  <a:prstClr val="black"/>
                </a:solidFill>
                <a:effectLst/>
                <a:uLnTx/>
                <a:uFillTx/>
                <a:latin typeface="Calibri"/>
                <a:ea typeface="+mn-ea"/>
                <a:cs typeface="+mn-cs"/>
              </a:rPr>
              <a:t>approximator</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Not successful</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Now we have better DNN tool </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Even RNN/LSTM tool for dynamic modeling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p:cNvSpPr txBox="1"/>
          <p:nvPr/>
        </p:nvSpPr>
        <p:spPr>
          <a:xfrm>
            <a:off x="89586" y="6444220"/>
            <a:ext cx="3922420"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Very simple, &amp; easy to model accurately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0336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875" y="-24959"/>
            <a:ext cx="8229600" cy="1143000"/>
          </a:xfrm>
        </p:spPr>
        <p:txBody>
          <a:bodyPr/>
          <a:lstStyle/>
          <a:p>
            <a:r>
              <a:rPr lang="en-US" b="1" dirty="0">
                <a:solidFill>
                  <a:srgbClr val="9BBB59"/>
                </a:solidFill>
              </a:rPr>
              <a:t>Generative HDM</a:t>
            </a:r>
            <a:endParaRPr lang="en-US" dirty="0"/>
          </a:p>
        </p:txBody>
      </p:sp>
      <p:pic>
        <p:nvPicPr>
          <p:cNvPr id="5" name="Content Placeholder 4"/>
          <p:cNvPicPr>
            <a:picLocks noGrp="1" noChangeAspect="1"/>
          </p:cNvPicPr>
          <p:nvPr>
            <p:ph idx="1"/>
          </p:nvPr>
        </p:nvPicPr>
        <p:blipFill>
          <a:blip r:embed="rId2"/>
          <a:stretch>
            <a:fillRect/>
          </a:stretch>
        </p:blipFill>
        <p:spPr>
          <a:xfrm>
            <a:off x="5638800" y="1365644"/>
            <a:ext cx="2987299" cy="4298053"/>
          </a:xfrm>
          <a:prstGeom prst="rect">
            <a:avLst/>
          </a:prstGeom>
        </p:spPr>
      </p:pic>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a:blip r:embed="rId3"/>
          <a:stretch>
            <a:fillRect/>
          </a:stretch>
        </p:blipFill>
        <p:spPr>
          <a:xfrm>
            <a:off x="5943600" y="5638800"/>
            <a:ext cx="1938696" cy="365792"/>
          </a:xfrm>
          <a:prstGeom prst="rect">
            <a:avLst/>
          </a:prstGeom>
        </p:spPr>
      </p:pic>
      <p:pic>
        <p:nvPicPr>
          <p:cNvPr id="7" name="Picture 6"/>
          <p:cNvPicPr>
            <a:picLocks noChangeAspect="1"/>
          </p:cNvPicPr>
          <p:nvPr/>
        </p:nvPicPr>
        <p:blipFill>
          <a:blip r:embed="rId4"/>
          <a:stretch>
            <a:fillRect/>
          </a:stretch>
        </p:blipFill>
        <p:spPr>
          <a:xfrm>
            <a:off x="1042110" y="3200342"/>
            <a:ext cx="3529890" cy="1408298"/>
          </a:xfrm>
          <a:prstGeom prst="rect">
            <a:avLst/>
          </a:prstGeom>
        </p:spPr>
      </p:pic>
      <p:sp>
        <p:nvSpPr>
          <p:cNvPr id="8" name="Rectangle 7"/>
          <p:cNvSpPr/>
          <p:nvPr/>
        </p:nvSpPr>
        <p:spPr>
          <a:xfrm>
            <a:off x="5507603" y="1332448"/>
            <a:ext cx="871994" cy="53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1981200" y="3810000"/>
            <a:ext cx="762000" cy="663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5998596" y="4819141"/>
            <a:ext cx="2154803" cy="663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Arrow Connector 11"/>
          <p:cNvCxnSpPr/>
          <p:nvPr/>
        </p:nvCxnSpPr>
        <p:spPr>
          <a:xfrm>
            <a:off x="2661295" y="4416408"/>
            <a:ext cx="3276600" cy="631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581400" y="3313240"/>
            <a:ext cx="533400" cy="572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7882296" y="3523520"/>
            <a:ext cx="533400" cy="515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Arrow Connector 15"/>
          <p:cNvCxnSpPr/>
          <p:nvPr/>
        </p:nvCxnSpPr>
        <p:spPr>
          <a:xfrm>
            <a:off x="4114800" y="3695549"/>
            <a:ext cx="3706795" cy="139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150207" y="3900632"/>
            <a:ext cx="533400" cy="572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5846196" y="5646529"/>
            <a:ext cx="2036099" cy="572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 name="Straight Arrow Connector 19"/>
          <p:cNvCxnSpPr>
            <a:endCxn id="19" idx="2"/>
          </p:cNvCxnSpPr>
          <p:nvPr/>
        </p:nvCxnSpPr>
        <p:spPr>
          <a:xfrm>
            <a:off x="1426597" y="4447341"/>
            <a:ext cx="4419599" cy="1485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2499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754"/>
            <a:ext cx="8229600" cy="1143000"/>
          </a:xfrm>
        </p:spPr>
        <p:txBody>
          <a:bodyPr>
            <a:normAutofit fontScale="90000"/>
          </a:bodyPr>
          <a:lstStyle/>
          <a:p>
            <a:r>
              <a:rPr lang="en-US" dirty="0" smtClean="0"/>
              <a:t>Further thoughts on unsupervised ASR</a:t>
            </a:r>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ontent Placeholder 4"/>
          <p:cNvSpPr txBox="1">
            <a:spLocks noGrp="1"/>
          </p:cNvSpPr>
          <p:nvPr>
            <p:ph idx="1"/>
          </p:nvPr>
        </p:nvSpPr>
        <p:spPr>
          <a:xfrm>
            <a:off x="-76200" y="1197754"/>
            <a:ext cx="9296400" cy="623531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solidFill>
                  <a:schemeClr val="tx2">
                    <a:lumMod val="20000"/>
                    <a:lumOff val="80000"/>
                  </a:schemeClr>
                </a:solidFill>
              </a:rPr>
              <a:t>Deep generative modeling experiments not successful in 90’s</a:t>
            </a:r>
          </a:p>
          <a:p>
            <a:pPr marL="684719" lvl="1" indent="-285750">
              <a:buFont typeface="Arial" panose="020B0604020202020204" pitchFamily="34" charset="0"/>
              <a:buChar char="•"/>
            </a:pPr>
            <a:r>
              <a:rPr lang="en-US" sz="2400" strike="sngStrike" dirty="0">
                <a:solidFill>
                  <a:schemeClr val="tx2">
                    <a:lumMod val="20000"/>
                    <a:lumOff val="80000"/>
                  </a:schemeClr>
                </a:solidFill>
              </a:rPr>
              <a:t>Computers were too slow   </a:t>
            </a:r>
          </a:p>
          <a:p>
            <a:pPr marL="684719" lvl="1" indent="-285750">
              <a:buFont typeface="Arial" panose="020B0604020202020204" pitchFamily="34" charset="0"/>
              <a:buChar char="•"/>
            </a:pPr>
            <a:r>
              <a:rPr lang="en-US" sz="2400" dirty="0" smtClean="0">
                <a:solidFill>
                  <a:schemeClr val="tx2">
                    <a:lumMod val="20000"/>
                    <a:lumOff val="80000"/>
                  </a:schemeClr>
                </a:solidFill>
              </a:rPr>
              <a:t>Models were too simple from text to speech waves </a:t>
            </a:r>
          </a:p>
          <a:p>
            <a:pPr marL="1083686" lvl="2" indent="-285750"/>
            <a:r>
              <a:rPr lang="en-US" sz="2000" dirty="0" smtClean="0">
                <a:solidFill>
                  <a:schemeClr val="tx2">
                    <a:lumMod val="20000"/>
                    <a:lumOff val="80000"/>
                  </a:schemeClr>
                </a:solidFill>
              </a:rPr>
              <a:t>Still true </a:t>
            </a:r>
            <a:r>
              <a:rPr lang="en-US" sz="2000" dirty="0" smtClean="0">
                <a:solidFill>
                  <a:schemeClr val="tx2">
                    <a:lumMod val="20000"/>
                    <a:lumOff val="80000"/>
                  </a:schemeClr>
                </a:solidFill>
                <a:sym typeface="Wingdings" panose="05000000000000000000" pitchFamily="2" charset="2"/>
              </a:rPr>
              <a:t> </a:t>
            </a:r>
            <a:r>
              <a:rPr lang="en-US" sz="2000" dirty="0" smtClean="0">
                <a:solidFill>
                  <a:schemeClr val="tx2">
                    <a:lumMod val="20000"/>
                    <a:lumOff val="80000"/>
                  </a:schemeClr>
                </a:solidFill>
              </a:rPr>
              <a:t>need speech scientists to work harder with technologists</a:t>
            </a:r>
          </a:p>
          <a:p>
            <a:pPr marL="1083686" lvl="2" indent="-285750"/>
            <a:r>
              <a:rPr lang="en-US" sz="2000" b="1" dirty="0" smtClean="0">
                <a:solidFill>
                  <a:srgbClr val="00B050"/>
                </a:solidFill>
              </a:rPr>
              <a:t>And when generative models are not good enough, discriminative models and learning (e.g., RNN) can help a lot; but to do it? A hint next </a:t>
            </a:r>
          </a:p>
          <a:p>
            <a:pPr marL="1083686" lvl="2" indent="-285750"/>
            <a:r>
              <a:rPr lang="en-US" sz="2000" dirty="0" smtClean="0">
                <a:solidFill>
                  <a:schemeClr val="tx2">
                    <a:lumMod val="20000"/>
                    <a:lumOff val="80000"/>
                  </a:schemeClr>
                </a:solidFill>
              </a:rPr>
              <a:t>Further, can iterate between the two, like wake-sleep (algorithm)</a:t>
            </a:r>
          </a:p>
          <a:p>
            <a:pPr marL="684719" lvl="1" indent="-285750">
              <a:buFont typeface="Arial" panose="020B0604020202020204" pitchFamily="34" charset="0"/>
              <a:buChar char="•"/>
            </a:pPr>
            <a:r>
              <a:rPr lang="en-US" sz="2400" dirty="0" smtClean="0">
                <a:solidFill>
                  <a:schemeClr val="tx2">
                    <a:lumMod val="20000"/>
                    <a:lumOff val="80000"/>
                  </a:schemeClr>
                </a:solidFill>
              </a:rPr>
              <a:t>Inference/learning methods for deep generative models not mature at that time </a:t>
            </a:r>
          </a:p>
          <a:p>
            <a:pPr marL="1083686" lvl="2" indent="-285750"/>
            <a:r>
              <a:rPr lang="en-US" sz="2000" dirty="0" smtClean="0">
                <a:solidFill>
                  <a:schemeClr val="tx2">
                    <a:lumMod val="20000"/>
                    <a:lumOff val="80000"/>
                  </a:schemeClr>
                </a:solidFill>
              </a:rPr>
              <a:t>Only partially true today </a:t>
            </a:r>
          </a:p>
          <a:p>
            <a:pPr marL="1083686" lvl="2" indent="-285750"/>
            <a:r>
              <a:rPr lang="en-US" sz="2000" dirty="0" smtClean="0">
                <a:solidFill>
                  <a:schemeClr val="tx2">
                    <a:lumMod val="20000"/>
                    <a:lumOff val="80000"/>
                  </a:schemeClr>
                </a:solidFill>
                <a:sym typeface="Wingdings" panose="05000000000000000000" pitchFamily="2" charset="2"/>
              </a:rPr>
              <a:t> due to recent big advances in machine learning </a:t>
            </a:r>
          </a:p>
          <a:p>
            <a:pPr marL="1083686" lvl="2" indent="-285750"/>
            <a:r>
              <a:rPr lang="en-US" sz="2000" dirty="0" smtClean="0">
                <a:solidFill>
                  <a:schemeClr val="tx2">
                    <a:lumMod val="20000"/>
                    <a:lumOff val="80000"/>
                  </a:schemeClr>
                </a:solidFill>
                <a:sym typeface="Wingdings" panose="05000000000000000000" pitchFamily="2" charset="2"/>
              </a:rPr>
              <a:t>Based on new ways of thinking about generative graphical modeling motivated by the availability of deep learning tools (e.g. DNN)</a:t>
            </a:r>
          </a:p>
          <a:p>
            <a:pPr marL="1083686" lvl="2" indent="-285750"/>
            <a:r>
              <a:rPr lang="en-US" sz="2000" dirty="0" smtClean="0">
                <a:solidFill>
                  <a:schemeClr val="tx2">
                    <a:lumMod val="20000"/>
                    <a:lumOff val="80000"/>
                  </a:schemeClr>
                </a:solidFill>
                <a:sym typeface="Wingdings" panose="05000000000000000000" pitchFamily="2" charset="2"/>
              </a:rPr>
              <a:t>A brief review next</a:t>
            </a:r>
          </a:p>
          <a:p>
            <a:pPr marL="1083686" lvl="2" indent="-285750"/>
            <a:endParaRPr lang="en-US" sz="2000" dirty="0">
              <a:solidFill>
                <a:schemeClr val="accent6">
                  <a:lumMod val="75000"/>
                </a:schemeClr>
              </a:solidFill>
            </a:endParaRPr>
          </a:p>
          <a:p>
            <a:pPr marL="684719" lvl="1"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18739915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091" y="64104"/>
            <a:ext cx="8985808" cy="1143000"/>
          </a:xfrm>
        </p:spPr>
        <p:txBody>
          <a:bodyPr>
            <a:normAutofit/>
          </a:bodyPr>
          <a:lstStyle/>
          <a:p>
            <a:r>
              <a:rPr lang="en-US" b="1" dirty="0" smtClean="0">
                <a:solidFill>
                  <a:schemeClr val="accent1"/>
                </a:solidFill>
              </a:rPr>
              <a:t>          RNN           </a:t>
            </a:r>
            <a:r>
              <a:rPr lang="en-US" dirty="0" smtClean="0"/>
              <a:t>vs.  </a:t>
            </a:r>
            <a:r>
              <a:rPr lang="en-US" b="1" dirty="0" smtClean="0">
                <a:solidFill>
                  <a:schemeClr val="accent3"/>
                </a:solidFill>
              </a:rPr>
              <a:t>Generative HDM</a:t>
            </a:r>
            <a:endParaRPr lang="en-US" dirty="0"/>
          </a:p>
        </p:txBody>
      </p:sp>
      <p:pic>
        <p:nvPicPr>
          <p:cNvPr id="5" name="Content Placeholder 4"/>
          <p:cNvPicPr>
            <a:picLocks noGrp="1" noChangeAspect="1"/>
          </p:cNvPicPr>
          <p:nvPr>
            <p:ph idx="1"/>
          </p:nvPr>
        </p:nvPicPr>
        <p:blipFill>
          <a:blip r:embed="rId3"/>
          <a:stretch>
            <a:fillRect/>
          </a:stretch>
        </p:blipFill>
        <p:spPr>
          <a:xfrm>
            <a:off x="85331" y="1260340"/>
            <a:ext cx="4001817" cy="1203912"/>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1">
            <a:schemeClr val="accent5"/>
          </a:lnRef>
          <a:fillRef idx="2">
            <a:schemeClr val="accent5"/>
          </a:fillRef>
          <a:effectRef idx="1">
            <a:schemeClr val="accent5"/>
          </a:effectRef>
          <a:fontRef idx="minor">
            <a:schemeClr val="dk1"/>
          </a:fontRef>
        </p:style>
      </p:pic>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a:blip r:embed="rId4"/>
          <a:stretch>
            <a:fillRect/>
          </a:stretch>
        </p:blipFill>
        <p:spPr>
          <a:xfrm>
            <a:off x="5408988" y="1292285"/>
            <a:ext cx="3352800" cy="1233493"/>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15092" y="4863681"/>
            <a:ext cx="3982390" cy="1913839"/>
          </a:xfrm>
          <a:prstGeom prst="rect">
            <a:avLst/>
          </a:prstGeom>
        </p:spPr>
      </p:pic>
      <p:pic>
        <p:nvPicPr>
          <p:cNvPr id="7" name="Picture 6"/>
          <p:cNvPicPr>
            <a:picLocks noChangeAspect="1"/>
          </p:cNvPicPr>
          <p:nvPr/>
        </p:nvPicPr>
        <p:blipFill>
          <a:blip r:embed="rId6"/>
          <a:stretch>
            <a:fillRect/>
          </a:stretch>
        </p:blipFill>
        <p:spPr>
          <a:xfrm>
            <a:off x="4877407" y="4807636"/>
            <a:ext cx="4324456" cy="2025927"/>
          </a:xfrm>
          <a:prstGeom prst="rect">
            <a:avLst/>
          </a:prstGeom>
        </p:spPr>
      </p:pic>
      <p:cxnSp>
        <p:nvCxnSpPr>
          <p:cNvPr id="9" name="Straight Arrow Connector 8"/>
          <p:cNvCxnSpPr/>
          <p:nvPr/>
        </p:nvCxnSpPr>
        <p:spPr>
          <a:xfrm>
            <a:off x="5334000" y="5181600"/>
            <a:ext cx="0" cy="47282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400800" y="5181600"/>
            <a:ext cx="0" cy="47282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02828" y="5181600"/>
            <a:ext cx="0" cy="47282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825248" y="5181600"/>
            <a:ext cx="13952" cy="47282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334000" y="6019800"/>
            <a:ext cx="0" cy="50457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390068" y="5943600"/>
            <a:ext cx="0" cy="50457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02828" y="5966160"/>
            <a:ext cx="0" cy="50457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825248" y="5968637"/>
            <a:ext cx="0" cy="504576"/>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657600" y="5121024"/>
            <a:ext cx="0" cy="5334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514600" y="5181600"/>
            <a:ext cx="0" cy="4728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371600" y="5181600"/>
            <a:ext cx="0" cy="4728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57200" y="5181600"/>
            <a:ext cx="0" cy="4728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5914776"/>
            <a:ext cx="0" cy="5334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514600" y="5966828"/>
            <a:ext cx="0" cy="4728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371600" y="5982036"/>
            <a:ext cx="0" cy="4728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57200" y="5966828"/>
            <a:ext cx="0" cy="4728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85800" y="5848941"/>
            <a:ext cx="508313" cy="156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809406" y="5820600"/>
            <a:ext cx="508313" cy="156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600534" y="5848362"/>
            <a:ext cx="508313" cy="15624"/>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848600" y="5818438"/>
            <a:ext cx="685800" cy="15625"/>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337236" y="3183233"/>
                <a:ext cx="3498009" cy="2053254"/>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Parameterization:</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sub>
                    </m:sSub>
                  </m:oMath>
                </a14:m>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all unstructured</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regular matrices</a:t>
                </a:r>
              </a:p>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37236" y="3183233"/>
                <a:ext cx="3498009" cy="2053254"/>
              </a:xfrm>
              <a:prstGeom prst="rect">
                <a:avLst/>
              </a:prstGeom>
              <a:blipFill rotWithShape="0">
                <a:blip r:embed="rId7"/>
                <a:stretch>
                  <a:fillRect l="-1394" t="-1484" r="-10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942141" y="3079609"/>
                <a:ext cx="4099905" cy="232929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Parameterization:</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𝑊</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smtClean="0">
                    <a:ln>
                      <a:noFill/>
                    </a:ln>
                    <a:solidFill>
                      <a:prstClr val="black"/>
                    </a:solidFill>
                    <a:effectLst/>
                    <a:uLnTx/>
                    <a:uFillTx/>
                    <a:latin typeface="Calibri"/>
                    <a:ea typeface="+mn-ea"/>
                    <a:cs typeface="+mn-cs"/>
                  </a:rPr>
                  <a:t>M(</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ɣ</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b>
                    </m:sSub>
                  </m:oMath>
                </a14:m>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sparse system matrix</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m:t>
                        </m:r>
                      </m:e>
                      <m:sub>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Ω</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b>
                    </m:sSub>
                  </m:oMath>
                </a14:m>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Gaussian-mix </a:t>
                </a:r>
                <a:r>
                  <a:rPr kumimoji="0" lang="en-US" sz="1800" b="0" i="0" u="none" strike="noStrike" kern="1200" cap="none" spc="0" normalizeH="0" baseline="0" noProof="0" dirty="0" err="1" smtClean="0">
                    <a:ln>
                      <a:noFill/>
                    </a:ln>
                    <a:solidFill>
                      <a:prstClr val="black"/>
                    </a:solidFill>
                    <a:effectLst/>
                    <a:uLnTx/>
                    <a:uFillTx/>
                    <a:latin typeface="Calibri"/>
                    <a:ea typeface="+mn-ea"/>
                    <a:cs typeface="+mn-cs"/>
                  </a:rPr>
                  <a:t>params</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MLP </a:t>
                </a: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sty m:val="p"/>
                      </m:r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Λ</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𝒕</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sub>
                    </m:sSub>
                  </m:oMath>
                </a14:m>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285750" marR="0" lvl="0" indent="-285750" algn="l" defTabSz="91179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4942141" y="3079609"/>
                <a:ext cx="4099905" cy="2329292"/>
              </a:xfrm>
              <a:prstGeom prst="rect">
                <a:avLst/>
              </a:prstGeom>
              <a:blipFill rotWithShape="0">
                <a:blip r:embed="rId8"/>
                <a:stretch>
                  <a:fillRect l="-1339" t="-1309" r="-298"/>
                </a:stretch>
              </a:blipFill>
            </p:spPr>
            <p:txBody>
              <a:bodyPr/>
              <a:lstStyle/>
              <a:p>
                <a:r>
                  <a:rPr lang="en-US">
                    <a:noFill/>
                  </a:rPr>
                  <a:t> </a:t>
                </a:r>
              </a:p>
            </p:txBody>
          </p:sp>
        </mc:Fallback>
      </mc:AlternateContent>
      <p:cxnSp>
        <p:nvCxnSpPr>
          <p:cNvPr id="10" name="Straight Connector 9"/>
          <p:cNvCxnSpPr/>
          <p:nvPr/>
        </p:nvCxnSpPr>
        <p:spPr>
          <a:xfrm>
            <a:off x="4572000" y="1207104"/>
            <a:ext cx="0" cy="51790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2284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091" y="64104"/>
            <a:ext cx="8985808" cy="1143000"/>
          </a:xfrm>
        </p:spPr>
        <p:txBody>
          <a:bodyPr>
            <a:normAutofit/>
          </a:bodyPr>
          <a:lstStyle/>
          <a:p>
            <a:r>
              <a:rPr lang="en-US" b="1" dirty="0" smtClean="0">
                <a:solidFill>
                  <a:schemeClr val="accent1"/>
                </a:solidFill>
              </a:rPr>
              <a:t>          RNN           </a:t>
            </a:r>
            <a:r>
              <a:rPr lang="en-US" dirty="0" smtClean="0"/>
              <a:t>vs.  </a:t>
            </a:r>
            <a:r>
              <a:rPr lang="en-US" b="1" dirty="0" smtClean="0">
                <a:solidFill>
                  <a:schemeClr val="accent3"/>
                </a:solidFill>
              </a:rPr>
              <a:t>Generative HDM</a:t>
            </a:r>
            <a:endParaRPr lang="en-US" dirty="0"/>
          </a:p>
        </p:txBody>
      </p:sp>
      <p:pic>
        <p:nvPicPr>
          <p:cNvPr id="5" name="Content Placeholder 4"/>
          <p:cNvPicPr>
            <a:picLocks noGrp="1" noChangeAspect="1"/>
          </p:cNvPicPr>
          <p:nvPr>
            <p:ph idx="1"/>
          </p:nvPr>
        </p:nvPicPr>
        <p:blipFill>
          <a:blip r:embed="rId3"/>
          <a:stretch>
            <a:fillRect/>
          </a:stretch>
        </p:blipFill>
        <p:spPr>
          <a:xfrm>
            <a:off x="85331" y="1260340"/>
            <a:ext cx="4001817" cy="1203912"/>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1">
            <a:schemeClr val="accent5"/>
          </a:lnRef>
          <a:fillRef idx="2">
            <a:schemeClr val="accent5"/>
          </a:fillRef>
          <a:effectRef idx="1">
            <a:schemeClr val="accent5"/>
          </a:effectRef>
          <a:fontRef idx="minor">
            <a:schemeClr val="dk1"/>
          </a:fontRef>
        </p:style>
      </p:pic>
      <p:pic>
        <p:nvPicPr>
          <p:cNvPr id="6" name="Picture 5"/>
          <p:cNvPicPr>
            <a:picLocks noChangeAspect="1"/>
          </p:cNvPicPr>
          <p:nvPr/>
        </p:nvPicPr>
        <p:blipFill>
          <a:blip r:embed="rId4"/>
          <a:stretch>
            <a:fillRect/>
          </a:stretch>
        </p:blipFill>
        <p:spPr>
          <a:xfrm>
            <a:off x="5408988" y="1292285"/>
            <a:ext cx="3352800" cy="1233493"/>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sp>
        <p:nvSpPr>
          <p:cNvPr id="8" name="Curved Down Arrow 7"/>
          <p:cNvSpPr/>
          <p:nvPr/>
        </p:nvSpPr>
        <p:spPr>
          <a:xfrm rot="10800000">
            <a:off x="1905000" y="2743200"/>
            <a:ext cx="4724400" cy="762000"/>
          </a:xfrm>
          <a:prstGeom prst="curvedDownArrow">
            <a:avLst/>
          </a:prstGeom>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p:cNvSpPr txBox="1"/>
          <p:nvPr/>
        </p:nvSpPr>
        <p:spPr>
          <a:xfrm>
            <a:off x="715545" y="3784149"/>
            <a:ext cx="7779758" cy="1077218"/>
          </a:xfrm>
          <a:prstGeom prst="rect">
            <a:avLst/>
          </a:prstGeom>
          <a:noFill/>
        </p:spPr>
        <p:txBody>
          <a:bodyPr wrap="none" rtlCol="0">
            <a:spAutoFit/>
          </a:bodyPr>
          <a:lstStyle/>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0000"/>
                </a:solidFill>
                <a:effectLst/>
                <a:uLnTx/>
                <a:uFillTx/>
                <a:latin typeface="Calibri"/>
                <a:ea typeface="+mn-ea"/>
                <a:cs typeface="+mn-cs"/>
              </a:rPr>
              <a:t>e.g. Generative pre-training</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(analogous to generative DBN pretraining for DNN)</a:t>
            </a:r>
          </a:p>
          <a:p>
            <a:pPr marL="0" marR="0" lvl="0" indent="0" algn="ctr"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lumMod val="75000"/>
                  </a:prstClr>
                </a:solidFill>
                <a:effectLst/>
                <a:uLnTx/>
                <a:uFillTx/>
                <a:latin typeface="Calibri"/>
                <a:ea typeface="+mn-ea"/>
                <a:cs typeface="+mn-cs"/>
              </a:rPr>
              <a:t>NIPS-2015 paper to appear on simpler dynamic models for a non-ASR application</a:t>
            </a:r>
            <a:endParaRPr kumimoji="0" lang="en-US" sz="1800" b="0" i="0" u="none" strike="noStrike" kern="1200" cap="none" spc="0" normalizeH="0" baseline="0" noProof="0" dirty="0">
              <a:ln>
                <a:noFill/>
              </a:ln>
              <a:solidFill>
                <a:prstClr val="white">
                  <a:lumMod val="75000"/>
                </a:prstClr>
              </a:solidFill>
              <a:effectLst/>
              <a:uLnTx/>
              <a:uFillTx/>
              <a:latin typeface="Calibri"/>
              <a:ea typeface="+mn-ea"/>
              <a:cs typeface="+mn-cs"/>
            </a:endParaRPr>
          </a:p>
        </p:txBody>
      </p:sp>
      <p:sp>
        <p:nvSpPr>
          <p:cNvPr id="16" name="TextBox 15"/>
          <p:cNvSpPr txBox="1"/>
          <p:nvPr/>
        </p:nvSpPr>
        <p:spPr>
          <a:xfrm>
            <a:off x="6705600" y="3200400"/>
            <a:ext cx="716863"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~DBN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TextBox 36"/>
          <p:cNvSpPr txBox="1"/>
          <p:nvPr/>
        </p:nvSpPr>
        <p:spPr>
          <a:xfrm>
            <a:off x="1066800" y="3090677"/>
            <a:ext cx="740908"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~DNN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569543" y="5410200"/>
            <a:ext cx="8071761" cy="646331"/>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Better ways of integrating deep generative/discriminative models are possible</a:t>
            </a:r>
          </a:p>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 Hint: Example 1 where generative models are used to define the DNN architecture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0018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8229600" cy="1143000"/>
          </a:xfrm>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Content Placeholder 2"/>
          <p:cNvSpPr txBox="1">
            <a:spLocks/>
          </p:cNvSpPr>
          <p:nvPr/>
        </p:nvSpPr>
        <p:spPr>
          <a:xfrm>
            <a:off x="56572" y="1247499"/>
            <a:ext cx="8858827" cy="510885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chemeClr val="bg1">
                    <a:lumMod val="85000"/>
                  </a:schemeClr>
                </a:solidFill>
                <a:effectLst/>
                <a:uLnTx/>
                <a:uFillTx/>
                <a:latin typeface="Calibri"/>
                <a:ea typeface="+mn-ea"/>
                <a:cs typeface="+mn-cs"/>
              </a:rPr>
              <a:t>Introduction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ysClr val="windowText" lastClr="000000"/>
                </a:solidFill>
                <a:effectLst/>
                <a:uLnTx/>
                <a:uFillTx/>
                <a:latin typeface="Calibri"/>
                <a:ea typeface="+mn-ea"/>
                <a:cs typeface="+mn-cs"/>
              </a:rPr>
              <a:t>Part I: Some history </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Calibri"/>
                <a:ea typeface="+mn-ea"/>
                <a:cs typeface="+mn-cs"/>
              </a:rPr>
              <a:t>How deep </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l</a:t>
            </a:r>
            <a:r>
              <a:rPr kumimoji="0" lang="en-US" sz="2400" b="0" i="0" u="none" strike="noStrike" kern="1200" cap="none" spc="0" normalizeH="0" baseline="0" noProof="0" dirty="0" smtClean="0">
                <a:ln>
                  <a:noFill/>
                </a:ln>
                <a:solidFill>
                  <a:sysClr val="windowText" lastClr="000000"/>
                </a:solidFill>
                <a:effectLst/>
                <a:uLnTx/>
                <a:uFillTx/>
                <a:latin typeface="Calibri"/>
                <a:ea typeface="+mn-ea"/>
                <a:cs typeface="+mn-cs"/>
              </a:rPr>
              <a:t>earning entered </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s</a:t>
            </a:r>
            <a:r>
              <a:rPr kumimoji="0" lang="en-US" sz="2400" b="0" i="0" u="none" strike="noStrike" kern="1200" cap="none" spc="0" normalizeH="0" baseline="0" noProof="0" dirty="0" err="1" smtClean="0">
                <a:ln>
                  <a:noFill/>
                </a:ln>
                <a:solidFill>
                  <a:sysClr val="windowText" lastClr="000000"/>
                </a:solidFill>
                <a:effectLst/>
                <a:uLnTx/>
                <a:uFillTx/>
                <a:latin typeface="Calibri"/>
                <a:ea typeface="+mn-ea"/>
                <a:cs typeface="+mn-cs"/>
              </a:rPr>
              <a:t>peech</a:t>
            </a:r>
            <a:r>
              <a:rPr kumimoji="0" lang="en-US" sz="2400" b="0" i="0" u="none" strike="noStrike" kern="1200" cap="none" spc="0" normalizeH="0" baseline="0" noProof="0" dirty="0" smtClean="0">
                <a:ln>
                  <a:noFill/>
                </a:ln>
                <a:solidFill>
                  <a:sysClr val="windowText" lastClr="000000"/>
                </a:solidFill>
                <a:effectLst/>
                <a:uLnTx/>
                <a:uFillTx/>
                <a:latin typeface="Calibri"/>
                <a:ea typeface="+mn-ea"/>
                <a:cs typeface="+mn-cs"/>
              </a:rPr>
              <a:t> recognition (2009-2010)</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G</a:t>
            </a:r>
            <a:r>
              <a:rPr kumimoji="0" lang="en-US" sz="2400" b="0" i="0" u="none" strike="noStrike" kern="1200" cap="none" spc="0" normalizeH="0" baseline="0" noProof="0" dirty="0" smtClean="0">
                <a:ln>
                  <a:noFill/>
                </a:ln>
                <a:solidFill>
                  <a:sysClr val="windowText" lastClr="000000"/>
                </a:solidFill>
                <a:effectLst/>
                <a:uLnTx/>
                <a:uFillTx/>
                <a:latin typeface="Calibri"/>
                <a:ea typeface="+mn-ea"/>
                <a:cs typeface="+mn-cs"/>
              </a:rPr>
              <a:t>enerative &amp; discriminative models prior to 2009</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chemeClr val="bg1">
                    <a:lumMod val="85000"/>
                  </a:schemeClr>
                </a:solidFill>
                <a:effectLst/>
                <a:uLnTx/>
                <a:uFillTx/>
                <a:latin typeface="Calibri"/>
                <a:ea typeface="+mn-ea"/>
                <a:cs typeface="+mn-cs"/>
              </a:rPr>
              <a:t>Part II: State of the art </a:t>
            </a:r>
            <a:endParaRPr kumimoji="0" lang="en-US" sz="3900" b="0" i="0" u="none" strike="noStrike" kern="1200" cap="none" spc="0" normalizeH="0" baseline="0" noProof="0" dirty="0">
              <a:ln>
                <a:noFill/>
              </a:ln>
              <a:solidFill>
                <a:schemeClr val="bg1">
                  <a:lumMod val="85000"/>
                </a:schemeClr>
              </a:solidFill>
              <a:effectLst/>
              <a:uLnTx/>
              <a:uFillTx/>
              <a:latin typeface="Calibri"/>
              <a:ea typeface="+mn-ea"/>
              <a:cs typeface="+mn-cs"/>
            </a:endParaRP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Dominated by deep discriminative models </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Deep neural nets (DNN) &amp; many of the variants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900" b="0" i="0" u="none" strike="noStrike" kern="1200" cap="none" spc="0" normalizeH="0" baseline="0" noProof="0" dirty="0" smtClean="0">
                <a:ln>
                  <a:noFill/>
                </a:ln>
                <a:solidFill>
                  <a:schemeClr val="bg1">
                    <a:lumMod val="85000"/>
                  </a:schemeClr>
                </a:solidFill>
                <a:effectLst/>
                <a:uLnTx/>
                <a:uFillTx/>
                <a:latin typeface="Calibri"/>
                <a:ea typeface="+mn-ea"/>
                <a:cs typeface="+mn-cs"/>
              </a:rPr>
              <a:t>Part III: Prospects</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Integrating deep generative/discriminative models</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Deep </a:t>
            </a:r>
            <a:r>
              <a:rPr kumimoji="0" lang="en-US" sz="2400" b="0" i="0" u="none" strike="noStrike" kern="1200" cap="none" spc="0" normalizeH="0" baseline="0" noProof="0" dirty="0">
                <a:ln>
                  <a:noFill/>
                </a:ln>
                <a:solidFill>
                  <a:schemeClr val="bg1">
                    <a:lumMod val="85000"/>
                  </a:schemeClr>
                </a:solidFill>
                <a:effectLst/>
                <a:uLnTx/>
                <a:uFillTx/>
                <a:latin typeface="Calibri"/>
                <a:ea typeface="+mn-ea"/>
                <a:cs typeface="+mn-cs"/>
              </a:rPr>
              <a:t>m</a:t>
            </a:r>
            <a:r>
              <a:rPr kumimoji="0" lang="en-US" sz="2400" b="0" i="0" u="none" strike="noStrike" kern="1200" cap="none" spc="0" normalizeH="0" baseline="0" noProof="0" dirty="0" smtClean="0">
                <a:ln>
                  <a:noFill/>
                </a:ln>
                <a:solidFill>
                  <a:schemeClr val="bg1">
                    <a:lumMod val="85000"/>
                  </a:schemeClr>
                </a:solidFill>
                <a:effectLst/>
                <a:uLnTx/>
                <a:uFillTx/>
                <a:latin typeface="Calibri"/>
                <a:ea typeface="+mn-ea"/>
                <a:cs typeface="+mn-cs"/>
              </a:rPr>
              <a:t>ultimodal and semantic modeling</a:t>
            </a:r>
          </a:p>
          <a:p>
            <a:pPr marL="74295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9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0079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9" y="132971"/>
            <a:ext cx="9144000" cy="994172"/>
          </a:xfrm>
        </p:spPr>
        <p:txBody>
          <a:bodyPr/>
          <a:lstStyle/>
          <a:p>
            <a:r>
              <a:rPr lang="en-US" dirty="0" smtClean="0">
                <a:solidFill>
                  <a:srgbClr val="0000FF"/>
                </a:solidFill>
              </a:rPr>
              <a:t>Interpretable deep learning: Deep generative model</a:t>
            </a:r>
            <a:endParaRPr lang="en-US" dirty="0">
              <a:solidFill>
                <a:srgbClr val="0000FF"/>
              </a:solidFill>
            </a:endParaRPr>
          </a:p>
        </p:txBody>
      </p:sp>
      <p:sp>
        <p:nvSpPr>
          <p:cNvPr id="6" name="Content Placeholder 5"/>
          <p:cNvSpPr>
            <a:spLocks noGrp="1"/>
          </p:cNvSpPr>
          <p:nvPr>
            <p:ph idx="1"/>
          </p:nvPr>
        </p:nvSpPr>
        <p:spPr>
          <a:xfrm>
            <a:off x="189560" y="1546487"/>
            <a:ext cx="8828989" cy="3324153"/>
          </a:xfrm>
        </p:spPr>
        <p:txBody>
          <a:bodyPr/>
          <a:lstStyle/>
          <a:p>
            <a:r>
              <a:rPr lang="en-US" dirty="0" smtClean="0"/>
              <a:t>Constructing interpretable DNNs based on generative topic models </a:t>
            </a:r>
          </a:p>
          <a:p>
            <a:r>
              <a:rPr lang="en-US" dirty="0" smtClean="0"/>
              <a:t>End-to-end learning by mirror-descent backpropagation</a:t>
            </a:r>
          </a:p>
          <a:p>
            <a:pPr marL="0" indent="0">
              <a:buNone/>
            </a:pPr>
            <a:r>
              <a:rPr lang="en-US" dirty="0" smtClean="0">
                <a:sym typeface="Wingdings" panose="05000000000000000000" pitchFamily="2" charset="2"/>
              </a:rPr>
              <a:t> to </a:t>
            </a:r>
            <a:r>
              <a:rPr lang="en-US" dirty="0" smtClean="0"/>
              <a:t>maximize posterior probability p(</a:t>
            </a:r>
            <a:r>
              <a:rPr lang="en-US" dirty="0" err="1" smtClean="0"/>
              <a:t>y|x</a:t>
            </a:r>
            <a:r>
              <a:rPr lang="en-US" dirty="0" smtClean="0"/>
              <a:t>)</a:t>
            </a:r>
          </a:p>
          <a:p>
            <a:pPr lvl="1"/>
            <a:r>
              <a:rPr lang="en-US" dirty="0" smtClean="0"/>
              <a:t>y: output (win/loss), and x: input feature vector</a:t>
            </a:r>
          </a:p>
        </p:txBody>
      </p:sp>
      <p:sp>
        <p:nvSpPr>
          <p:cNvPr id="9" name="Right Arrow 8"/>
          <p:cNvSpPr/>
          <p:nvPr/>
        </p:nvSpPr>
        <p:spPr>
          <a:xfrm>
            <a:off x="3500050" y="4532038"/>
            <a:ext cx="811091" cy="283552"/>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3371484" y="4088057"/>
            <a:ext cx="1146468" cy="41549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Mirror Descent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Algorithm </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(MDA) </a:t>
            </a:r>
          </a:p>
        </p:txBody>
      </p:sp>
      <p:pic>
        <p:nvPicPr>
          <p:cNvPr id="11" name="Picture 10"/>
          <p:cNvPicPr>
            <a:picLocks noChangeAspect="1"/>
          </p:cNvPicPr>
          <p:nvPr/>
        </p:nvPicPr>
        <p:blipFill>
          <a:blip r:embed="rId2"/>
          <a:stretch>
            <a:fillRect/>
          </a:stretch>
        </p:blipFill>
        <p:spPr>
          <a:xfrm>
            <a:off x="-15084" y="3772559"/>
            <a:ext cx="3303710" cy="1098081"/>
          </a:xfrm>
          <a:prstGeom prst="rect">
            <a:avLst/>
          </a:prstGeom>
        </p:spPr>
      </p:pic>
      <p:pic>
        <p:nvPicPr>
          <p:cNvPr id="12" name="Picture 11"/>
          <p:cNvPicPr>
            <a:picLocks noChangeAspect="1"/>
          </p:cNvPicPr>
          <p:nvPr/>
        </p:nvPicPr>
        <p:blipFill>
          <a:blip r:embed="rId3"/>
          <a:stretch>
            <a:fillRect/>
          </a:stretch>
        </p:blipFill>
        <p:spPr>
          <a:xfrm>
            <a:off x="4904772" y="3131675"/>
            <a:ext cx="4013391" cy="2165258"/>
          </a:xfrm>
          <a:prstGeom prst="rect">
            <a:avLst/>
          </a:prstGeom>
        </p:spPr>
      </p:pic>
      <p:sp>
        <p:nvSpPr>
          <p:cNvPr id="13" name="TextBox 12"/>
          <p:cNvSpPr txBox="1"/>
          <p:nvPr/>
        </p:nvSpPr>
        <p:spPr>
          <a:xfrm>
            <a:off x="228600" y="6400800"/>
            <a:ext cx="8769454"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J. Chen, J. He, Y. Shen, L. Xiao, X. He, J. Gao, X. Song, and L. Deng, “End-to-end Learning of Latent </a:t>
            </a: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Dirichlet</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 Allocation by Mirror-Descent Back Propagation”, </a:t>
            </a:r>
            <a:r>
              <a:rPr kumimoji="0" lang="en-US" sz="1200" b="0" i="1" u="none" strike="noStrike" kern="1200" cap="none" spc="0" normalizeH="0" baseline="0" noProof="0" dirty="0" smtClean="0">
                <a:ln>
                  <a:noFill/>
                </a:ln>
                <a:solidFill>
                  <a:prstClr val="black"/>
                </a:solidFill>
                <a:effectLst/>
                <a:uLnTx/>
                <a:uFillTx/>
                <a:latin typeface="Calibri" panose="020F0502020204030204"/>
                <a:ea typeface="+mn-ea"/>
                <a:cs typeface="+mn-cs"/>
              </a:rPr>
              <a:t>accepted NIPS2015</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4" name="Picture 13"/>
          <p:cNvPicPr>
            <a:picLocks noChangeAspect="1"/>
          </p:cNvPicPr>
          <p:nvPr/>
        </p:nvPicPr>
        <p:blipFill>
          <a:blip r:embed="rId4"/>
          <a:stretch>
            <a:fillRect/>
          </a:stretch>
        </p:blipFill>
        <p:spPr>
          <a:xfrm>
            <a:off x="3905595" y="5357583"/>
            <a:ext cx="5092459" cy="432181"/>
          </a:xfrm>
          <a:prstGeom prst="rect">
            <a:avLst/>
          </a:prstGeom>
        </p:spPr>
      </p:pic>
    </p:spTree>
    <p:extLst>
      <p:ext uri="{BB962C8B-B14F-4D97-AF65-F5344CB8AC3E}">
        <p14:creationId xmlns:p14="http://schemas.microsoft.com/office/powerpoint/2010/main" val="21818829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6194" y="76200"/>
            <a:ext cx="9067800" cy="1143000"/>
          </a:xfrm>
        </p:spPr>
        <p:txBody>
          <a:bodyPr/>
          <a:lstStyle/>
          <a:p>
            <a:r>
              <a:rPr lang="en-US" altLang="en-US" dirty="0" smtClean="0"/>
              <a:t>Recall: (Shallow) Generative Model</a:t>
            </a:r>
            <a:endParaRPr lang="en-US" altLang="en-US" dirty="0"/>
          </a:p>
        </p:txBody>
      </p:sp>
      <p:pic>
        <p:nvPicPr>
          <p:cNvPr id="105475" name="Picture 3" descr="eleph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76400"/>
            <a:ext cx="838200" cy="627063"/>
          </a:xfrm>
          <a:prstGeom prst="rect">
            <a:avLst/>
          </a:prstGeom>
          <a:noFill/>
          <a:extLst>
            <a:ext uri="{909E8E84-426E-40DD-AFC4-6F175D3DCCD1}">
              <a14:hiddenFill xmlns:a14="http://schemas.microsoft.com/office/drawing/2010/main">
                <a:solidFill>
                  <a:srgbClr val="FFFFFF"/>
                </a:solidFill>
              </a14:hiddenFill>
            </a:ext>
          </a:extLst>
        </p:spPr>
      </p:pic>
      <p:pic>
        <p:nvPicPr>
          <p:cNvPr id="105476" name="Picture 4" descr="t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76400"/>
            <a:ext cx="862013" cy="601663"/>
          </a:xfrm>
          <a:prstGeom prst="rect">
            <a:avLst/>
          </a:prstGeom>
          <a:noFill/>
          <a:extLst>
            <a:ext uri="{909E8E84-426E-40DD-AFC4-6F175D3DCCD1}">
              <a14:hiddenFill xmlns:a14="http://schemas.microsoft.com/office/drawing/2010/main">
                <a:solidFill>
                  <a:srgbClr val="FFFFFF"/>
                </a:solidFill>
              </a14:hiddenFill>
            </a:ext>
          </a:extLst>
        </p:spPr>
      </p:pic>
      <p:pic>
        <p:nvPicPr>
          <p:cNvPr id="105477" name="Picture 5" descr="lapt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1676400"/>
            <a:ext cx="609600" cy="598488"/>
          </a:xfrm>
          <a:prstGeom prst="rect">
            <a:avLst/>
          </a:prstGeom>
          <a:noFill/>
          <a:extLst>
            <a:ext uri="{909E8E84-426E-40DD-AFC4-6F175D3DCCD1}">
              <a14:hiddenFill xmlns:a14="http://schemas.microsoft.com/office/drawing/2010/main">
                <a:solidFill>
                  <a:srgbClr val="FFFFFF"/>
                </a:solidFill>
              </a14:hiddenFill>
            </a:ext>
          </a:extLst>
        </p:spPr>
      </p:pic>
      <p:grpSp>
        <p:nvGrpSpPr>
          <p:cNvPr id="105478" name="Group 6"/>
          <p:cNvGrpSpPr>
            <a:grpSpLocks/>
          </p:cNvGrpSpPr>
          <p:nvPr/>
        </p:nvGrpSpPr>
        <p:grpSpPr bwMode="auto">
          <a:xfrm>
            <a:off x="304800" y="4114800"/>
            <a:ext cx="1447800" cy="1447800"/>
            <a:chOff x="528" y="3120"/>
            <a:chExt cx="912" cy="864"/>
          </a:xfrm>
        </p:grpSpPr>
        <p:grpSp>
          <p:nvGrpSpPr>
            <p:cNvPr id="105479" name="Group 7"/>
            <p:cNvGrpSpPr>
              <a:grpSpLocks/>
            </p:cNvGrpSpPr>
            <p:nvPr/>
          </p:nvGrpSpPr>
          <p:grpSpPr bwMode="auto">
            <a:xfrm>
              <a:off x="960" y="3360"/>
              <a:ext cx="480" cy="624"/>
              <a:chOff x="192" y="1968"/>
              <a:chExt cx="480" cy="624"/>
            </a:xfrm>
          </p:grpSpPr>
          <p:pic>
            <p:nvPicPr>
              <p:cNvPr id="105480" name="Picture 8" descr="doc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 y="1968"/>
                <a:ext cx="480" cy="6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5481" name="Rectangle 9"/>
              <p:cNvSpPr>
                <a:spLocks noChangeArrowheads="1"/>
              </p:cNvSpPr>
              <p:nvPr/>
            </p:nvSpPr>
            <p:spPr bwMode="auto">
              <a:xfrm>
                <a:off x="192" y="1968"/>
                <a:ext cx="480" cy="62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grpSp>
        <p:grpSp>
          <p:nvGrpSpPr>
            <p:cNvPr id="105482" name="Group 10"/>
            <p:cNvGrpSpPr>
              <a:grpSpLocks/>
            </p:cNvGrpSpPr>
            <p:nvPr/>
          </p:nvGrpSpPr>
          <p:grpSpPr bwMode="auto">
            <a:xfrm>
              <a:off x="720" y="3264"/>
              <a:ext cx="480" cy="624"/>
              <a:chOff x="1056" y="2016"/>
              <a:chExt cx="480" cy="624"/>
            </a:xfrm>
          </p:grpSpPr>
          <p:pic>
            <p:nvPicPr>
              <p:cNvPr id="105483" name="Picture 11" descr="doc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 y="2016"/>
                <a:ext cx="480" cy="6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5484" name="Rectangle 12"/>
              <p:cNvSpPr>
                <a:spLocks noChangeArrowheads="1"/>
              </p:cNvSpPr>
              <p:nvPr/>
            </p:nvSpPr>
            <p:spPr bwMode="auto">
              <a:xfrm>
                <a:off x="1056" y="2016"/>
                <a:ext cx="480" cy="62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grpSp>
        <p:grpSp>
          <p:nvGrpSpPr>
            <p:cNvPr id="105485" name="Group 13"/>
            <p:cNvGrpSpPr>
              <a:grpSpLocks/>
            </p:cNvGrpSpPr>
            <p:nvPr/>
          </p:nvGrpSpPr>
          <p:grpSpPr bwMode="auto">
            <a:xfrm>
              <a:off x="528" y="3120"/>
              <a:ext cx="530" cy="624"/>
              <a:chOff x="528" y="3120"/>
              <a:chExt cx="530" cy="624"/>
            </a:xfrm>
          </p:grpSpPr>
          <p:pic>
            <p:nvPicPr>
              <p:cNvPr id="105486" name="Picture 14" descr="doc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8" y="3120"/>
                <a:ext cx="530" cy="6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5487" name="Rectangle 15"/>
              <p:cNvSpPr>
                <a:spLocks noChangeArrowheads="1"/>
              </p:cNvSpPr>
              <p:nvPr/>
            </p:nvSpPr>
            <p:spPr bwMode="auto">
              <a:xfrm>
                <a:off x="528" y="3120"/>
                <a:ext cx="528" cy="62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grpSp>
      </p:grpSp>
      <p:sp>
        <p:nvSpPr>
          <p:cNvPr id="105488" name="Oval 16"/>
          <p:cNvSpPr>
            <a:spLocks noChangeArrowheads="1"/>
          </p:cNvSpPr>
          <p:nvPr/>
        </p:nvSpPr>
        <p:spPr bwMode="auto">
          <a:xfrm>
            <a:off x="2362200" y="2590800"/>
            <a:ext cx="1143000" cy="3810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489" name="Oval 17"/>
          <p:cNvSpPr>
            <a:spLocks noChangeArrowheads="1"/>
          </p:cNvSpPr>
          <p:nvPr/>
        </p:nvSpPr>
        <p:spPr bwMode="auto">
          <a:xfrm>
            <a:off x="3886200" y="2590800"/>
            <a:ext cx="1143000" cy="3810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490" name="Oval 18"/>
          <p:cNvSpPr>
            <a:spLocks noChangeArrowheads="1"/>
          </p:cNvSpPr>
          <p:nvPr/>
        </p:nvSpPr>
        <p:spPr bwMode="auto">
          <a:xfrm>
            <a:off x="7620000" y="2514600"/>
            <a:ext cx="1143000" cy="3810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491" name="Text Box 19"/>
          <p:cNvSpPr txBox="1">
            <a:spLocks noChangeArrowheads="1"/>
          </p:cNvSpPr>
          <p:nvPr/>
        </p:nvSpPr>
        <p:spPr bwMode="auto">
          <a:xfrm>
            <a:off x="2667000" y="2590800"/>
            <a:ext cx="488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CC0000"/>
                </a:solidFill>
                <a:effectLst/>
                <a:uLnTx/>
                <a:uFillTx/>
                <a:latin typeface="Calibri"/>
                <a:ea typeface="+mn-ea"/>
                <a:cs typeface="+mn-cs"/>
              </a:rPr>
              <a:t>war</a:t>
            </a:r>
          </a:p>
        </p:txBody>
      </p:sp>
      <p:sp>
        <p:nvSpPr>
          <p:cNvPr id="105492" name="Text Box 20"/>
          <p:cNvSpPr txBox="1">
            <a:spLocks noChangeArrowheads="1"/>
          </p:cNvSpPr>
          <p:nvPr/>
        </p:nvSpPr>
        <p:spPr bwMode="auto">
          <a:xfrm>
            <a:off x="4038600" y="2590800"/>
            <a:ext cx="819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CC0000"/>
                </a:solidFill>
                <a:effectLst/>
                <a:uLnTx/>
                <a:uFillTx/>
                <a:latin typeface="Calibri"/>
                <a:ea typeface="+mn-ea"/>
                <a:cs typeface="+mn-cs"/>
              </a:rPr>
              <a:t>animals</a:t>
            </a:r>
          </a:p>
        </p:txBody>
      </p:sp>
      <p:sp>
        <p:nvSpPr>
          <p:cNvPr id="105493" name="Text Box 21"/>
          <p:cNvSpPr txBox="1">
            <a:spLocks noChangeArrowheads="1"/>
          </p:cNvSpPr>
          <p:nvPr/>
        </p:nvSpPr>
        <p:spPr bwMode="auto">
          <a:xfrm>
            <a:off x="7620000" y="2514600"/>
            <a:ext cx="10334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CC0000"/>
                </a:solidFill>
                <a:effectLst/>
                <a:uLnTx/>
                <a:uFillTx/>
                <a:latin typeface="Calibri"/>
                <a:ea typeface="+mn-ea"/>
                <a:cs typeface="+mn-cs"/>
              </a:rPr>
              <a:t>computers</a:t>
            </a:r>
          </a:p>
        </p:txBody>
      </p:sp>
      <p:sp>
        <p:nvSpPr>
          <p:cNvPr id="105494" name="Text Box 22"/>
          <p:cNvSpPr txBox="1">
            <a:spLocks noChangeArrowheads="1"/>
          </p:cNvSpPr>
          <p:nvPr/>
        </p:nvSpPr>
        <p:spPr bwMode="auto">
          <a:xfrm>
            <a:off x="164048" y="2480101"/>
            <a:ext cx="20457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smtClean="0">
                <a:ln>
                  <a:noFill/>
                </a:ln>
                <a:solidFill>
                  <a:srgbClr val="CC0000"/>
                </a:solidFill>
                <a:effectLst/>
                <a:uLnTx/>
                <a:uFillTx/>
                <a:latin typeface="Calibri"/>
                <a:ea typeface="+mn-ea"/>
                <a:cs typeface="+mn-cs"/>
              </a:rPr>
              <a:t>“TOPICS”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smtClean="0">
                <a:ln>
                  <a:noFill/>
                </a:ln>
                <a:solidFill>
                  <a:srgbClr val="CC0000"/>
                </a:solidFill>
                <a:effectLst/>
                <a:uLnTx/>
                <a:uFillTx/>
                <a:latin typeface="Calibri"/>
                <a:ea typeface="+mn-ea"/>
                <a:cs typeface="+mn-cs"/>
              </a:rPr>
              <a:t>as hidden layer</a:t>
            </a:r>
          </a:p>
        </p:txBody>
      </p:sp>
      <p:sp>
        <p:nvSpPr>
          <p:cNvPr id="105495" name="Text Box 23"/>
          <p:cNvSpPr txBox="1">
            <a:spLocks noChangeArrowheads="1"/>
          </p:cNvSpPr>
          <p:nvPr/>
        </p:nvSpPr>
        <p:spPr bwMode="auto">
          <a:xfrm>
            <a:off x="5867400" y="2133600"/>
            <a:ext cx="8699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5400" b="0" i="0" u="none" strike="noStrike" kern="1200" cap="none" spc="0" normalizeH="0" baseline="0" noProof="0" smtClean="0">
                <a:ln>
                  <a:noFill/>
                </a:ln>
                <a:solidFill>
                  <a:srgbClr val="000000"/>
                </a:solidFill>
                <a:effectLst/>
                <a:uLnTx/>
                <a:uFillTx/>
                <a:latin typeface="Calibri"/>
                <a:ea typeface="+mn-ea"/>
                <a:cs typeface="+mn-cs"/>
              </a:rPr>
              <a:t>…</a:t>
            </a:r>
          </a:p>
        </p:txBody>
      </p:sp>
      <p:sp>
        <p:nvSpPr>
          <p:cNvPr id="105496" name="Rectangle 24"/>
          <p:cNvSpPr>
            <a:spLocks noChangeArrowheads="1"/>
          </p:cNvSpPr>
          <p:nvPr/>
        </p:nvSpPr>
        <p:spPr bwMode="auto">
          <a:xfrm>
            <a:off x="2438400" y="4953000"/>
            <a:ext cx="990600" cy="4572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497" name="Rectangle 25"/>
          <p:cNvSpPr>
            <a:spLocks noChangeArrowheads="1"/>
          </p:cNvSpPr>
          <p:nvPr/>
        </p:nvSpPr>
        <p:spPr bwMode="auto">
          <a:xfrm>
            <a:off x="4114800" y="4953000"/>
            <a:ext cx="990600" cy="4572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498" name="Rectangle 26"/>
          <p:cNvSpPr>
            <a:spLocks noChangeArrowheads="1"/>
          </p:cNvSpPr>
          <p:nvPr/>
        </p:nvSpPr>
        <p:spPr bwMode="auto">
          <a:xfrm>
            <a:off x="7696200" y="4953000"/>
            <a:ext cx="990600" cy="4572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499" name="Text Box 27"/>
          <p:cNvSpPr txBox="1">
            <a:spLocks noChangeArrowheads="1"/>
          </p:cNvSpPr>
          <p:nvPr/>
        </p:nvSpPr>
        <p:spPr bwMode="auto">
          <a:xfrm>
            <a:off x="2590800" y="5029200"/>
            <a:ext cx="620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6600"/>
                </a:solidFill>
                <a:effectLst/>
                <a:uLnTx/>
                <a:uFillTx/>
                <a:latin typeface="Calibri"/>
                <a:ea typeface="+mn-ea"/>
                <a:cs typeface="+mn-cs"/>
              </a:rPr>
              <a:t>Iraqi </a:t>
            </a:r>
          </a:p>
        </p:txBody>
      </p:sp>
      <p:sp>
        <p:nvSpPr>
          <p:cNvPr id="105500" name="Text Box 28"/>
          <p:cNvSpPr txBox="1">
            <a:spLocks noChangeArrowheads="1"/>
          </p:cNvSpPr>
          <p:nvPr/>
        </p:nvSpPr>
        <p:spPr bwMode="auto">
          <a:xfrm>
            <a:off x="4343400" y="5029200"/>
            <a:ext cx="433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6600"/>
                </a:solidFill>
                <a:effectLst/>
                <a:uLnTx/>
                <a:uFillTx/>
                <a:latin typeface="Calibri"/>
                <a:ea typeface="+mn-ea"/>
                <a:cs typeface="+mn-cs"/>
              </a:rPr>
              <a:t>the</a:t>
            </a:r>
          </a:p>
        </p:txBody>
      </p:sp>
      <p:sp>
        <p:nvSpPr>
          <p:cNvPr id="105501" name="Text Box 29"/>
          <p:cNvSpPr txBox="1">
            <a:spLocks noChangeArrowheads="1"/>
          </p:cNvSpPr>
          <p:nvPr/>
        </p:nvSpPr>
        <p:spPr bwMode="auto">
          <a:xfrm>
            <a:off x="7772400" y="5029200"/>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smtClean="0">
                <a:ln>
                  <a:noFill/>
                </a:ln>
                <a:solidFill>
                  <a:srgbClr val="006600"/>
                </a:solidFill>
                <a:effectLst/>
                <a:uLnTx/>
                <a:uFillTx/>
                <a:latin typeface="Calibri"/>
                <a:ea typeface="+mn-ea"/>
                <a:cs typeface="+mn-cs"/>
              </a:rPr>
              <a:t>Matlab</a:t>
            </a:r>
          </a:p>
        </p:txBody>
      </p:sp>
      <p:sp>
        <p:nvSpPr>
          <p:cNvPr id="105502" name="Line 30"/>
          <p:cNvSpPr>
            <a:spLocks noChangeShapeType="1"/>
          </p:cNvSpPr>
          <p:nvPr/>
        </p:nvSpPr>
        <p:spPr bwMode="auto">
          <a:xfrm>
            <a:off x="2971800" y="2971800"/>
            <a:ext cx="0" cy="198120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503" name="Line 31"/>
          <p:cNvSpPr>
            <a:spLocks noChangeShapeType="1"/>
          </p:cNvSpPr>
          <p:nvPr/>
        </p:nvSpPr>
        <p:spPr bwMode="auto">
          <a:xfrm>
            <a:off x="2971800" y="2971800"/>
            <a:ext cx="1524000" cy="1981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504" name="Line 32"/>
          <p:cNvSpPr>
            <a:spLocks noChangeShapeType="1"/>
          </p:cNvSpPr>
          <p:nvPr/>
        </p:nvSpPr>
        <p:spPr bwMode="auto">
          <a:xfrm>
            <a:off x="2971800" y="2971800"/>
            <a:ext cx="5029200" cy="1981200"/>
          </a:xfrm>
          <a:prstGeom prst="line">
            <a:avLst/>
          </a:prstGeom>
          <a:noFill/>
          <a:ln w="31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505" name="Line 33"/>
          <p:cNvSpPr>
            <a:spLocks noChangeShapeType="1"/>
          </p:cNvSpPr>
          <p:nvPr/>
        </p:nvSpPr>
        <p:spPr bwMode="auto">
          <a:xfrm flipH="1">
            <a:off x="3200400" y="2895600"/>
            <a:ext cx="5029200" cy="1981200"/>
          </a:xfrm>
          <a:prstGeom prst="line">
            <a:avLst/>
          </a:prstGeom>
          <a:noFill/>
          <a:ln w="31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506" name="Line 34"/>
          <p:cNvSpPr>
            <a:spLocks noChangeShapeType="1"/>
          </p:cNvSpPr>
          <p:nvPr/>
        </p:nvSpPr>
        <p:spPr bwMode="auto">
          <a:xfrm flipH="1">
            <a:off x="4572000" y="2895600"/>
            <a:ext cx="3657600" cy="2057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507" name="Line 35"/>
          <p:cNvSpPr>
            <a:spLocks noChangeShapeType="1"/>
          </p:cNvSpPr>
          <p:nvPr/>
        </p:nvSpPr>
        <p:spPr bwMode="auto">
          <a:xfrm>
            <a:off x="4572000" y="2971800"/>
            <a:ext cx="0" cy="1981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105508" name="Line 36"/>
          <p:cNvSpPr>
            <a:spLocks noChangeShapeType="1"/>
          </p:cNvSpPr>
          <p:nvPr/>
        </p:nvSpPr>
        <p:spPr bwMode="auto">
          <a:xfrm>
            <a:off x="8229600" y="2895600"/>
            <a:ext cx="0" cy="205740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Calibri"/>
              <a:ea typeface="+mn-ea"/>
              <a:cs typeface="+mn-cs"/>
            </a:endParaRPr>
          </a:p>
        </p:txBody>
      </p:sp>
      <p:sp>
        <p:nvSpPr>
          <p:cNvPr id="2" name="TextBox 1"/>
          <p:cNvSpPr txBox="1"/>
          <p:nvPr/>
        </p:nvSpPr>
        <p:spPr>
          <a:xfrm>
            <a:off x="5836381" y="6444734"/>
            <a:ext cx="3175678" cy="369332"/>
          </a:xfrm>
          <a:prstGeom prst="rect">
            <a:avLst/>
          </a:prstGeom>
          <a:noFill/>
        </p:spPr>
        <p:txBody>
          <a:bodyPr wrap="none" rtlCol="0">
            <a:spAutoFit/>
          </a:bodyPr>
          <a:lstStyle/>
          <a:p>
            <a:pPr marL="0" marR="0" lvl="0" indent="0" algn="l" defTabSz="9117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slide revised from: Max Welling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929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64" y="128201"/>
            <a:ext cx="8229600" cy="838200"/>
          </a:xfrm>
        </p:spPr>
        <p:txBody>
          <a:bodyPr>
            <a:normAutofit fontScale="90000"/>
          </a:bodyPr>
          <a:lstStyle/>
          <a:p>
            <a:r>
              <a:rPr lang="en-US" sz="3200" b="1" dirty="0" smtClean="0">
                <a:solidFill>
                  <a:schemeClr val="tx2"/>
                </a:solidFill>
              </a:rPr>
              <a:t>(Shallow) Neural Networks for Speech Recognition</a:t>
            </a:r>
            <a:br>
              <a:rPr lang="en-US" sz="3200" b="1" dirty="0" smtClean="0">
                <a:solidFill>
                  <a:schemeClr val="tx2"/>
                </a:solidFill>
              </a:rPr>
            </a:br>
            <a:r>
              <a:rPr lang="en-US" sz="2000" dirty="0"/>
              <a:t>(prior to the </a:t>
            </a:r>
            <a:r>
              <a:rPr lang="en-US" sz="2000" dirty="0" smtClean="0"/>
              <a:t>rise </a:t>
            </a:r>
            <a:r>
              <a:rPr lang="en-US" sz="2000" dirty="0"/>
              <a:t>of deep </a:t>
            </a:r>
            <a:r>
              <a:rPr lang="en-US" sz="2000" dirty="0" smtClean="0"/>
              <a:t>learning 2009-2010)</a:t>
            </a:r>
            <a:endParaRPr lang="en-US" sz="2000" dirty="0"/>
          </a:p>
        </p:txBody>
      </p:sp>
      <p:sp>
        <p:nvSpPr>
          <p:cNvPr id="3" name="Content Placeholder 2"/>
          <p:cNvSpPr>
            <a:spLocks noGrp="1"/>
          </p:cNvSpPr>
          <p:nvPr>
            <p:ph idx="1"/>
          </p:nvPr>
        </p:nvSpPr>
        <p:spPr>
          <a:xfrm>
            <a:off x="112579" y="1143000"/>
            <a:ext cx="7653056" cy="5715000"/>
          </a:xfrm>
        </p:spPr>
        <p:txBody>
          <a:bodyPr>
            <a:normAutofit fontScale="47500" lnSpcReduction="20000"/>
          </a:bodyPr>
          <a:lstStyle/>
          <a:p>
            <a:pPr marL="0" indent="0">
              <a:buNone/>
            </a:pPr>
            <a:r>
              <a:rPr lang="en-US" sz="2900" b="1" dirty="0" smtClean="0">
                <a:solidFill>
                  <a:schemeClr val="accent1"/>
                </a:solidFill>
              </a:rPr>
              <a:t>Temporal &amp; Time-Delay (1-D Convolutional) Neural Nets</a:t>
            </a:r>
            <a:endParaRPr lang="en-US" sz="2900" b="1" dirty="0">
              <a:solidFill>
                <a:schemeClr val="accent1"/>
              </a:solidFill>
            </a:endParaRPr>
          </a:p>
          <a:p>
            <a:r>
              <a:rPr lang="en-US" sz="2900" dirty="0" smtClean="0"/>
              <a:t>Atlas, Homma, and Marks, “An Artificial Neural Network for </a:t>
            </a:r>
            <a:r>
              <a:rPr lang="en-US" sz="2900" dirty="0" err="1" smtClean="0"/>
              <a:t>Spatio</a:t>
            </a:r>
            <a:r>
              <a:rPr lang="en-US" sz="2900" dirty="0" smtClean="0"/>
              <a:t>-Temporal Bipolar Patterns, Application to Phoneme Classification,” NIPS, 1988.</a:t>
            </a:r>
          </a:p>
          <a:p>
            <a:r>
              <a:rPr lang="en-US" sz="2900" dirty="0" smtClean="0"/>
              <a:t>Waibel</a:t>
            </a:r>
            <a:r>
              <a:rPr lang="en-US" sz="2900" dirty="0"/>
              <a:t>, </a:t>
            </a:r>
            <a:r>
              <a:rPr lang="en-US" sz="2900" dirty="0" err="1" smtClean="0"/>
              <a:t>Hanazawa</a:t>
            </a:r>
            <a:r>
              <a:rPr lang="en-US" sz="2900" dirty="0"/>
              <a:t>, </a:t>
            </a:r>
            <a:r>
              <a:rPr lang="en-US" sz="2900" dirty="0" smtClean="0"/>
              <a:t>Hinton</a:t>
            </a:r>
            <a:r>
              <a:rPr lang="en-US" sz="2900" dirty="0"/>
              <a:t>, </a:t>
            </a:r>
            <a:r>
              <a:rPr lang="en-US" sz="2900" dirty="0" err="1" smtClean="0"/>
              <a:t>Shikano</a:t>
            </a:r>
            <a:r>
              <a:rPr lang="en-US" sz="2900" dirty="0"/>
              <a:t>, </a:t>
            </a:r>
            <a:r>
              <a:rPr lang="en-US" sz="2900" dirty="0" smtClean="0"/>
              <a:t>Lang</a:t>
            </a:r>
            <a:r>
              <a:rPr lang="en-US" sz="2900" dirty="0"/>
              <a:t>. </a:t>
            </a:r>
            <a:r>
              <a:rPr lang="en-US" sz="2900" dirty="0" smtClean="0"/>
              <a:t>“Phoneme </a:t>
            </a:r>
            <a:r>
              <a:rPr lang="en-US" sz="2900" dirty="0"/>
              <a:t>recognition </a:t>
            </a:r>
            <a:r>
              <a:rPr lang="en-US" sz="2900" dirty="0" smtClean="0"/>
              <a:t>using time-delay </a:t>
            </a:r>
            <a:r>
              <a:rPr lang="en-US" sz="2900" dirty="0"/>
              <a:t>neural </a:t>
            </a:r>
            <a:r>
              <a:rPr lang="en-US" sz="2900" dirty="0" smtClean="0"/>
              <a:t>networks.” </a:t>
            </a:r>
            <a:r>
              <a:rPr lang="en-US" sz="2900" dirty="0"/>
              <a:t>IEEE Transactions on Acoustics, Speech and Signal </a:t>
            </a:r>
            <a:r>
              <a:rPr lang="en-US" sz="2900" dirty="0" smtClean="0"/>
              <a:t>Processing, 1989.</a:t>
            </a:r>
            <a:endParaRPr lang="en-US" sz="2900" dirty="0"/>
          </a:p>
          <a:p>
            <a:pPr marL="0" indent="0">
              <a:buNone/>
            </a:pPr>
            <a:r>
              <a:rPr lang="en-US" sz="2900" b="1" dirty="0" smtClean="0">
                <a:solidFill>
                  <a:schemeClr val="accent1"/>
                </a:solidFill>
              </a:rPr>
              <a:t>Hybrid Neural Nets-HMM</a:t>
            </a:r>
          </a:p>
          <a:p>
            <a:r>
              <a:rPr lang="en-US" sz="2900" dirty="0" smtClean="0"/>
              <a:t>Morgan and Bourlard. “Continuous speech recognition using MLP with HMMs,” ICASSP, 1990.</a:t>
            </a:r>
          </a:p>
          <a:p>
            <a:pPr marL="0" indent="0">
              <a:buNone/>
            </a:pPr>
            <a:r>
              <a:rPr lang="en-US" sz="2900" b="1" dirty="0" smtClean="0">
                <a:solidFill>
                  <a:schemeClr val="accent1"/>
                </a:solidFill>
              </a:rPr>
              <a:t>Recurrent </a:t>
            </a:r>
            <a:r>
              <a:rPr lang="en-US" sz="2900" b="1" dirty="0">
                <a:solidFill>
                  <a:schemeClr val="accent1"/>
                </a:solidFill>
              </a:rPr>
              <a:t>Neural Nets</a:t>
            </a:r>
          </a:p>
          <a:p>
            <a:r>
              <a:rPr lang="en-US" sz="2900" dirty="0"/>
              <a:t>Bengio. “Artificial Neural Networks and their Application to Speech/Sequence Recognition”, Ph.D. thesis, 1991.</a:t>
            </a:r>
          </a:p>
          <a:p>
            <a:r>
              <a:rPr lang="en-US" sz="2900" dirty="0"/>
              <a:t>Robinson. “A real-time recurrent error propagation network word recognition system,” ICASSP 1992.</a:t>
            </a:r>
          </a:p>
          <a:p>
            <a:pPr marL="0" indent="0">
              <a:buNone/>
            </a:pPr>
            <a:r>
              <a:rPr lang="en-US" sz="2900" b="1" dirty="0" smtClean="0">
                <a:solidFill>
                  <a:schemeClr val="accent1"/>
                </a:solidFill>
              </a:rPr>
              <a:t>Neural-Net </a:t>
            </a:r>
            <a:r>
              <a:rPr lang="en-US" sz="2900" b="1" dirty="0">
                <a:solidFill>
                  <a:schemeClr val="accent1"/>
                </a:solidFill>
              </a:rPr>
              <a:t>N</a:t>
            </a:r>
            <a:r>
              <a:rPr lang="en-US" sz="2900" b="1" dirty="0" smtClean="0">
                <a:solidFill>
                  <a:schemeClr val="accent1"/>
                </a:solidFill>
              </a:rPr>
              <a:t>onlinear Prediction</a:t>
            </a:r>
          </a:p>
          <a:p>
            <a:r>
              <a:rPr lang="en-US" sz="2900" dirty="0"/>
              <a:t>Deng, </a:t>
            </a:r>
            <a:r>
              <a:rPr lang="en-US" sz="2900" dirty="0" err="1" smtClean="0"/>
              <a:t>Hassanein</a:t>
            </a:r>
            <a:r>
              <a:rPr lang="en-US" sz="2900" dirty="0" smtClean="0"/>
              <a:t>, </a:t>
            </a:r>
            <a:r>
              <a:rPr lang="en-US" sz="2900" dirty="0" err="1" smtClean="0"/>
              <a:t>Elmasry</a:t>
            </a:r>
            <a:r>
              <a:rPr lang="en-US" sz="2900" dirty="0" smtClean="0"/>
              <a:t>. “Analysis of correlation structure for a neural predictive model with applications to speech recognition,” </a:t>
            </a:r>
            <a:r>
              <a:rPr lang="en-US" sz="2900" i="1" dirty="0" smtClean="0"/>
              <a:t>Neural </a:t>
            </a:r>
            <a:r>
              <a:rPr lang="en-US" sz="2900" i="1" dirty="0"/>
              <a:t>Networks</a:t>
            </a:r>
            <a:r>
              <a:rPr lang="en-US" sz="2900" dirty="0"/>
              <a:t>, vol. </a:t>
            </a:r>
            <a:r>
              <a:rPr lang="en-US" sz="2900" dirty="0" smtClean="0"/>
              <a:t>7, No. 2, 1994.</a:t>
            </a:r>
          </a:p>
          <a:p>
            <a:pPr marL="0" indent="0">
              <a:buNone/>
            </a:pPr>
            <a:r>
              <a:rPr lang="en-US" sz="2900" b="1" dirty="0" smtClean="0">
                <a:solidFill>
                  <a:schemeClr val="accent1"/>
                </a:solidFill>
              </a:rPr>
              <a:t>Bidirectional </a:t>
            </a:r>
            <a:r>
              <a:rPr lang="en-US" sz="2900" b="1" dirty="0">
                <a:solidFill>
                  <a:schemeClr val="accent1"/>
                </a:solidFill>
              </a:rPr>
              <a:t>Recurrent Neural </a:t>
            </a:r>
            <a:r>
              <a:rPr lang="en-US" sz="2900" b="1" dirty="0" smtClean="0">
                <a:solidFill>
                  <a:schemeClr val="accent1"/>
                </a:solidFill>
              </a:rPr>
              <a:t>Nets</a:t>
            </a:r>
            <a:endParaRPr lang="en-US" sz="2900" b="1" dirty="0">
              <a:solidFill>
                <a:schemeClr val="accent1"/>
              </a:solidFill>
            </a:endParaRPr>
          </a:p>
          <a:p>
            <a:r>
              <a:rPr lang="en-US" sz="2900" dirty="0" smtClean="0"/>
              <a:t>Schuster, </a:t>
            </a:r>
            <a:r>
              <a:rPr lang="en-US" sz="2900" dirty="0" err="1" smtClean="0"/>
              <a:t>Paliwal</a:t>
            </a:r>
            <a:r>
              <a:rPr lang="en-US" sz="2900" dirty="0"/>
              <a:t>. "Bidirectional recurrent neural </a:t>
            </a:r>
            <a:r>
              <a:rPr lang="en-US" sz="2900" dirty="0" smtClean="0"/>
              <a:t>networks," </a:t>
            </a:r>
            <a:r>
              <a:rPr lang="en-US" sz="2900" dirty="0"/>
              <a:t>IEEE </a:t>
            </a:r>
            <a:r>
              <a:rPr lang="en-US" sz="2900" dirty="0" smtClean="0"/>
              <a:t>Trans. Signal Processing</a:t>
            </a:r>
            <a:r>
              <a:rPr lang="en-US" sz="2900" dirty="0"/>
              <a:t>, </a:t>
            </a:r>
            <a:r>
              <a:rPr lang="en-US" sz="2900" dirty="0" smtClean="0"/>
              <a:t>1997.</a:t>
            </a:r>
            <a:endParaRPr lang="en-US" sz="2900" dirty="0"/>
          </a:p>
          <a:p>
            <a:pPr marL="0" indent="0">
              <a:buNone/>
            </a:pPr>
            <a:r>
              <a:rPr lang="en-US" sz="2900" b="1" dirty="0" smtClean="0">
                <a:solidFill>
                  <a:schemeClr val="accent1"/>
                </a:solidFill>
              </a:rPr>
              <a:t>Neural-Net TANDEM</a:t>
            </a:r>
            <a:endParaRPr lang="en-US" sz="2900" b="1" dirty="0">
              <a:solidFill>
                <a:schemeClr val="accent1"/>
              </a:solidFill>
            </a:endParaRPr>
          </a:p>
          <a:p>
            <a:r>
              <a:rPr lang="en-US" sz="2900" dirty="0" smtClean="0"/>
              <a:t>Hermansky</a:t>
            </a:r>
            <a:r>
              <a:rPr lang="en-US" sz="2900" dirty="0"/>
              <a:t>, </a:t>
            </a:r>
            <a:r>
              <a:rPr lang="en-US" sz="2900" dirty="0" smtClean="0"/>
              <a:t>Ellis</a:t>
            </a:r>
            <a:r>
              <a:rPr lang="en-US" sz="2900" dirty="0"/>
              <a:t>, </a:t>
            </a:r>
            <a:r>
              <a:rPr lang="en-US" sz="2900" dirty="0" smtClean="0"/>
              <a:t>Sharma</a:t>
            </a:r>
            <a:r>
              <a:rPr lang="en-US" sz="2900" dirty="0"/>
              <a:t>. "Tandem connectionist feature extraction for </a:t>
            </a:r>
            <a:r>
              <a:rPr lang="en-US" sz="2900" dirty="0" smtClean="0"/>
              <a:t>conventional HMM </a:t>
            </a:r>
            <a:r>
              <a:rPr lang="en-US" sz="2900" dirty="0"/>
              <a:t>systems." ICASSP 2000</a:t>
            </a:r>
            <a:r>
              <a:rPr lang="en-US" sz="2900" dirty="0" smtClean="0"/>
              <a:t>.</a:t>
            </a:r>
          </a:p>
          <a:p>
            <a:r>
              <a:rPr lang="en-US" sz="2900" dirty="0"/>
              <a:t>Morgan, </a:t>
            </a:r>
            <a:r>
              <a:rPr lang="en-US" sz="2900" dirty="0" smtClean="0"/>
              <a:t>Zhu</a:t>
            </a:r>
            <a:r>
              <a:rPr lang="en-US" sz="2900" dirty="0"/>
              <a:t>, </a:t>
            </a:r>
            <a:r>
              <a:rPr lang="en-US" sz="2900" dirty="0" smtClean="0"/>
              <a:t>Stolcke</a:t>
            </a:r>
            <a:r>
              <a:rPr lang="en-US" sz="2900" dirty="0"/>
              <a:t>, </a:t>
            </a:r>
            <a:r>
              <a:rPr lang="en-US" sz="2900" dirty="0" smtClean="0"/>
              <a:t>Sonmez</a:t>
            </a:r>
            <a:r>
              <a:rPr lang="en-US" sz="2900" dirty="0"/>
              <a:t>, </a:t>
            </a:r>
            <a:r>
              <a:rPr lang="en-US" sz="2900" dirty="0" err="1" smtClean="0"/>
              <a:t>Sivadas</a:t>
            </a:r>
            <a:r>
              <a:rPr lang="en-US" sz="2900" dirty="0"/>
              <a:t>, </a:t>
            </a:r>
            <a:r>
              <a:rPr lang="en-US" sz="2900" dirty="0" smtClean="0"/>
              <a:t>Shinozaki</a:t>
            </a:r>
            <a:r>
              <a:rPr lang="en-US" sz="2900" dirty="0"/>
              <a:t>, </a:t>
            </a:r>
            <a:r>
              <a:rPr lang="en-US" sz="2900" dirty="0" smtClean="0"/>
              <a:t>Ostendorf</a:t>
            </a:r>
            <a:r>
              <a:rPr lang="en-US" sz="2900" dirty="0"/>
              <a:t>, </a:t>
            </a:r>
            <a:r>
              <a:rPr lang="en-US" sz="2900" dirty="0" smtClean="0"/>
              <a:t>Jain</a:t>
            </a:r>
            <a:r>
              <a:rPr lang="en-US" sz="2900" dirty="0"/>
              <a:t>, </a:t>
            </a:r>
            <a:r>
              <a:rPr lang="en-US" sz="2900" dirty="0" smtClean="0"/>
              <a:t>Hermansky</a:t>
            </a:r>
            <a:r>
              <a:rPr lang="en-US" sz="2900" dirty="0"/>
              <a:t>, </a:t>
            </a:r>
            <a:r>
              <a:rPr lang="en-US" sz="2900" dirty="0" smtClean="0"/>
              <a:t>Ellis</a:t>
            </a:r>
            <a:r>
              <a:rPr lang="en-US" sz="2900" dirty="0"/>
              <a:t>, </a:t>
            </a:r>
            <a:r>
              <a:rPr lang="en-US" sz="2900" dirty="0" smtClean="0"/>
              <a:t>Doddington</a:t>
            </a:r>
            <a:r>
              <a:rPr lang="en-US" sz="2900" dirty="0"/>
              <a:t>, </a:t>
            </a:r>
            <a:r>
              <a:rPr lang="en-US" sz="2900" dirty="0" smtClean="0"/>
              <a:t>Chen</a:t>
            </a:r>
            <a:r>
              <a:rPr lang="en-US" sz="2900" dirty="0"/>
              <a:t>, </a:t>
            </a:r>
            <a:r>
              <a:rPr lang="en-US" sz="2900" dirty="0" smtClean="0"/>
              <a:t>Cretin</a:t>
            </a:r>
            <a:r>
              <a:rPr lang="en-US" sz="2900" dirty="0"/>
              <a:t>, </a:t>
            </a:r>
            <a:r>
              <a:rPr lang="en-US" sz="2900" dirty="0" smtClean="0"/>
              <a:t>Bourlard</a:t>
            </a:r>
            <a:r>
              <a:rPr lang="en-US" sz="2900" dirty="0"/>
              <a:t>, </a:t>
            </a:r>
            <a:r>
              <a:rPr lang="en-US" sz="2900" dirty="0" err="1" smtClean="0"/>
              <a:t>Athineos</a:t>
            </a:r>
            <a:r>
              <a:rPr lang="en-US" sz="2900" dirty="0"/>
              <a:t>, “Pushing the envelope - aside [speech recognition],” IEEE Signal Processing Magazine, vol. 22, no. 5, </a:t>
            </a:r>
            <a:r>
              <a:rPr lang="en-US" sz="2900" dirty="0" smtClean="0"/>
              <a:t>2005.</a:t>
            </a:r>
          </a:p>
          <a:p>
            <a:pPr marL="0" indent="0">
              <a:buNone/>
            </a:pPr>
            <a:r>
              <a:rPr lang="en-US" sz="2900" dirty="0" smtClean="0">
                <a:sym typeface="Wingdings" panose="05000000000000000000" pitchFamily="2" charset="2"/>
              </a:rPr>
              <a:t>        </a:t>
            </a:r>
            <a:r>
              <a:rPr lang="en-US" sz="2900" b="1" dirty="0" smtClean="0">
                <a:solidFill>
                  <a:srgbClr val="00B050"/>
                </a:solidFill>
                <a:sym typeface="Wingdings" panose="05000000000000000000" pitchFamily="2" charset="2"/>
              </a:rPr>
              <a:t>DARPA EARS Program 2001-2004: Novel Approach I  </a:t>
            </a:r>
            <a:r>
              <a:rPr lang="en-US" sz="2500" dirty="0" smtClean="0">
                <a:solidFill>
                  <a:srgbClr val="00B0F0"/>
                </a:solidFill>
                <a:sym typeface="Wingdings" panose="05000000000000000000" pitchFamily="2" charset="2"/>
              </a:rPr>
              <a:t>(Novel Approach II: Deep Generative Model)</a:t>
            </a:r>
            <a:endParaRPr lang="en-US" sz="2900" dirty="0" smtClean="0">
              <a:solidFill>
                <a:srgbClr val="00B0F0"/>
              </a:solidFill>
              <a:sym typeface="Wingdings" panose="05000000000000000000" pitchFamily="2" charset="2"/>
            </a:endParaRPr>
          </a:p>
          <a:p>
            <a:pPr marL="0" indent="0">
              <a:buNone/>
            </a:pPr>
            <a:r>
              <a:rPr lang="en-US" sz="2900" b="1" dirty="0" smtClean="0">
                <a:solidFill>
                  <a:schemeClr val="accent1"/>
                </a:solidFill>
              </a:rPr>
              <a:t>Bottle-neck Features Extracted from Neural-Nets</a:t>
            </a:r>
          </a:p>
          <a:p>
            <a:r>
              <a:rPr lang="en-US" sz="2900" dirty="0" err="1" smtClean="0"/>
              <a:t>Grezl</a:t>
            </a:r>
            <a:r>
              <a:rPr lang="en-US" sz="2900" dirty="0" smtClean="0"/>
              <a:t>, </a:t>
            </a:r>
            <a:r>
              <a:rPr lang="en-US" sz="2900" dirty="0" err="1" smtClean="0"/>
              <a:t>Karaﬁat</a:t>
            </a:r>
            <a:r>
              <a:rPr lang="en-US" sz="2900" dirty="0"/>
              <a:t>, </a:t>
            </a:r>
            <a:r>
              <a:rPr lang="en-US" sz="2900" dirty="0" err="1" smtClean="0"/>
              <a:t>Kontar</a:t>
            </a:r>
            <a:r>
              <a:rPr lang="en-US" sz="2900" dirty="0" smtClean="0"/>
              <a:t> &amp; Cernocky. “Probabilistic and bottle-neck </a:t>
            </a:r>
            <a:r>
              <a:rPr lang="en-US" sz="2900" dirty="0"/>
              <a:t>features for LVCSR of meetings,” </a:t>
            </a:r>
            <a:r>
              <a:rPr lang="en-US" sz="2900" dirty="0" smtClean="0"/>
              <a:t>ICASSP</a:t>
            </a:r>
            <a:r>
              <a:rPr lang="en-US" sz="2900" dirty="0"/>
              <a:t>,</a:t>
            </a:r>
            <a:r>
              <a:rPr lang="en-US" sz="2900" dirty="0" smtClean="0"/>
              <a:t> 2007.</a:t>
            </a:r>
            <a:endParaRPr lang="en-US" sz="2900" b="1" dirty="0" smtClean="0">
              <a:solidFill>
                <a:srgbClr val="00B050"/>
              </a:solidFill>
            </a:endParaRPr>
          </a:p>
          <a:p>
            <a:pPr marL="0" indent="0">
              <a:buNone/>
            </a:pPr>
            <a:endParaRPr lang="en-US" sz="2000" dirty="0" smtClean="0"/>
          </a:p>
          <a:p>
            <a:pPr marL="0" indent="0">
              <a:buNone/>
            </a:pPr>
            <a:endParaRPr lang="en-US" sz="2000" dirty="0" smtClean="0"/>
          </a:p>
          <a:p>
            <a:pPr marL="0" indent="0">
              <a:buNone/>
            </a:pPr>
            <a:endParaRPr lang="en-US" sz="2100" dirty="0"/>
          </a:p>
        </p:txBody>
      </p:sp>
      <p:sp>
        <p:nvSpPr>
          <p:cNvPr id="4" name="Slide Number Placeholder 3"/>
          <p:cNvSpPr>
            <a:spLocks noGrp="1"/>
          </p:cNvSpPr>
          <p:nvPr>
            <p:ph type="sldNum" sz="quarter" idx="12"/>
          </p:nvPr>
        </p:nvSpPr>
        <p:spPr>
          <a:xfrm>
            <a:off x="6988629" y="6508750"/>
            <a:ext cx="2133600" cy="365125"/>
          </a:xfrm>
        </p:spPr>
        <p:txBody>
          <a:bodyPr/>
          <a:lstStyle/>
          <a:p>
            <a:fld id="{B6F15528-21DE-4FAA-801E-634DDDAF4B2B}" type="slidenum">
              <a:rPr lang="en-US" smtClean="0">
                <a:solidFill>
                  <a:prstClr val="black">
                    <a:tint val="75000"/>
                  </a:prstClr>
                </a:solidFill>
              </a:rPr>
              <a:pPr/>
              <a:t>7</a:t>
            </a:fld>
            <a:endParaRPr lang="en-US" dirty="0">
              <a:solidFill>
                <a:prstClr val="black">
                  <a:tint val="75000"/>
                </a:prstClr>
              </a:solidFill>
            </a:endParaRPr>
          </a:p>
        </p:txBody>
      </p:sp>
      <p:cxnSp>
        <p:nvCxnSpPr>
          <p:cNvPr id="6" name="Straight Connector 5"/>
          <p:cNvCxnSpPr/>
          <p:nvPr/>
        </p:nvCxnSpPr>
        <p:spPr>
          <a:xfrm>
            <a:off x="8458200" y="921595"/>
            <a:ext cx="0" cy="5799881"/>
          </a:xfrm>
          <a:prstGeom prst="line">
            <a:avLst/>
          </a:prstGeom>
          <a:ln/>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7621111" y="1430436"/>
            <a:ext cx="652743" cy="5078313"/>
          </a:xfrm>
          <a:prstGeom prst="rect">
            <a:avLst/>
          </a:prstGeom>
          <a:noFill/>
        </p:spPr>
        <p:txBody>
          <a:bodyPr wrap="none" rtlCol="0">
            <a:spAutoFit/>
          </a:bodyPr>
          <a:lstStyle/>
          <a:p>
            <a:r>
              <a:rPr lang="en-US" dirty="0" smtClean="0">
                <a:solidFill>
                  <a:prstClr val="black"/>
                </a:solidFill>
              </a:rPr>
              <a:t>1988</a:t>
            </a:r>
          </a:p>
          <a:p>
            <a:r>
              <a:rPr lang="en-US" dirty="0" smtClean="0">
                <a:solidFill>
                  <a:prstClr val="black"/>
                </a:solidFill>
              </a:rPr>
              <a:t>1989</a:t>
            </a:r>
          </a:p>
          <a:p>
            <a:endParaRPr lang="en-US" dirty="0">
              <a:solidFill>
                <a:prstClr val="black"/>
              </a:solidFill>
            </a:endParaRPr>
          </a:p>
          <a:p>
            <a:r>
              <a:rPr lang="en-US" dirty="0" smtClean="0">
                <a:solidFill>
                  <a:prstClr val="black"/>
                </a:solidFill>
              </a:rPr>
              <a:t>1990</a:t>
            </a:r>
          </a:p>
          <a:p>
            <a:endParaRPr lang="en-US" dirty="0">
              <a:solidFill>
                <a:prstClr val="black"/>
              </a:solidFill>
            </a:endParaRPr>
          </a:p>
          <a:p>
            <a:r>
              <a:rPr lang="en-US" dirty="0" smtClean="0">
                <a:solidFill>
                  <a:prstClr val="black"/>
                </a:solidFill>
              </a:rPr>
              <a:t>1991</a:t>
            </a:r>
          </a:p>
          <a:p>
            <a:endParaRPr lang="en-US" dirty="0" smtClean="0">
              <a:solidFill>
                <a:prstClr val="black"/>
              </a:solidFill>
            </a:endParaRPr>
          </a:p>
          <a:p>
            <a:r>
              <a:rPr lang="en-US" dirty="0" smtClean="0">
                <a:solidFill>
                  <a:prstClr val="black"/>
                </a:solidFill>
              </a:rPr>
              <a:t>1992</a:t>
            </a:r>
          </a:p>
          <a:p>
            <a:endParaRPr lang="en-US" dirty="0" smtClean="0">
              <a:solidFill>
                <a:prstClr val="black"/>
              </a:solidFill>
            </a:endParaRPr>
          </a:p>
          <a:p>
            <a:r>
              <a:rPr lang="en-US" dirty="0" smtClean="0">
                <a:solidFill>
                  <a:prstClr val="black"/>
                </a:solidFill>
              </a:rPr>
              <a:t>1994</a:t>
            </a:r>
          </a:p>
          <a:p>
            <a:r>
              <a:rPr lang="en-US" dirty="0" smtClean="0">
                <a:solidFill>
                  <a:prstClr val="black"/>
                </a:solidFill>
              </a:rPr>
              <a:t>1997</a:t>
            </a:r>
          </a:p>
          <a:p>
            <a:endParaRPr lang="en-US" dirty="0">
              <a:solidFill>
                <a:prstClr val="black"/>
              </a:solidFill>
            </a:endParaRPr>
          </a:p>
          <a:p>
            <a:r>
              <a:rPr lang="en-US" dirty="0" smtClean="0">
                <a:solidFill>
                  <a:prstClr val="black"/>
                </a:solidFill>
              </a:rPr>
              <a:t>2000</a:t>
            </a:r>
          </a:p>
          <a:p>
            <a:endParaRPr lang="en-US" dirty="0" smtClean="0">
              <a:solidFill>
                <a:prstClr val="black"/>
              </a:solidFill>
            </a:endParaRPr>
          </a:p>
          <a:p>
            <a:r>
              <a:rPr lang="en-US" dirty="0" smtClean="0">
                <a:solidFill>
                  <a:prstClr val="black"/>
                </a:solidFill>
              </a:rPr>
              <a:t>2005</a:t>
            </a:r>
          </a:p>
          <a:p>
            <a:endParaRPr lang="en-US" dirty="0">
              <a:solidFill>
                <a:prstClr val="black"/>
              </a:solidFill>
            </a:endParaRPr>
          </a:p>
          <a:p>
            <a:endParaRPr lang="en-US" dirty="0" smtClean="0">
              <a:solidFill>
                <a:prstClr val="black"/>
              </a:solidFill>
            </a:endParaRPr>
          </a:p>
          <a:p>
            <a:r>
              <a:rPr lang="en-US" dirty="0" smtClean="0">
                <a:solidFill>
                  <a:prstClr val="black"/>
                </a:solidFill>
              </a:rPr>
              <a:t>2007</a:t>
            </a:r>
          </a:p>
        </p:txBody>
      </p:sp>
      <p:cxnSp>
        <p:nvCxnSpPr>
          <p:cNvPr id="13" name="Straight Connector 12"/>
          <p:cNvCxnSpPr/>
          <p:nvPr/>
        </p:nvCxnSpPr>
        <p:spPr>
          <a:xfrm flipH="1">
            <a:off x="8262970" y="19050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flipH="1">
            <a:off x="8251540" y="29718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flipH="1">
            <a:off x="8262970" y="35052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flipH="1">
            <a:off x="8262970" y="4074436"/>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flipH="1">
            <a:off x="8251540" y="43434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flipH="1">
            <a:off x="8251540" y="48768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Connector 20"/>
          <p:cNvCxnSpPr/>
          <p:nvPr/>
        </p:nvCxnSpPr>
        <p:spPr>
          <a:xfrm flipH="1">
            <a:off x="8251540" y="54102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Straight Connector 21"/>
          <p:cNvCxnSpPr/>
          <p:nvPr/>
        </p:nvCxnSpPr>
        <p:spPr>
          <a:xfrm flipH="1">
            <a:off x="8262970" y="24384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flipH="1">
            <a:off x="8263890" y="1571625"/>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flipH="1">
            <a:off x="8251540" y="6248400"/>
            <a:ext cx="1905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07266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endParaRPr lang="en-US" altLang="en-US" smtClean="0"/>
          </a:p>
        </p:txBody>
      </p:sp>
      <p:sp>
        <p:nvSpPr>
          <p:cNvPr id="1239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038721E7-1B6B-45A7-A28B-E418D330C4FF}"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1225"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endParaRPr>
          </a:p>
        </p:txBody>
      </p:sp>
      <p:pic>
        <p:nvPicPr>
          <p:cNvPr id="1239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50" y="88900"/>
            <a:ext cx="87630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913" y="4914900"/>
            <a:ext cx="8991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TextBox 2"/>
          <p:cNvSpPr txBox="1">
            <a:spLocks noChangeArrowheads="1"/>
          </p:cNvSpPr>
          <p:nvPr/>
        </p:nvSpPr>
        <p:spPr bwMode="auto">
          <a:xfrm>
            <a:off x="3354388" y="4238625"/>
            <a:ext cx="896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fontAlgn="base">
              <a:spcBef>
                <a:spcPct val="0"/>
              </a:spcBef>
              <a:spcAft>
                <a:spcPct val="0"/>
              </a:spcAft>
              <a:defRPr>
                <a:solidFill>
                  <a:schemeClr val="tx1"/>
                </a:solidFill>
                <a:latin typeface="Calibri" panose="020F0502020204030204" pitchFamily="34" charset="0"/>
              </a:defRPr>
            </a:lvl6pPr>
            <a:lvl7pPr marL="2971800" indent="-228600" defTabSz="911225" fontAlgn="base">
              <a:spcBef>
                <a:spcPct val="0"/>
              </a:spcBef>
              <a:spcAft>
                <a:spcPct val="0"/>
              </a:spcAft>
              <a:defRPr>
                <a:solidFill>
                  <a:schemeClr val="tx1"/>
                </a:solidFill>
                <a:latin typeface="Calibri" panose="020F0502020204030204" pitchFamily="34" charset="0"/>
              </a:defRPr>
            </a:lvl7pPr>
            <a:lvl8pPr marL="3429000" indent="-228600" defTabSz="911225" fontAlgn="base">
              <a:spcBef>
                <a:spcPct val="0"/>
              </a:spcBef>
              <a:spcAft>
                <a:spcPct val="0"/>
              </a:spcAft>
              <a:defRPr>
                <a:solidFill>
                  <a:schemeClr val="tx1"/>
                </a:solidFill>
                <a:latin typeface="Calibri" panose="020F0502020204030204" pitchFamily="34" charset="0"/>
              </a:defRPr>
            </a:lvl8pPr>
            <a:lvl9pPr marL="3886200" indent="-228600" defTabSz="911225" fontAlgn="base">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 …, …</a:t>
            </a:r>
          </a:p>
        </p:txBody>
      </p:sp>
      <p:pic>
        <p:nvPicPr>
          <p:cNvPr id="12391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513" y="4543425"/>
            <a:ext cx="36290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346325" y="5487988"/>
            <a:ext cx="3810000" cy="304800"/>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4684713" y="5745163"/>
            <a:ext cx="3849687" cy="304800"/>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179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31288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88"/>
            <a:ext cx="8686800" cy="838200"/>
          </a:xfrm>
        </p:spPr>
        <p:txBody>
          <a:bodyPr rtlCol="0">
            <a:normAutofit fontScale="90000"/>
          </a:bodyPr>
          <a:lstStyle/>
          <a:p>
            <a:pPr defTabSz="911926" eaLnBrk="1" fontAlgn="auto" hangingPunct="1">
              <a:spcAft>
                <a:spcPts val="0"/>
              </a:spcAft>
              <a:defRPr/>
            </a:pPr>
            <a:r>
              <a:rPr lang="en-US" sz="3200" b="1" dirty="0" smtClean="0">
                <a:solidFill>
                  <a:schemeClr val="tx2"/>
                </a:solidFill>
              </a:rPr>
              <a:t>Deep Generative Models for </a:t>
            </a:r>
            <a:r>
              <a:rPr lang="en-US" sz="3200" b="1" dirty="0">
                <a:solidFill>
                  <a:schemeClr val="tx2"/>
                </a:solidFill>
              </a:rPr>
              <a:t>Speech Recognition</a:t>
            </a:r>
            <a:r>
              <a:rPr lang="en-US" sz="3200" b="1" dirty="0" smtClean="0">
                <a:solidFill>
                  <a:schemeClr val="tx2"/>
                </a:solidFill>
              </a:rPr>
              <a:t> </a:t>
            </a:r>
            <a:br>
              <a:rPr lang="en-US" sz="3200" b="1" dirty="0" smtClean="0">
                <a:solidFill>
                  <a:schemeClr val="tx2"/>
                </a:solidFill>
              </a:rPr>
            </a:br>
            <a:r>
              <a:rPr lang="en-US" sz="2700" dirty="0" smtClean="0"/>
              <a:t>(</a:t>
            </a:r>
            <a:r>
              <a:rPr lang="en-US" sz="2700" dirty="0"/>
              <a:t>prior to </a:t>
            </a:r>
            <a:r>
              <a:rPr lang="en-US" sz="2700" dirty="0" smtClean="0"/>
              <a:t>the rise of deep </a:t>
            </a:r>
            <a:r>
              <a:rPr lang="en-US" sz="2700" dirty="0"/>
              <a:t>learning) </a:t>
            </a:r>
            <a:endParaRPr lang="en-US" sz="3100" dirty="0"/>
          </a:p>
        </p:txBody>
      </p:sp>
      <p:sp>
        <p:nvSpPr>
          <p:cNvPr id="3" name="Content Placeholder 2"/>
          <p:cNvSpPr>
            <a:spLocks noGrp="1"/>
          </p:cNvSpPr>
          <p:nvPr>
            <p:ph idx="1"/>
          </p:nvPr>
        </p:nvSpPr>
        <p:spPr>
          <a:xfrm>
            <a:off x="4763" y="1085850"/>
            <a:ext cx="7708900" cy="5715000"/>
          </a:xfrm>
        </p:spPr>
        <p:txBody>
          <a:bodyPr rtlCol="0">
            <a:noAutofit/>
          </a:bodyPr>
          <a:lstStyle/>
          <a:p>
            <a:pPr marL="0" indent="0" defTabSz="911926" eaLnBrk="1" fontAlgn="auto" hangingPunct="1">
              <a:spcAft>
                <a:spcPts val="0"/>
              </a:spcAft>
              <a:buFont typeface="Arial" panose="020B0604020202020204" pitchFamily="34" charset="0"/>
              <a:buNone/>
              <a:defRPr/>
            </a:pPr>
            <a:r>
              <a:rPr lang="en-US" sz="1800" b="1" dirty="0" smtClean="0">
                <a:solidFill>
                  <a:schemeClr val="accent1"/>
                </a:solidFill>
              </a:rPr>
              <a:t>Segment &amp; </a:t>
            </a:r>
            <a:r>
              <a:rPr lang="en-US" sz="1800" b="1" dirty="0">
                <a:solidFill>
                  <a:schemeClr val="accent1"/>
                </a:solidFill>
              </a:rPr>
              <a:t>Nonstationary-State </a:t>
            </a:r>
            <a:r>
              <a:rPr lang="en-US" sz="1800" b="1" dirty="0" smtClean="0">
                <a:solidFill>
                  <a:schemeClr val="accent1"/>
                </a:solidFill>
              </a:rPr>
              <a:t>Models</a:t>
            </a:r>
            <a:endParaRPr lang="en-US" sz="1800" b="1" dirty="0">
              <a:solidFill>
                <a:schemeClr val="accent1"/>
              </a:solidFill>
            </a:endParaRPr>
          </a:p>
          <a:p>
            <a:pPr marL="341970" indent="-341970" defTabSz="911926" eaLnBrk="1" fontAlgn="auto" hangingPunct="1">
              <a:spcAft>
                <a:spcPts val="0"/>
              </a:spcAft>
              <a:defRPr/>
            </a:pPr>
            <a:r>
              <a:rPr lang="en-US" sz="1400" dirty="0" err="1"/>
              <a:t>Digalakis</a:t>
            </a:r>
            <a:r>
              <a:rPr lang="en-US" sz="1400" dirty="0"/>
              <a:t>, </a:t>
            </a:r>
            <a:r>
              <a:rPr lang="en-US" sz="1400" dirty="0" err="1" smtClean="0"/>
              <a:t>Rohlicek</a:t>
            </a:r>
            <a:r>
              <a:rPr lang="en-US" sz="1400" dirty="0"/>
              <a:t>, </a:t>
            </a:r>
            <a:r>
              <a:rPr lang="en-US" sz="1400" dirty="0" smtClean="0"/>
              <a:t>Ostendorf. “ML </a:t>
            </a:r>
            <a:r>
              <a:rPr lang="en-US" sz="1400" dirty="0"/>
              <a:t>e</a:t>
            </a:r>
            <a:r>
              <a:rPr lang="en-US" sz="1400" dirty="0" smtClean="0"/>
              <a:t>stimation </a:t>
            </a:r>
            <a:r>
              <a:rPr lang="en-US" sz="1400" dirty="0"/>
              <a:t>of a </a:t>
            </a:r>
            <a:r>
              <a:rPr lang="en-US" sz="1400" dirty="0" smtClean="0"/>
              <a:t>stochastic </a:t>
            </a:r>
            <a:r>
              <a:rPr lang="en-US" sz="1400" dirty="0"/>
              <a:t>l</a:t>
            </a:r>
            <a:r>
              <a:rPr lang="en-US" sz="1400" dirty="0" smtClean="0"/>
              <a:t>inear </a:t>
            </a:r>
            <a:r>
              <a:rPr lang="en-US" sz="1400" dirty="0"/>
              <a:t>s</a:t>
            </a:r>
            <a:r>
              <a:rPr lang="en-US" sz="1400" dirty="0" smtClean="0"/>
              <a:t>ystem </a:t>
            </a:r>
            <a:r>
              <a:rPr lang="en-US" sz="1400" dirty="0"/>
              <a:t>with the </a:t>
            </a:r>
            <a:r>
              <a:rPr lang="en-US" sz="1400" dirty="0" smtClean="0"/>
              <a:t>EM </a:t>
            </a:r>
            <a:r>
              <a:rPr lang="en-US" sz="1400" dirty="0" err="1" smtClean="0"/>
              <a:t>alg</a:t>
            </a:r>
            <a:r>
              <a:rPr lang="en-US" sz="1400" dirty="0" smtClean="0"/>
              <a:t>  &amp; application </a:t>
            </a:r>
            <a:r>
              <a:rPr lang="en-US" sz="1400" dirty="0"/>
              <a:t>to </a:t>
            </a:r>
            <a:r>
              <a:rPr lang="en-US" sz="1400" dirty="0" smtClean="0"/>
              <a:t>speech recognition,” IEEE T-SAP, 1993</a:t>
            </a:r>
            <a:endParaRPr lang="en-US" sz="1400" dirty="0"/>
          </a:p>
          <a:p>
            <a:pPr marL="341970" indent="-341970" defTabSz="911926" eaLnBrk="1" fontAlgn="auto" hangingPunct="1">
              <a:spcAft>
                <a:spcPts val="0"/>
              </a:spcAft>
              <a:defRPr/>
            </a:pPr>
            <a:r>
              <a:rPr lang="en-US" sz="1400" dirty="0"/>
              <a:t>Deng, </a:t>
            </a:r>
            <a:r>
              <a:rPr lang="en-US" sz="1400" dirty="0" err="1" smtClean="0"/>
              <a:t>Aksmanovic</a:t>
            </a:r>
            <a:r>
              <a:rPr lang="en-US" sz="1400" dirty="0"/>
              <a:t>, </a:t>
            </a:r>
            <a:r>
              <a:rPr lang="en-US" sz="1400" dirty="0" smtClean="0"/>
              <a:t>Sun, </a:t>
            </a:r>
            <a:r>
              <a:rPr lang="en-US" sz="1400" dirty="0"/>
              <a:t>Wu, Speech recognition using </a:t>
            </a:r>
            <a:r>
              <a:rPr lang="en-US" sz="1400" dirty="0" smtClean="0"/>
              <a:t>HMM </a:t>
            </a:r>
            <a:r>
              <a:rPr lang="en-US" sz="1400" dirty="0"/>
              <a:t>with polynomial regression functions as nonstationary </a:t>
            </a:r>
            <a:r>
              <a:rPr lang="en-US" sz="1400" dirty="0" smtClean="0"/>
              <a:t>states,” IEEE T-SAP, 1994.</a:t>
            </a:r>
            <a:endParaRPr lang="en-US" sz="1400" b="1" dirty="0">
              <a:solidFill>
                <a:schemeClr val="accent1"/>
              </a:solidFill>
            </a:endParaRPr>
          </a:p>
          <a:p>
            <a:pPr marL="0" indent="0" defTabSz="911926" eaLnBrk="1" fontAlgn="auto" hangingPunct="1">
              <a:spcAft>
                <a:spcPts val="0"/>
              </a:spcAft>
              <a:buFont typeface="Arial" panose="020B0604020202020204" pitchFamily="34" charset="0"/>
              <a:buNone/>
              <a:defRPr/>
            </a:pPr>
            <a:r>
              <a:rPr lang="en-US" sz="1800" b="1" dirty="0" smtClean="0">
                <a:solidFill>
                  <a:schemeClr val="accent1"/>
                </a:solidFill>
              </a:rPr>
              <a:t>Hidden </a:t>
            </a:r>
            <a:r>
              <a:rPr lang="en-US" sz="1800" b="1" dirty="0">
                <a:solidFill>
                  <a:schemeClr val="accent1"/>
                </a:solidFill>
              </a:rPr>
              <a:t>Dynamic </a:t>
            </a:r>
            <a:r>
              <a:rPr lang="en-US" sz="1800" b="1" dirty="0" smtClean="0">
                <a:solidFill>
                  <a:schemeClr val="accent1"/>
                </a:solidFill>
              </a:rPr>
              <a:t>Models (HDM)</a:t>
            </a:r>
            <a:endParaRPr lang="en-US" sz="1800" b="1" dirty="0">
              <a:solidFill>
                <a:schemeClr val="accent1"/>
              </a:solidFill>
            </a:endParaRPr>
          </a:p>
          <a:p>
            <a:pPr marL="341970" indent="-341970" defTabSz="911926" eaLnBrk="1" fontAlgn="auto" hangingPunct="1">
              <a:spcAft>
                <a:spcPts val="0"/>
              </a:spcAft>
              <a:defRPr/>
            </a:pPr>
            <a:r>
              <a:rPr lang="en-US" sz="1400" dirty="0" smtClean="0"/>
              <a:t>Deng</a:t>
            </a:r>
            <a:r>
              <a:rPr lang="en-US" sz="1400" dirty="0"/>
              <a:t>, Ramsay, Sun. “Production models as a structural basis for automatic speech recognition,” Speech Communication, vol. 33, pp. 93–111, 1997.</a:t>
            </a:r>
          </a:p>
          <a:p>
            <a:pPr marL="341970" indent="-341970" defTabSz="911926" eaLnBrk="1" fontAlgn="auto" hangingPunct="1">
              <a:spcAft>
                <a:spcPts val="0"/>
              </a:spcAft>
              <a:defRPr/>
            </a:pPr>
            <a:r>
              <a:rPr lang="en-US" sz="1400" dirty="0" smtClean="0">
                <a:solidFill>
                  <a:srgbClr val="7030A0"/>
                </a:solidFill>
              </a:rPr>
              <a:t>Bridle</a:t>
            </a:r>
            <a:r>
              <a:rPr lang="en-US" sz="1400" dirty="0">
                <a:solidFill>
                  <a:srgbClr val="7030A0"/>
                </a:solidFill>
              </a:rPr>
              <a:t> </a:t>
            </a:r>
            <a:r>
              <a:rPr lang="en-US" sz="1400" dirty="0" smtClean="0">
                <a:solidFill>
                  <a:srgbClr val="7030A0"/>
                </a:solidFill>
              </a:rPr>
              <a:t>et al. </a:t>
            </a:r>
            <a:r>
              <a:rPr lang="en-US" sz="1400" dirty="0">
                <a:solidFill>
                  <a:srgbClr val="7030A0"/>
                </a:solidFill>
              </a:rPr>
              <a:t>“An investigation of segmental hidden dynamic models of speech coarticulation for </a:t>
            </a:r>
            <a:r>
              <a:rPr lang="en-US" sz="1400" dirty="0" smtClean="0">
                <a:solidFill>
                  <a:srgbClr val="7030A0"/>
                </a:solidFill>
              </a:rPr>
              <a:t>speech </a:t>
            </a:r>
            <a:r>
              <a:rPr lang="en-US" sz="1400" dirty="0">
                <a:solidFill>
                  <a:srgbClr val="7030A0"/>
                </a:solidFill>
              </a:rPr>
              <a:t>recognition,” Final Report </a:t>
            </a:r>
            <a:r>
              <a:rPr lang="en-US" sz="1400" dirty="0" smtClean="0">
                <a:solidFill>
                  <a:srgbClr val="7030A0"/>
                </a:solidFill>
              </a:rPr>
              <a:t>Workshop </a:t>
            </a:r>
            <a:r>
              <a:rPr lang="en-US" sz="1400" dirty="0">
                <a:solidFill>
                  <a:srgbClr val="7030A0"/>
                </a:solidFill>
              </a:rPr>
              <a:t>on Language Engineering, Johns Hopkins U, 1998</a:t>
            </a:r>
            <a:r>
              <a:rPr lang="en-US" sz="1400" dirty="0" smtClean="0">
                <a:solidFill>
                  <a:srgbClr val="7030A0"/>
                </a:solidFill>
              </a:rPr>
              <a:t>.</a:t>
            </a:r>
          </a:p>
          <a:p>
            <a:pPr marL="341970" indent="-341970" defTabSz="911926" eaLnBrk="1" fontAlgn="auto" hangingPunct="1">
              <a:spcAft>
                <a:spcPts val="0"/>
              </a:spcAft>
              <a:defRPr/>
            </a:pPr>
            <a:r>
              <a:rPr lang="en-US" sz="1400" dirty="0" smtClean="0"/>
              <a:t>Picone</a:t>
            </a:r>
            <a:r>
              <a:rPr lang="en-US" sz="1400" dirty="0"/>
              <a:t> </a:t>
            </a:r>
            <a:r>
              <a:rPr lang="en-US" sz="1400" dirty="0" smtClean="0"/>
              <a:t>et al. “Initial evaluation of hidden dynamic models on conversational speech,” ICASSP, 1999.</a:t>
            </a:r>
          </a:p>
          <a:p>
            <a:pPr marL="341970" indent="-341970" defTabSz="911926" eaLnBrk="1" fontAlgn="auto" hangingPunct="1">
              <a:spcAft>
                <a:spcPts val="0"/>
              </a:spcAft>
              <a:defRPr/>
            </a:pPr>
            <a:r>
              <a:rPr lang="en-US" sz="1400" dirty="0" smtClean="0"/>
              <a:t>Deng </a:t>
            </a:r>
            <a:r>
              <a:rPr lang="en-US" sz="1400" dirty="0"/>
              <a:t>and </a:t>
            </a:r>
            <a:r>
              <a:rPr lang="en-US" sz="1400" dirty="0" smtClean="0"/>
              <a:t>Ma. “Spontaneous speech recognition using a statistical co-articulatory model for the vocal tract resonance dynamics,” JASA, 2000.</a:t>
            </a:r>
          </a:p>
          <a:p>
            <a:pPr marL="0" indent="0" defTabSz="911926" eaLnBrk="1" fontAlgn="auto" hangingPunct="1">
              <a:spcAft>
                <a:spcPts val="0"/>
              </a:spcAft>
              <a:buFont typeface="Arial" panose="020B0604020202020204" pitchFamily="34" charset="0"/>
              <a:buNone/>
              <a:defRPr/>
            </a:pPr>
            <a:r>
              <a:rPr lang="en-US" sz="1600" b="1" dirty="0" smtClean="0">
                <a:solidFill>
                  <a:schemeClr val="accent1"/>
                </a:solidFill>
              </a:rPr>
              <a:t>Structured Hidden Trajectory Models (HTM)</a:t>
            </a:r>
          </a:p>
          <a:p>
            <a:pPr marL="341970" indent="-341970" defTabSz="911926" eaLnBrk="1" fontAlgn="auto" hangingPunct="1">
              <a:spcAft>
                <a:spcPts val="0"/>
              </a:spcAft>
              <a:defRPr/>
            </a:pPr>
            <a:r>
              <a:rPr lang="en-US" sz="1400" dirty="0"/>
              <a:t>Zhou, </a:t>
            </a:r>
            <a:r>
              <a:rPr lang="en-US" sz="1400" dirty="0" smtClean="0"/>
              <a:t>et al. “Coarticulation </a:t>
            </a:r>
            <a:r>
              <a:rPr lang="en-US" sz="1400" dirty="0"/>
              <a:t>modeling by embedding a target-directed hidden trajectory model into HMM,” ICASSP, 2003.</a:t>
            </a:r>
            <a:r>
              <a:rPr lang="en-US" sz="1400" b="1" dirty="0">
                <a:solidFill>
                  <a:srgbClr val="00B050"/>
                </a:solidFill>
                <a:sym typeface="Wingdings" panose="05000000000000000000" pitchFamily="2" charset="2"/>
              </a:rPr>
              <a:t>   DARPA EARS Program 2001-2004: Novel Approach II </a:t>
            </a:r>
            <a:endParaRPr lang="en-US" sz="1400" b="1" dirty="0">
              <a:solidFill>
                <a:srgbClr val="00B050"/>
              </a:solidFill>
            </a:endParaRPr>
          </a:p>
          <a:p>
            <a:pPr marL="341970" indent="-341970" defTabSz="911926" eaLnBrk="1" fontAlgn="auto" hangingPunct="1">
              <a:spcAft>
                <a:spcPts val="0"/>
              </a:spcAft>
              <a:defRPr/>
            </a:pPr>
            <a:r>
              <a:rPr lang="en-US" sz="1400" dirty="0" smtClean="0"/>
              <a:t>Deng, Yu, Acero. “Structured speech modeling,” </a:t>
            </a:r>
            <a:r>
              <a:rPr lang="en-US" sz="1400" i="1" dirty="0" smtClean="0"/>
              <a:t>IEEE Trans. on Audio, Speech and Language Processing</a:t>
            </a:r>
            <a:r>
              <a:rPr lang="en-US" sz="1400" dirty="0" smtClean="0"/>
              <a:t>, vol. 14, no. 5, 2006.</a:t>
            </a:r>
          </a:p>
          <a:p>
            <a:pPr marL="0" indent="0" defTabSz="911926" eaLnBrk="1" fontAlgn="auto" hangingPunct="1">
              <a:spcAft>
                <a:spcPts val="0"/>
              </a:spcAft>
              <a:buFont typeface="Arial" panose="020B0604020202020204" pitchFamily="34" charset="0"/>
              <a:buNone/>
              <a:defRPr/>
            </a:pPr>
            <a:r>
              <a:rPr lang="en-US" sz="1600" b="1" dirty="0" smtClean="0">
                <a:solidFill>
                  <a:schemeClr val="accent1"/>
                </a:solidFill>
              </a:rPr>
              <a:t>Switching Nonlinear State-Space Models </a:t>
            </a:r>
          </a:p>
          <a:p>
            <a:pPr marL="341970" indent="-341970" defTabSz="911926" eaLnBrk="1" fontAlgn="auto" hangingPunct="1">
              <a:spcAft>
                <a:spcPts val="0"/>
              </a:spcAft>
              <a:defRPr/>
            </a:pPr>
            <a:r>
              <a:rPr lang="en-US" sz="1200" dirty="0"/>
              <a:t>Deng. “Switching Dynamic System Models for Speech Articulation and Acoustics,” in Mathematical Foundations of Speech and Language Processing, vol. 138, pp. 115 - 134, Springer, </a:t>
            </a:r>
            <a:r>
              <a:rPr lang="en-US" sz="1200" dirty="0" smtClean="0"/>
              <a:t>2003.</a:t>
            </a:r>
            <a:endParaRPr lang="en-US" sz="1200" dirty="0"/>
          </a:p>
          <a:p>
            <a:pPr marL="341970" indent="-341970" defTabSz="911926" eaLnBrk="1" fontAlgn="auto" hangingPunct="1">
              <a:spcAft>
                <a:spcPts val="0"/>
              </a:spcAft>
              <a:defRPr/>
            </a:pPr>
            <a:r>
              <a:rPr lang="en-US" sz="1400" dirty="0" smtClean="0">
                <a:solidFill>
                  <a:srgbClr val="7030A0"/>
                </a:solidFill>
              </a:rPr>
              <a:t>Lee et al. “A Multimodal Variational Approach to Learning and Inference in Switching State Space Models,” ICASSP, 2004.</a:t>
            </a:r>
          </a:p>
        </p:txBody>
      </p:sp>
      <p:sp>
        <p:nvSpPr>
          <p:cNvPr id="4" name="Slide Number Placeholder 3"/>
          <p:cNvSpPr>
            <a:spLocks noGrp="1"/>
          </p:cNvSpPr>
          <p:nvPr>
            <p:ph type="sldNum" sz="quarter" idx="12"/>
          </p:nvPr>
        </p:nvSpPr>
        <p:spPr>
          <a:xfrm>
            <a:off x="6934200" y="6435725"/>
            <a:ext cx="2133600" cy="365125"/>
          </a:xfrm>
        </p:spPr>
        <p:txBody>
          <a:bodyPr/>
          <a:lstStyle/>
          <a:p>
            <a:pPr marL="0" marR="0" lvl="0" indent="0" algn="r" defTabSz="911796" rtl="0" eaLnBrk="1" fontAlgn="auto" latinLnBrk="0" hangingPunct="1">
              <a:lnSpc>
                <a:spcPct val="100000"/>
              </a:lnSpc>
              <a:spcBef>
                <a:spcPts val="0"/>
              </a:spcBef>
              <a:spcAft>
                <a:spcPts val="0"/>
              </a:spcAft>
              <a:buClrTx/>
              <a:buSzTx/>
              <a:buFontTx/>
              <a:buNone/>
              <a:tabLst/>
              <a:defRPr/>
            </a:pPr>
            <a:fld id="{7137A483-4F53-441A-A512-B4867F122D89}"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179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cxnSp>
        <p:nvCxnSpPr>
          <p:cNvPr id="5" name="Straight Connector 4"/>
          <p:cNvCxnSpPr/>
          <p:nvPr/>
        </p:nvCxnSpPr>
        <p:spPr>
          <a:xfrm>
            <a:off x="8458200" y="922338"/>
            <a:ext cx="0" cy="5799137"/>
          </a:xfrm>
          <a:prstGeom prst="line">
            <a:avLst/>
          </a:prstGeom>
          <a:ln/>
        </p:spPr>
        <p:style>
          <a:lnRef idx="3">
            <a:schemeClr val="accent6"/>
          </a:lnRef>
          <a:fillRef idx="0">
            <a:schemeClr val="accent6"/>
          </a:fillRef>
          <a:effectRef idx="2">
            <a:schemeClr val="accent6"/>
          </a:effectRef>
          <a:fontRef idx="minor">
            <a:schemeClr val="tx1"/>
          </a:fontRef>
        </p:style>
      </p:cxnSp>
      <p:sp>
        <p:nvSpPr>
          <p:cNvPr id="124934" name="TextBox 5"/>
          <p:cNvSpPr txBox="1">
            <a:spLocks noChangeArrowheads="1"/>
          </p:cNvSpPr>
          <p:nvPr/>
        </p:nvSpPr>
        <p:spPr bwMode="auto">
          <a:xfrm>
            <a:off x="7637463" y="1333500"/>
            <a:ext cx="652462"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1225" eaLnBrk="0" fontAlgn="base" hangingPunct="0">
              <a:spcBef>
                <a:spcPct val="0"/>
              </a:spcBef>
              <a:spcAft>
                <a:spcPct val="0"/>
              </a:spcAft>
              <a:defRPr>
                <a:solidFill>
                  <a:schemeClr val="tx1"/>
                </a:solidFill>
                <a:latin typeface="Calibri" panose="020F0502020204030204" pitchFamily="34" charset="0"/>
              </a:defRPr>
            </a:lvl6pPr>
            <a:lvl7pPr marL="2971800" indent="-228600" defTabSz="911225" eaLnBrk="0" fontAlgn="base" hangingPunct="0">
              <a:spcBef>
                <a:spcPct val="0"/>
              </a:spcBef>
              <a:spcAft>
                <a:spcPct val="0"/>
              </a:spcAft>
              <a:defRPr>
                <a:solidFill>
                  <a:schemeClr val="tx1"/>
                </a:solidFill>
                <a:latin typeface="Calibri" panose="020F0502020204030204" pitchFamily="34" charset="0"/>
              </a:defRPr>
            </a:lvl7pPr>
            <a:lvl8pPr marL="3429000" indent="-228600" defTabSz="911225" eaLnBrk="0" fontAlgn="base" hangingPunct="0">
              <a:spcBef>
                <a:spcPct val="0"/>
              </a:spcBef>
              <a:spcAft>
                <a:spcPct val="0"/>
              </a:spcAft>
              <a:defRPr>
                <a:solidFill>
                  <a:schemeClr val="tx1"/>
                </a:solidFill>
                <a:latin typeface="Calibri" panose="020F0502020204030204" pitchFamily="34" charset="0"/>
              </a:defRPr>
            </a:lvl8pPr>
            <a:lvl9pPr marL="3886200" indent="-228600" defTabSz="911225"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1993</a:t>
            </a: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1994</a:t>
            </a: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1997</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1998</a:t>
            </a: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1999</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2000</a:t>
            </a: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2003</a:t>
            </a:r>
          </a:p>
          <a:p>
            <a:pPr marL="0" marR="0" lvl="0" indent="0" algn="l" defTabSz="911225"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2006</a:t>
            </a: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a:p>
            <a:pPr marL="0" marR="0" lvl="0" indent="0" algn="l" defTabSz="911225"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endParaRPr>
          </a:p>
        </p:txBody>
      </p:sp>
      <p:cxnSp>
        <p:nvCxnSpPr>
          <p:cNvPr id="7" name="Straight Connector 6"/>
          <p:cNvCxnSpPr/>
          <p:nvPr/>
        </p:nvCxnSpPr>
        <p:spPr>
          <a:xfrm flipH="1">
            <a:off x="8293100" y="20574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H="1">
            <a:off x="8293100" y="28956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9" name="Straight Connector 8"/>
          <p:cNvCxnSpPr/>
          <p:nvPr/>
        </p:nvCxnSpPr>
        <p:spPr>
          <a:xfrm flipH="1">
            <a:off x="8251825" y="31242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flipH="1">
            <a:off x="8251825" y="36576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a:xfrm flipH="1">
            <a:off x="8280400" y="48006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Connector 11"/>
          <p:cNvCxnSpPr/>
          <p:nvPr/>
        </p:nvCxnSpPr>
        <p:spPr>
          <a:xfrm flipH="1">
            <a:off x="8267700" y="51054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p:cNvCxnSpPr/>
          <p:nvPr/>
        </p:nvCxnSpPr>
        <p:spPr>
          <a:xfrm flipH="1">
            <a:off x="8267700" y="57150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p:cNvCxnSpPr/>
          <p:nvPr/>
        </p:nvCxnSpPr>
        <p:spPr>
          <a:xfrm flipH="1">
            <a:off x="8267700" y="65278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flipH="1">
            <a:off x="8251825" y="1524000"/>
            <a:ext cx="1905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flipH="1">
            <a:off x="8240713" y="3943350"/>
            <a:ext cx="1905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053102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3_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1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18.xml><?xml version="1.0" encoding="utf-8"?>
<a:theme xmlns:a="http://schemas.openxmlformats.org/drawingml/2006/main" name="2_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19.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0.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4.xml><?xml version="1.0" encoding="utf-8"?>
<a:theme xmlns:a="http://schemas.openxmlformats.org/drawingml/2006/main" name="2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5.xml><?xml version="1.0" encoding="utf-8"?>
<a:theme xmlns:a="http://schemas.openxmlformats.org/drawingml/2006/main" name="7_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6.xml><?xml version="1.0" encoding="utf-8"?>
<a:theme xmlns:a="http://schemas.openxmlformats.org/drawingml/2006/main" name="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7.xml><?xml version="1.0" encoding="utf-8"?>
<a:theme xmlns:a="http://schemas.openxmlformats.org/drawingml/2006/main" name="3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8.xml><?xml version="1.0" encoding="utf-8"?>
<a:theme xmlns:a="http://schemas.openxmlformats.org/drawingml/2006/main" name="1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9.xml><?xml version="1.0" encoding="utf-8"?>
<a:theme xmlns:a="http://schemas.openxmlformats.org/drawingml/2006/main" name="4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32510</TotalTime>
  <Words>9449</Words>
  <Application>Microsoft Office PowerPoint</Application>
  <PresentationFormat>On-screen Show (4:3)</PresentationFormat>
  <Paragraphs>941</Paragraphs>
  <Slides>61</Slides>
  <Notes>30</Notes>
  <HiddenSlides>0</HiddenSlides>
  <MMClips>0</MMClips>
  <ScaleCrop>false</ScaleCrop>
  <HeadingPairs>
    <vt:vector size="6" baseType="variant">
      <vt:variant>
        <vt:lpstr>Fonts Used</vt:lpstr>
      </vt:variant>
      <vt:variant>
        <vt:i4>16</vt:i4>
      </vt:variant>
      <vt:variant>
        <vt:lpstr>Theme</vt:lpstr>
      </vt:variant>
      <vt:variant>
        <vt:i4>23</vt:i4>
      </vt:variant>
      <vt:variant>
        <vt:lpstr>Slide Titles</vt:lpstr>
      </vt:variant>
      <vt:variant>
        <vt:i4>61</vt:i4>
      </vt:variant>
    </vt:vector>
  </HeadingPairs>
  <TitlesOfParts>
    <vt:vector size="100" baseType="lpstr">
      <vt:lpstr>PMingLiU</vt:lpstr>
      <vt:lpstr>Segoe</vt:lpstr>
      <vt:lpstr>Segoe Semibold</vt:lpstr>
      <vt:lpstr>宋体</vt:lpstr>
      <vt:lpstr>Arial</vt:lpstr>
      <vt:lpstr>Arial Rounded MT Bold</vt:lpstr>
      <vt:lpstr>Calibri</vt:lpstr>
      <vt:lpstr>Calibri Light</vt:lpstr>
      <vt:lpstr>Cambria Math</vt:lpstr>
      <vt:lpstr>Franklin Gothic Medium</vt:lpstr>
      <vt:lpstr>Segoe UI</vt:lpstr>
      <vt:lpstr>Segoe UI Light</vt:lpstr>
      <vt:lpstr>Times New Roman</vt:lpstr>
      <vt:lpstr>Verdana</vt:lpstr>
      <vt:lpstr>Wingdings</vt:lpstr>
      <vt:lpstr>Wingdings 2</vt:lpstr>
      <vt:lpstr>Office Theme</vt:lpstr>
      <vt:lpstr>3_Solstice</vt:lpstr>
      <vt:lpstr>USCMG_template</vt:lpstr>
      <vt:lpstr>2_USCMG_template</vt:lpstr>
      <vt:lpstr>7_MS_Faculty_Summit_2014_16x9</vt:lpstr>
      <vt:lpstr>MS_Faculty_Summit_2014_16x9</vt:lpstr>
      <vt:lpstr>3_USCMG_template</vt:lpstr>
      <vt:lpstr>1_USCMG_template</vt:lpstr>
      <vt:lpstr>4_USCMG_template</vt:lpstr>
      <vt:lpstr>5_USCMG_template</vt:lpstr>
      <vt:lpstr>1_Office Theme</vt:lpstr>
      <vt:lpstr>10_Office Theme</vt:lpstr>
      <vt:lpstr>12_Office Theme</vt:lpstr>
      <vt:lpstr>8_Office Theme</vt:lpstr>
      <vt:lpstr>3_MS_Faculty_Summit_2014_16x9</vt:lpstr>
      <vt:lpstr>5_Office Theme</vt:lpstr>
      <vt:lpstr>1_MS_Faculty_Summit_2014_16x9</vt:lpstr>
      <vt:lpstr>2_MS_Faculty_Summit_2014_16x9</vt:lpstr>
      <vt:lpstr>13_Office Theme</vt:lpstr>
      <vt:lpstr>14_Office Theme</vt:lpstr>
      <vt:lpstr>4_Office Theme</vt:lpstr>
      <vt:lpstr>3_Office Theme</vt:lpstr>
      <vt:lpstr>6_Office Theme</vt:lpstr>
      <vt:lpstr>    Deep Generative &amp; Discriminative Models for Speech Recognition      </vt:lpstr>
      <vt:lpstr>Outline</vt:lpstr>
      <vt:lpstr>Recent Books on the Topic</vt:lpstr>
      <vt:lpstr>PowerPoint Presentation</vt:lpstr>
      <vt:lpstr>PowerPoint Presentation</vt:lpstr>
      <vt:lpstr>Outline</vt:lpstr>
      <vt:lpstr>(Shallow) Neural Networks for Speech Recognition (prior to the rise of deep learning 2009-2010)</vt:lpstr>
      <vt:lpstr>PowerPoint Presentation</vt:lpstr>
      <vt:lpstr>Deep Generative Models for Speech Recognition  (prior to the rise of deep learning) </vt:lpstr>
      <vt:lpstr>PowerPoint Presentation</vt:lpstr>
      <vt:lpstr>HDM: A Deep Generative Model of Speech Production/Perception --- Perception as “variational inference” (1997-2007)</vt:lpstr>
      <vt:lpstr>ICASSP-2004</vt:lpstr>
      <vt:lpstr>Surprisingly Good Inference Results for  Continuous Hidden States</vt:lpstr>
      <vt:lpstr>Another Deep Generative Model  (developed outside speech)</vt:lpstr>
      <vt:lpstr>This is a very different kind of deep generative model</vt:lpstr>
      <vt:lpstr>d</vt:lpstr>
      <vt:lpstr> Academic-Industrial Collaboration (2009,2010)</vt:lpstr>
      <vt:lpstr>PowerPoint Presentation</vt:lpstr>
      <vt:lpstr>Expanding DNN at Industry Scale</vt:lpstr>
      <vt:lpstr>Context-Dependent DNN-HMM </vt:lpstr>
      <vt:lpstr>DNN vs. Pre-DNN Prior-Art </vt:lpstr>
      <vt:lpstr>PowerPoint Presentation</vt:lpstr>
      <vt:lpstr>PowerPoint Presentation</vt:lpstr>
      <vt:lpstr>PowerPoint Presentation</vt:lpstr>
      <vt:lpstr>PowerPoint Presentation</vt:lpstr>
      <vt:lpstr>PowerPoint Presentation</vt:lpstr>
      <vt:lpstr>Outline</vt:lpstr>
      <vt:lpstr>Innovation: Better Optimization</vt:lpstr>
      <vt:lpstr>Innovation: Towards Raw Inputs</vt:lpstr>
      <vt:lpstr>Innovation: Transfer/Multitask Learning &amp; Adaptation</vt:lpstr>
      <vt:lpstr>Innovation: Better regularization &amp; nonlinearity</vt:lpstr>
      <vt:lpstr>Innovation: Better architectures</vt:lpstr>
      <vt:lpstr>LSTM Cells in an RNN</vt:lpstr>
      <vt:lpstr>Innovation: Ensemble Deep Learning</vt:lpstr>
      <vt:lpstr>Innovation: Better learning objectives/methods</vt:lpstr>
      <vt:lpstr>Innovation: A new paradigm for speech recognition</vt:lpstr>
      <vt:lpstr>A Perspective on Recent Innovations</vt:lpstr>
      <vt:lpstr>Outline</vt:lpstr>
      <vt:lpstr>PowerPoint Presentation</vt:lpstr>
      <vt:lpstr>On unsupervised speech recognition using joint deep generative/discriminative models</vt:lpstr>
      <vt:lpstr>Advances in Inference Algms for Deep Generative Models</vt:lpstr>
      <vt:lpstr>Another direction: Multi-Modal Learning (text, image, speech) --- a “human-like” speech acquisition &amp; image understanding model </vt:lpstr>
      <vt:lpstr>Summary</vt:lpstr>
      <vt:lpstr>Summary: Future Directions</vt:lpstr>
      <vt:lpstr>PowerPoint Presentation</vt:lpstr>
      <vt:lpstr>Additional References</vt:lpstr>
      <vt:lpstr>Additional References</vt:lpstr>
      <vt:lpstr>Additional References</vt:lpstr>
      <vt:lpstr>Unsupervised learning using deep generative model (ACL, 2013)</vt:lpstr>
      <vt:lpstr>Power: Character-level LM &amp; generative modeling for unsupervised learning </vt:lpstr>
      <vt:lpstr>PowerPoint Presentation</vt:lpstr>
      <vt:lpstr>PowerPoint Presentation</vt:lpstr>
      <vt:lpstr>PowerPoint Presentation</vt:lpstr>
      <vt:lpstr>PowerPoint Presentation</vt:lpstr>
      <vt:lpstr>PowerPoint Presentation</vt:lpstr>
      <vt:lpstr>Generative HDM</vt:lpstr>
      <vt:lpstr>Further thoughts on unsupervised ASR</vt:lpstr>
      <vt:lpstr>          RNN           vs.  Generative HDM</vt:lpstr>
      <vt:lpstr>          RNN           vs.  Generative HDM</vt:lpstr>
      <vt:lpstr>Interpretable deep learning: Deep generative model</vt:lpstr>
      <vt:lpstr>Recall: (Shallow) Generative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Deng</dc:creator>
  <cp:lastModifiedBy>Li Deng</cp:lastModifiedBy>
  <cp:revision>628</cp:revision>
  <dcterms:created xsi:type="dcterms:W3CDTF">2006-08-16T00:00:00Z</dcterms:created>
  <dcterms:modified xsi:type="dcterms:W3CDTF">2015-09-30T18:04:14Z</dcterms:modified>
</cp:coreProperties>
</file>